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mp" ContentType="image/bmp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5" r:id="rId8"/>
    <p:sldId id="267" r:id="rId9"/>
    <p:sldId id="286" r:id="rId10"/>
    <p:sldId id="285" r:id="rId11"/>
    <p:sldId id="283" r:id="rId12"/>
    <p:sldId id="261" r:id="rId13"/>
    <p:sldId id="281" r:id="rId14"/>
    <p:sldId id="278" r:id="rId15"/>
    <p:sldId id="268" r:id="rId16"/>
    <p:sldId id="270" r:id="rId17"/>
    <p:sldId id="273" r:id="rId18"/>
    <p:sldId id="279" r:id="rId19"/>
    <p:sldId id="269" r:id="rId20"/>
    <p:sldId id="276" r:id="rId21"/>
    <p:sldId id="271" r:id="rId22"/>
    <p:sldId id="272" r:id="rId23"/>
    <p:sldId id="275" r:id="rId24"/>
    <p:sldId id="284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F00"/>
    <a:srgbClr val="CE0000"/>
    <a:srgbClr val="D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85"/>
    <p:restoredTop sz="94674"/>
  </p:normalViewPr>
  <p:slideViewPr>
    <p:cSldViewPr snapToGrid="0" snapToObjects="1">
      <p:cViewPr varScale="1">
        <p:scale>
          <a:sx n="180" d="100"/>
          <a:sy n="180" d="100"/>
        </p:scale>
        <p:origin x="192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bm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bm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22750EA9-27DF-1E4E-8AFE-CC70F914F633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78D222-B175-F440-9BEC-6C4CBABD0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750EA9-27DF-1E4E-8AFE-CC70F914F633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78D222-B175-F440-9BEC-6C4CBABD0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750EA9-27DF-1E4E-8AFE-CC70F914F633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78D222-B175-F440-9BEC-6C4CBABD0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750EA9-27DF-1E4E-8AFE-CC70F914F633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78D222-B175-F440-9BEC-6C4CBABD0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2750EA9-27DF-1E4E-8AFE-CC70F914F633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78D222-B175-F440-9BEC-6C4CBABD0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750EA9-27DF-1E4E-8AFE-CC70F914F633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78D222-B175-F440-9BEC-6C4CBABD0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750EA9-27DF-1E4E-8AFE-CC70F914F633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78D222-B175-F440-9BEC-6C4CBABD0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750EA9-27DF-1E4E-8AFE-CC70F914F633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78D222-B175-F440-9BEC-6C4CBABD0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750EA9-27DF-1E4E-8AFE-CC70F914F633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78D222-B175-F440-9BEC-6C4CBABD0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750EA9-27DF-1E4E-8AFE-CC70F914F633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178D222-B175-F440-9BEC-6C4CBABD001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2750EA9-27DF-1E4E-8AFE-CC70F914F633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78D222-B175-F440-9BEC-6C4CBABD0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22750EA9-27DF-1E4E-8AFE-CC70F914F633}" type="datetimeFigureOut">
              <a:rPr lang="en-US" smtClean="0"/>
              <a:t>11/12/17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178D222-B175-F440-9BEC-6C4CBABD0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err="1" smtClean="0"/>
              <a:t>Capítulo</a:t>
            </a:r>
            <a:r>
              <a:rPr lang="en-US" sz="5400" dirty="0" smtClean="0"/>
              <a:t> 10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446" y="4261505"/>
            <a:ext cx="9070848" cy="457201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Centroamérica</a:t>
            </a:r>
            <a:r>
              <a:rPr lang="en-US" sz="3200" dirty="0" smtClean="0"/>
              <a:t> y </a:t>
            </a:r>
            <a:r>
              <a:rPr lang="en-US" sz="3200" dirty="0" err="1" smtClean="0"/>
              <a:t>las</a:t>
            </a:r>
            <a:r>
              <a:rPr lang="en-US" sz="3200" dirty="0" smtClean="0"/>
              <a:t> </a:t>
            </a:r>
            <a:r>
              <a:rPr lang="en-US" sz="3200" dirty="0" err="1" smtClean="0"/>
              <a:t>aportaciones</a:t>
            </a:r>
            <a:r>
              <a:rPr lang="en-US" sz="3200" dirty="0" smtClean="0"/>
              <a:t> </a:t>
            </a:r>
            <a:r>
              <a:rPr lang="en-US" sz="3200" dirty="0" err="1" smtClean="0"/>
              <a:t>mayas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470476" y="6149848"/>
            <a:ext cx="3411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© Ana M. Gómez-</a:t>
            </a:r>
            <a:r>
              <a:rPr lang="en-US" b="1" dirty="0" smtClean="0"/>
              <a:t>Bravo 2017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9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En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parejas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2103119"/>
            <a:ext cx="10568873" cy="4201377"/>
          </a:xfrm>
        </p:spPr>
        <p:txBody>
          <a:bodyPr>
            <a:normAutofit fontScale="925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¿</a:t>
            </a:r>
            <a:r>
              <a:rPr lang="en-US" sz="2400" dirty="0" err="1" smtClean="0"/>
              <a:t>Qué</a:t>
            </a:r>
            <a:r>
              <a:rPr lang="en-US" sz="2400" dirty="0" smtClean="0"/>
              <a:t> </a:t>
            </a:r>
            <a:r>
              <a:rPr lang="en-US" sz="2400" dirty="0" err="1"/>
              <a:t>es</a:t>
            </a:r>
            <a:r>
              <a:rPr lang="en-US" sz="2400" dirty="0"/>
              <a:t> el </a:t>
            </a:r>
            <a:r>
              <a:rPr lang="en-US" sz="2400" dirty="0" err="1"/>
              <a:t>Popol</a:t>
            </a:r>
            <a:r>
              <a:rPr lang="en-US" sz="2400" dirty="0"/>
              <a:t> </a:t>
            </a:r>
            <a:r>
              <a:rPr lang="en-US" sz="2400" dirty="0" err="1"/>
              <a:t>Vuh</a:t>
            </a:r>
            <a:r>
              <a:rPr lang="en-US" sz="2400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¿</a:t>
            </a:r>
            <a:r>
              <a:rPr lang="en-US" sz="2400" dirty="0" err="1" smtClean="0"/>
              <a:t>Cuál</a:t>
            </a:r>
            <a:r>
              <a:rPr lang="en-US" sz="2400" dirty="0" smtClean="0"/>
              <a:t> </a:t>
            </a:r>
            <a:r>
              <a:rPr lang="en-US" sz="2400" dirty="0" err="1"/>
              <a:t>es</a:t>
            </a:r>
            <a:r>
              <a:rPr lang="en-US" sz="2400" dirty="0"/>
              <a:t> el valor del </a:t>
            </a:r>
            <a:r>
              <a:rPr lang="en-US" sz="2400" dirty="0" err="1"/>
              <a:t>maíz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la </a:t>
            </a:r>
            <a:r>
              <a:rPr lang="en-US" sz="2400" dirty="0" err="1"/>
              <a:t>cultura</a:t>
            </a:r>
            <a:r>
              <a:rPr lang="en-US" sz="2400" dirty="0"/>
              <a:t> </a:t>
            </a:r>
            <a:r>
              <a:rPr lang="en-US" sz="2400" dirty="0" err="1" smtClean="0"/>
              <a:t>quiché</a:t>
            </a:r>
            <a:r>
              <a:rPr lang="en-US" sz="2400" dirty="0" smtClean="0"/>
              <a:t>? 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¿</a:t>
            </a:r>
            <a:r>
              <a:rPr lang="en-US" sz="2400" dirty="0" err="1" smtClean="0"/>
              <a:t>Quiénes</a:t>
            </a:r>
            <a:r>
              <a:rPr lang="en-US" sz="2400" dirty="0" smtClean="0"/>
              <a:t> </a:t>
            </a:r>
            <a:r>
              <a:rPr lang="en-US" sz="2400" dirty="0"/>
              <a:t>son </a:t>
            </a:r>
            <a:r>
              <a:rPr lang="en-US" sz="2400" dirty="0" err="1"/>
              <a:t>los</a:t>
            </a:r>
            <a:r>
              <a:rPr lang="en-US" sz="2400" dirty="0"/>
              <a:t> “hombres de </a:t>
            </a:r>
            <a:r>
              <a:rPr lang="en-US" sz="2400" dirty="0" err="1" smtClean="0"/>
              <a:t>maíz</a:t>
            </a:r>
            <a:r>
              <a:rPr lang="en-US" sz="2400" dirty="0"/>
              <a:t>”?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 smtClean="0"/>
              <a:t>qué</a:t>
            </a:r>
            <a:r>
              <a:rPr lang="en-US" sz="2400" dirty="0" smtClean="0"/>
              <a:t> </a:t>
            </a:r>
            <a:r>
              <a:rPr lang="en-US" sz="2400" dirty="0" err="1"/>
              <a:t>piensas</a:t>
            </a:r>
            <a:r>
              <a:rPr lang="en-US" sz="2400" dirty="0"/>
              <a:t> que </a:t>
            </a:r>
            <a:r>
              <a:rPr lang="en-US" sz="2400" dirty="0" err="1"/>
              <a:t>tiene</a:t>
            </a:r>
            <a:r>
              <a:rPr lang="en-US" sz="2400" dirty="0"/>
              <a:t> el </a:t>
            </a:r>
            <a:r>
              <a:rPr lang="en-US" sz="2400" dirty="0" err="1" smtClean="0"/>
              <a:t>maíz</a:t>
            </a:r>
            <a:r>
              <a:rPr lang="en-US" sz="2400" dirty="0" smtClean="0"/>
              <a:t> </a:t>
            </a:r>
            <a:r>
              <a:rPr lang="en-US" sz="2400" dirty="0"/>
              <a:t>un </a:t>
            </a:r>
            <a:r>
              <a:rPr lang="en-US" sz="2400" dirty="0" err="1"/>
              <a:t>papel</a:t>
            </a:r>
            <a:r>
              <a:rPr lang="en-US" sz="2400" dirty="0"/>
              <a:t> fundamental </a:t>
            </a:r>
            <a:r>
              <a:rPr lang="en-US" sz="2400" dirty="0" err="1"/>
              <a:t>en</a:t>
            </a:r>
            <a:r>
              <a:rPr lang="en-US" sz="2400" dirty="0"/>
              <a:t> la </a:t>
            </a:r>
            <a:r>
              <a:rPr lang="en-US" sz="2400" dirty="0" err="1" smtClean="0"/>
              <a:t>creación</a:t>
            </a:r>
            <a:r>
              <a:rPr lang="en-US" sz="2400" dirty="0" smtClean="0"/>
              <a:t> </a:t>
            </a:r>
            <a:r>
              <a:rPr lang="en-US" sz="2400" dirty="0" smtClean="0"/>
              <a:t>del </a:t>
            </a:r>
            <a:r>
              <a:rPr lang="en-US" sz="2400" dirty="0"/>
              <a:t>hombre </a:t>
            </a:r>
            <a:r>
              <a:rPr lang="en-US" sz="2400" dirty="0" err="1"/>
              <a:t>en</a:t>
            </a:r>
            <a:r>
              <a:rPr lang="en-US" sz="2400" dirty="0"/>
              <a:t> el </a:t>
            </a:r>
            <a:r>
              <a:rPr lang="en-US" sz="2400" dirty="0" err="1"/>
              <a:t>Popol</a:t>
            </a:r>
            <a:r>
              <a:rPr lang="en-US" sz="2400" dirty="0"/>
              <a:t> </a:t>
            </a:r>
            <a:r>
              <a:rPr lang="en-US" sz="2400" dirty="0" err="1"/>
              <a:t>Vuh</a:t>
            </a:r>
            <a:r>
              <a:rPr lang="en-US" sz="2400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¿</a:t>
            </a:r>
            <a:r>
              <a:rPr lang="en-US" sz="2400" dirty="0" err="1" smtClean="0"/>
              <a:t>Qué</a:t>
            </a:r>
            <a:r>
              <a:rPr lang="en-US" sz="2400" dirty="0" smtClean="0"/>
              <a:t> </a:t>
            </a:r>
            <a:r>
              <a:rPr lang="en-US" sz="2400" dirty="0" err="1"/>
              <a:t>razones</a:t>
            </a:r>
            <a:r>
              <a:rPr lang="en-US" sz="2400" dirty="0"/>
              <a:t> </a:t>
            </a:r>
            <a:r>
              <a:rPr lang="en-US" sz="2400" dirty="0" err="1"/>
              <a:t>pueden</a:t>
            </a:r>
            <a:r>
              <a:rPr lang="en-US" sz="2400" dirty="0"/>
              <a:t> </a:t>
            </a:r>
            <a:r>
              <a:rPr lang="en-US" sz="2400" dirty="0" err="1"/>
              <a:t>explicar</a:t>
            </a:r>
            <a:r>
              <a:rPr lang="en-US" sz="2400" dirty="0"/>
              <a:t> que el </a:t>
            </a:r>
            <a:r>
              <a:rPr lang="en-US" sz="2400" dirty="0" err="1"/>
              <a:t>pinole</a:t>
            </a:r>
            <a:r>
              <a:rPr lang="en-US" sz="2400" dirty="0"/>
              <a:t> </a:t>
            </a:r>
            <a:r>
              <a:rPr lang="en-US" sz="2400" dirty="0" err="1" smtClean="0"/>
              <a:t>esté</a:t>
            </a:r>
            <a:r>
              <a:rPr lang="en-US" sz="2400" dirty="0" smtClean="0"/>
              <a:t> </a:t>
            </a:r>
            <a:r>
              <a:rPr lang="en-US" sz="2400" dirty="0" err="1"/>
              <a:t>estrechamente</a:t>
            </a:r>
            <a:r>
              <a:rPr lang="en-US" sz="2400" dirty="0"/>
              <a:t> </a:t>
            </a:r>
            <a:r>
              <a:rPr lang="en-US" sz="2400" dirty="0" err="1"/>
              <a:t>relacionado</a:t>
            </a:r>
            <a:r>
              <a:rPr lang="en-US" sz="2400" dirty="0"/>
              <a:t> con la </a:t>
            </a:r>
            <a:r>
              <a:rPr lang="en-US" sz="2400" dirty="0" err="1"/>
              <a:t>identidad</a:t>
            </a:r>
            <a:r>
              <a:rPr lang="en-US" sz="2400" dirty="0"/>
              <a:t> </a:t>
            </a:r>
            <a:r>
              <a:rPr lang="en-US" sz="2400" dirty="0" err="1" smtClean="0"/>
              <a:t>hondureña</a:t>
            </a:r>
            <a:r>
              <a:rPr lang="en-US" sz="2400" dirty="0" smtClean="0"/>
              <a:t> </a:t>
            </a:r>
            <a:r>
              <a:rPr lang="en-US" sz="2400" dirty="0"/>
              <a:t>y el </a:t>
            </a:r>
            <a:r>
              <a:rPr lang="en-US" sz="2400" dirty="0" err="1"/>
              <a:t>pinol</a:t>
            </a:r>
            <a:r>
              <a:rPr lang="en-US" sz="2400" dirty="0"/>
              <a:t> con la </a:t>
            </a:r>
            <a:r>
              <a:rPr lang="en-US" sz="2400" dirty="0" err="1"/>
              <a:t>guatemalteca</a:t>
            </a:r>
            <a:r>
              <a:rPr lang="en-US" sz="2400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¿Hay </a:t>
            </a:r>
            <a:r>
              <a:rPr lang="en-US" sz="2400" dirty="0" err="1"/>
              <a:t>una</a:t>
            </a:r>
            <a:r>
              <a:rPr lang="en-US" sz="2400" dirty="0"/>
              <a:t> comida que </a:t>
            </a:r>
            <a:r>
              <a:rPr lang="en-US" sz="2400" dirty="0" smtClean="0"/>
              <a:t>sea </a:t>
            </a:r>
            <a:r>
              <a:rPr lang="en-US" sz="2400" dirty="0" err="1"/>
              <a:t>considerada</a:t>
            </a:r>
            <a:r>
              <a:rPr lang="en-US" sz="2400" dirty="0"/>
              <a:t> </a:t>
            </a:r>
            <a:r>
              <a:rPr lang="en-US" sz="2400" dirty="0" err="1" smtClean="0"/>
              <a:t>emblemática</a:t>
            </a:r>
            <a:r>
              <a:rPr lang="en-US" sz="2400" dirty="0" smtClean="0"/>
              <a:t> </a:t>
            </a:r>
            <a:r>
              <a:rPr lang="en-US" sz="2400" dirty="0" smtClean="0"/>
              <a:t>de </a:t>
            </a:r>
            <a:r>
              <a:rPr lang="en-US" sz="2400" dirty="0" err="1"/>
              <a:t>tu</a:t>
            </a:r>
            <a:r>
              <a:rPr lang="en-US" sz="2400" dirty="0"/>
              <a:t> </a:t>
            </a:r>
            <a:r>
              <a:rPr lang="en-US" sz="2400" dirty="0" err="1"/>
              <a:t>cultura</a:t>
            </a:r>
            <a:r>
              <a:rPr lang="en-US" sz="2400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 smtClean="0"/>
              <a:t>qué</a:t>
            </a:r>
            <a:r>
              <a:rPr lang="en-US" sz="2400" dirty="0" smtClean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parece</a:t>
            </a:r>
            <a:r>
              <a:rPr lang="en-US" sz="2400" dirty="0"/>
              <a:t> que </a:t>
            </a:r>
            <a:r>
              <a:rPr lang="en-US" sz="2400" dirty="0" err="1"/>
              <a:t>existe</a:t>
            </a:r>
            <a:r>
              <a:rPr lang="en-US" sz="2400" dirty="0"/>
              <a:t> </a:t>
            </a:r>
            <a:r>
              <a:rPr lang="en-US" sz="2400" dirty="0" err="1"/>
              <a:t>esa</a:t>
            </a:r>
            <a:r>
              <a:rPr lang="en-US" sz="2400" dirty="0"/>
              <a:t> </a:t>
            </a:r>
            <a:r>
              <a:rPr lang="en-US" sz="2400" dirty="0" err="1" smtClean="0"/>
              <a:t>relación</a:t>
            </a:r>
            <a:r>
              <a:rPr lang="en-US" sz="2400" dirty="0" smtClean="0"/>
              <a:t> </a:t>
            </a:r>
            <a:r>
              <a:rPr lang="en-US" sz="2400" dirty="0"/>
              <a:t>entre </a:t>
            </a:r>
            <a:r>
              <a:rPr lang="en-US" sz="2400" dirty="0" err="1" smtClean="0"/>
              <a:t>nación</a:t>
            </a:r>
            <a:r>
              <a:rPr lang="en-US" sz="2400" dirty="0" smtClean="0"/>
              <a:t> </a:t>
            </a:r>
            <a:r>
              <a:rPr lang="en-US" sz="2400" dirty="0"/>
              <a:t>y un </a:t>
            </a:r>
            <a:r>
              <a:rPr lang="en-US" sz="2400" dirty="0" err="1"/>
              <a:t>plato</a:t>
            </a:r>
            <a:r>
              <a:rPr lang="en-US" sz="2400" dirty="0"/>
              <a:t> </a:t>
            </a:r>
            <a:r>
              <a:rPr lang="en-US" sz="2400" dirty="0" err="1" smtClean="0"/>
              <a:t>específico</a:t>
            </a:r>
            <a:r>
              <a:rPr lang="en-US" sz="2400" dirty="0"/>
              <a:t>? </a:t>
            </a:r>
          </a:p>
          <a:p>
            <a:endParaRPr lang="en-US" dirty="0"/>
          </a:p>
        </p:txBody>
      </p:sp>
      <p:pic>
        <p:nvPicPr>
          <p:cNvPr id="5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04" y="482009"/>
            <a:ext cx="3296172" cy="290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2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938" y="413468"/>
            <a:ext cx="10169719" cy="1924215"/>
          </a:xfrm>
        </p:spPr>
        <p:txBody>
          <a:bodyPr>
            <a:normAutofit fontScale="90000"/>
          </a:bodyPr>
          <a:lstStyle/>
          <a:p>
            <a:r>
              <a:rPr lang="en-US" dirty="0"/>
              <a:t>Guatemala: intercambio colombino y mestizaje culinario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19"/>
            <a:ext cx="10385814" cy="4178493"/>
          </a:xfrm>
        </p:spPr>
        <p:txBody>
          <a:bodyPr>
            <a:normAutofit/>
          </a:bodyPr>
          <a:lstStyle/>
          <a:p>
            <a:r>
              <a:rPr lang="en-US" sz="2800" dirty="0"/>
              <a:t>En </a:t>
            </a:r>
            <a:r>
              <a:rPr lang="en-US" sz="2800" dirty="0" smtClean="0"/>
              <a:t>el </a:t>
            </a:r>
            <a:r>
              <a:rPr lang="en-US" sz="2800" dirty="0" err="1"/>
              <a:t>año</a:t>
            </a:r>
            <a:r>
              <a:rPr lang="en-US" sz="2800" dirty="0"/>
              <a:t> 2007 el </a:t>
            </a:r>
            <a:r>
              <a:rPr lang="en-US" sz="2800" dirty="0" err="1"/>
              <a:t>Gobierno</a:t>
            </a:r>
            <a:r>
              <a:rPr lang="en-US" sz="2800" dirty="0"/>
              <a:t> de Guatemala </a:t>
            </a:r>
            <a:r>
              <a:rPr lang="en-US" sz="2800" dirty="0" err="1" smtClean="0"/>
              <a:t>declaró</a:t>
            </a:r>
            <a:r>
              <a:rPr lang="en-US" sz="2800" dirty="0" smtClean="0"/>
              <a:t> </a:t>
            </a:r>
            <a:r>
              <a:rPr lang="en-US" sz="2800" dirty="0"/>
              <a:t>“</a:t>
            </a:r>
            <a:r>
              <a:rPr lang="en-US" sz="2800" dirty="0" err="1"/>
              <a:t>Patrimonio</a:t>
            </a:r>
            <a:r>
              <a:rPr lang="en-US" sz="2800" dirty="0"/>
              <a:t> Cultural Intangible de la </a:t>
            </a:r>
            <a:r>
              <a:rPr lang="en-US" sz="2800" dirty="0" err="1" smtClean="0"/>
              <a:t>Nación</a:t>
            </a:r>
            <a:r>
              <a:rPr lang="en-US" sz="2800" dirty="0"/>
              <a:t>” </a:t>
            </a:r>
            <a:r>
              <a:rPr lang="en-US" sz="2800" dirty="0" err="1"/>
              <a:t>cuatro</a:t>
            </a:r>
            <a:r>
              <a:rPr lang="en-US" sz="2800" dirty="0"/>
              <a:t> </a:t>
            </a:r>
            <a:r>
              <a:rPr lang="en-US" sz="2800" dirty="0" err="1"/>
              <a:t>platos</a:t>
            </a:r>
            <a:r>
              <a:rPr lang="en-US" sz="2800" dirty="0"/>
              <a:t> </a:t>
            </a:r>
            <a:r>
              <a:rPr lang="en-US" sz="2800" dirty="0" err="1" smtClean="0"/>
              <a:t>emblemáticos</a:t>
            </a:r>
            <a:r>
              <a:rPr lang="en-US" sz="2800" dirty="0" smtClean="0"/>
              <a:t> </a:t>
            </a:r>
            <a:r>
              <a:rPr lang="en-US" sz="2800" dirty="0" err="1"/>
              <a:t>guatemaltecos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dirty="0" err="1" smtClean="0"/>
              <a:t>Estos</a:t>
            </a:r>
            <a:r>
              <a:rPr lang="en-US" sz="2800" dirty="0" smtClean="0"/>
              <a:t> </a:t>
            </a:r>
            <a:r>
              <a:rPr lang="en-US" sz="2800" dirty="0" err="1"/>
              <a:t>platos</a:t>
            </a:r>
            <a:r>
              <a:rPr lang="en-US" sz="2800" dirty="0"/>
              <a:t> son el </a:t>
            </a:r>
            <a:r>
              <a:rPr lang="en-US" sz="2800" dirty="0" err="1" smtClean="0">
                <a:solidFill>
                  <a:srgbClr val="C00000"/>
                </a:solidFill>
              </a:rPr>
              <a:t>jocón</a:t>
            </a:r>
            <a:r>
              <a:rPr lang="en-US" sz="2800" dirty="0"/>
              <a:t>, el </a:t>
            </a:r>
            <a:r>
              <a:rPr lang="en-US" sz="2800" dirty="0" err="1">
                <a:solidFill>
                  <a:srgbClr val="C00000"/>
                </a:solidFill>
              </a:rPr>
              <a:t>kak’ik</a:t>
            </a:r>
            <a:r>
              <a:rPr lang="en-US" sz="2800" dirty="0"/>
              <a:t> o </a:t>
            </a:r>
            <a:r>
              <a:rPr lang="en-US" sz="2800" dirty="0" err="1"/>
              <a:t>kaq’ik</a:t>
            </a:r>
            <a:r>
              <a:rPr lang="en-US" sz="2800" dirty="0"/>
              <a:t>, el </a:t>
            </a:r>
            <a:r>
              <a:rPr lang="en-US" sz="2800" dirty="0" err="1" smtClean="0">
                <a:solidFill>
                  <a:srgbClr val="C00000"/>
                </a:solidFill>
              </a:rPr>
              <a:t>pepián</a:t>
            </a:r>
            <a:r>
              <a:rPr lang="en-US" sz="2800" dirty="0" smtClean="0"/>
              <a:t> </a:t>
            </a:r>
            <a:r>
              <a:rPr lang="en-US" sz="2800" dirty="0"/>
              <a:t>y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plátanos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en</a:t>
            </a:r>
            <a:r>
              <a:rPr lang="en-US" sz="2800" dirty="0">
                <a:solidFill>
                  <a:srgbClr val="C00000"/>
                </a:solidFill>
              </a:rPr>
              <a:t> mole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dirty="0" err="1" smtClean="0"/>
              <a:t>Estos</a:t>
            </a:r>
            <a:r>
              <a:rPr lang="en-US" sz="2800" dirty="0" smtClean="0"/>
              <a:t> </a:t>
            </a:r>
            <a:r>
              <a:rPr lang="en-US" sz="2800" dirty="0" err="1"/>
              <a:t>platos</a:t>
            </a:r>
            <a:r>
              <a:rPr lang="en-US" sz="2800" dirty="0"/>
              <a:t> se </a:t>
            </a:r>
            <a:r>
              <a:rPr lang="en-US" sz="2800" dirty="0" err="1"/>
              <a:t>consideran</a:t>
            </a:r>
            <a:r>
              <a:rPr lang="en-US" sz="2800" dirty="0"/>
              <a:t> </a:t>
            </a:r>
            <a:r>
              <a:rPr lang="en-US" sz="2800" dirty="0" err="1" smtClean="0"/>
              <a:t>también</a:t>
            </a:r>
            <a:r>
              <a:rPr lang="en-US" sz="2800" dirty="0" smtClean="0"/>
              <a:t> </a:t>
            </a:r>
            <a:r>
              <a:rPr lang="en-US" sz="2800" dirty="0" err="1"/>
              <a:t>representativos</a:t>
            </a:r>
            <a:r>
              <a:rPr lang="en-US" sz="2800" dirty="0"/>
              <a:t> de la </a:t>
            </a:r>
            <a:r>
              <a:rPr lang="en-US" sz="2800" dirty="0" err="1" smtClean="0"/>
              <a:t>fusión</a:t>
            </a:r>
            <a:r>
              <a:rPr lang="en-US" sz="2800" dirty="0" smtClean="0"/>
              <a:t> </a:t>
            </a:r>
            <a:r>
              <a:rPr lang="en-US" sz="2800" dirty="0"/>
              <a:t>o </a:t>
            </a:r>
            <a:r>
              <a:rPr lang="en-US" sz="2800" dirty="0" err="1"/>
              <a:t>mestizaje</a:t>
            </a:r>
            <a:r>
              <a:rPr lang="en-US" sz="2800" dirty="0"/>
              <a:t> </a:t>
            </a:r>
            <a:r>
              <a:rPr lang="en-US" sz="2800" dirty="0" err="1"/>
              <a:t>culinario</a:t>
            </a:r>
            <a:r>
              <a:rPr lang="en-US" sz="2800" dirty="0"/>
              <a:t> entre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ingredientes</a:t>
            </a:r>
            <a:r>
              <a:rPr lang="en-US" sz="2800" dirty="0"/>
              <a:t> y </a:t>
            </a:r>
            <a:r>
              <a:rPr lang="en-US" sz="2800" dirty="0" err="1" smtClean="0"/>
              <a:t>técnicas</a:t>
            </a:r>
            <a:r>
              <a:rPr lang="en-US" sz="2800" dirty="0" smtClean="0"/>
              <a:t> </a:t>
            </a:r>
            <a:r>
              <a:rPr lang="en-US" sz="2800" dirty="0" err="1" smtClean="0"/>
              <a:t>traídos</a:t>
            </a:r>
            <a:r>
              <a:rPr lang="en-US" sz="2800" dirty="0" smtClean="0"/>
              <a:t> </a:t>
            </a:r>
            <a:r>
              <a:rPr lang="en-US" sz="2800" dirty="0" err="1"/>
              <a:t>por</a:t>
            </a:r>
            <a:r>
              <a:rPr lang="en-US" sz="2800" dirty="0"/>
              <a:t>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 smtClean="0"/>
              <a:t>españoles</a:t>
            </a:r>
            <a:r>
              <a:rPr lang="en-US" sz="2800" dirty="0" smtClean="0"/>
              <a:t> </a:t>
            </a:r>
            <a:r>
              <a:rPr lang="en-US" sz="2800" dirty="0"/>
              <a:t>y </a:t>
            </a:r>
            <a:r>
              <a:rPr lang="en-US" sz="2800" dirty="0" err="1"/>
              <a:t>los</a:t>
            </a:r>
            <a:r>
              <a:rPr lang="en-US" sz="2800" dirty="0"/>
              <a:t> </a:t>
            </a:r>
            <a:r>
              <a:rPr lang="en-US" sz="2800" dirty="0" err="1"/>
              <a:t>alimentos</a:t>
            </a:r>
            <a:r>
              <a:rPr lang="en-US" sz="2800" dirty="0"/>
              <a:t> y </a:t>
            </a:r>
            <a:r>
              <a:rPr lang="en-US" sz="2800" dirty="0" err="1"/>
              <a:t>tradiciones</a:t>
            </a:r>
            <a:r>
              <a:rPr lang="en-US" sz="2800" dirty="0"/>
              <a:t> </a:t>
            </a:r>
            <a:r>
              <a:rPr lang="en-US" sz="2800" dirty="0" err="1"/>
              <a:t>culinarias</a:t>
            </a:r>
            <a:r>
              <a:rPr lang="en-US" sz="2800" dirty="0"/>
              <a:t> </a:t>
            </a:r>
            <a:r>
              <a:rPr lang="en-US" sz="2800" dirty="0" err="1" smtClean="0"/>
              <a:t>precolombinos</a:t>
            </a:r>
            <a:r>
              <a:rPr lang="en-US" sz="2800" dirty="0" smtClean="0"/>
              <a:t> 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8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8" y="573022"/>
            <a:ext cx="4713768" cy="5294829"/>
          </a:xfrm>
          <a:ln w="28575">
            <a:solidFill>
              <a:srgbClr val="FFC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15973" y="5952806"/>
            <a:ext cx="124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Jocón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647" y="516624"/>
            <a:ext cx="4522382" cy="535122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169965" y="5946431"/>
            <a:ext cx="134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Pepián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030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20" y="816506"/>
            <a:ext cx="4786810" cy="4702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70574" y="5615609"/>
            <a:ext cx="3054626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Plátano</a:t>
            </a:r>
            <a:r>
              <a:rPr lang="en-US" sz="2400" dirty="0" smtClean="0"/>
              <a:t> con mole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393341" y="5615609"/>
            <a:ext cx="13616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Kak’ik</a:t>
            </a:r>
            <a:endParaRPr lang="en-US" sz="2400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2" y="921488"/>
            <a:ext cx="5772563" cy="45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6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07" y="572495"/>
            <a:ext cx="6588469" cy="21771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C00000"/>
                </a:solidFill>
              </a:rPr>
              <a:t>Instrumentos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básicos</a:t>
            </a:r>
            <a:r>
              <a:rPr lang="en-US" dirty="0" smtClean="0">
                <a:solidFill>
                  <a:srgbClr val="C00000"/>
                </a:solidFill>
              </a:rPr>
              <a:t> de la </a:t>
            </a:r>
            <a:r>
              <a:rPr lang="en-US" dirty="0" err="1" smtClean="0">
                <a:solidFill>
                  <a:srgbClr val="C00000"/>
                </a:solidFill>
              </a:rPr>
              <a:t>cocina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maya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(y </a:t>
            </a:r>
            <a:r>
              <a:rPr lang="en-US" dirty="0" err="1" smtClean="0">
                <a:solidFill>
                  <a:srgbClr val="C00000"/>
                </a:solidFill>
              </a:rPr>
              <a:t>azteca</a:t>
            </a:r>
            <a:r>
              <a:rPr lang="en-US" dirty="0" smtClean="0">
                <a:solidFill>
                  <a:srgbClr val="C00000"/>
                </a:solidFill>
              </a:rPr>
              <a:t>): </a:t>
            </a:r>
            <a:r>
              <a:rPr lang="en-US" dirty="0" err="1" smtClean="0">
                <a:solidFill>
                  <a:srgbClr val="C00000"/>
                </a:solidFill>
              </a:rPr>
              <a:t>metate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molcajete</a:t>
            </a:r>
            <a:r>
              <a:rPr lang="en-US" dirty="0" smtClean="0">
                <a:solidFill>
                  <a:srgbClr val="C00000"/>
                </a:solidFill>
              </a:rPr>
              <a:t> y </a:t>
            </a:r>
            <a:r>
              <a:rPr lang="en-US" dirty="0" err="1" smtClean="0">
                <a:solidFill>
                  <a:srgbClr val="C00000"/>
                </a:solidFill>
              </a:rPr>
              <a:t>comal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88" y="2986528"/>
            <a:ext cx="4454817" cy="3341113"/>
          </a:xfrm>
          <a:ln w="38100"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597" y="3435018"/>
            <a:ext cx="4142782" cy="280156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854" y="664985"/>
            <a:ext cx="3125245" cy="234393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2043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Chicle</a:t>
            </a:r>
            <a:r>
              <a:rPr lang="en-US" dirty="0" smtClean="0"/>
              <a:t>: </a:t>
            </a:r>
            <a:r>
              <a:rPr lang="en-US" dirty="0" err="1" smtClean="0"/>
              <a:t>fluido</a:t>
            </a:r>
            <a:r>
              <a:rPr lang="en-US" dirty="0" smtClean="0"/>
              <a:t> vital de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mayas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v"/>
            </a:pPr>
            <a:r>
              <a:rPr lang="en-US" sz="2400" dirty="0"/>
              <a:t>El </a:t>
            </a:r>
            <a:r>
              <a:rPr lang="en-US" sz="2400" dirty="0" err="1" smtClean="0"/>
              <a:t>á</a:t>
            </a:r>
            <a:r>
              <a:rPr lang="en-US" sz="2400" dirty="0" err="1" smtClean="0"/>
              <a:t>rbol</a:t>
            </a:r>
            <a:r>
              <a:rPr lang="en-US" sz="2400" dirty="0" smtClean="0"/>
              <a:t> </a:t>
            </a:r>
            <a:r>
              <a:rPr lang="en-US" sz="2400" dirty="0" err="1"/>
              <a:t>chicozapote</a:t>
            </a:r>
            <a:r>
              <a:rPr lang="en-US" sz="2400" dirty="0"/>
              <a:t> </a:t>
            </a:r>
            <a:r>
              <a:rPr lang="en-US" sz="2400" dirty="0" err="1"/>
              <a:t>abunda</a:t>
            </a:r>
            <a:r>
              <a:rPr lang="en-US" sz="2400" dirty="0"/>
              <a:t> en </a:t>
            </a:r>
            <a:r>
              <a:rPr lang="en-US" sz="2400" dirty="0" smtClean="0"/>
              <a:t>zonas </a:t>
            </a:r>
            <a:r>
              <a:rPr lang="en-US" sz="2400" dirty="0"/>
              <a:t>del </a:t>
            </a:r>
            <a:r>
              <a:rPr lang="en-US" sz="2400" dirty="0" err="1"/>
              <a:t>sureste</a:t>
            </a:r>
            <a:r>
              <a:rPr lang="en-US" sz="2400" dirty="0"/>
              <a:t> de </a:t>
            </a:r>
            <a:r>
              <a:rPr lang="en-US" sz="2400" dirty="0" smtClean="0"/>
              <a:t>México </a:t>
            </a:r>
            <a:r>
              <a:rPr lang="en-US" sz="2400" dirty="0"/>
              <a:t>y de la zona </a:t>
            </a:r>
            <a:r>
              <a:rPr lang="en-US" sz="2400" dirty="0" err="1"/>
              <a:t>norte</a:t>
            </a:r>
            <a:r>
              <a:rPr lang="en-US" sz="2400" dirty="0"/>
              <a:t> de </a:t>
            </a:r>
            <a:r>
              <a:rPr lang="en-US" sz="2400" dirty="0" err="1" smtClean="0"/>
              <a:t>América</a:t>
            </a:r>
            <a:r>
              <a:rPr lang="en-US" sz="2400" dirty="0" smtClean="0"/>
              <a:t> </a:t>
            </a:r>
            <a:r>
              <a:rPr lang="en-US" sz="2400" dirty="0"/>
              <a:t>Central </a:t>
            </a:r>
            <a:r>
              <a:rPr lang="en-US" sz="2400" dirty="0" err="1"/>
              <a:t>donde</a:t>
            </a:r>
            <a:r>
              <a:rPr lang="en-US" sz="2400" dirty="0"/>
              <a:t> los </a:t>
            </a:r>
            <a:r>
              <a:rPr lang="en-US" sz="2400" dirty="0" err="1"/>
              <a:t>mayas</a:t>
            </a:r>
            <a:r>
              <a:rPr lang="en-US" sz="2400" dirty="0"/>
              <a:t> </a:t>
            </a:r>
            <a:r>
              <a:rPr lang="en-US" sz="2400" dirty="0" err="1"/>
              <a:t>habitan</a:t>
            </a:r>
            <a:r>
              <a:rPr lang="en-US" sz="2400" dirty="0"/>
              <a:t> </a:t>
            </a:r>
            <a:r>
              <a:rPr lang="en-US" sz="2400" dirty="0" err="1"/>
              <a:t>desde</a:t>
            </a:r>
            <a:r>
              <a:rPr lang="en-US" sz="2400" dirty="0"/>
              <a:t> </a:t>
            </a:r>
            <a:r>
              <a:rPr lang="en-US" sz="2400" dirty="0" err="1"/>
              <a:t>hace</a:t>
            </a:r>
            <a:r>
              <a:rPr lang="en-US" sz="2400" dirty="0"/>
              <a:t> </a:t>
            </a:r>
            <a:r>
              <a:rPr lang="en-US" sz="2400" dirty="0" err="1" smtClean="0"/>
              <a:t>más</a:t>
            </a:r>
            <a:r>
              <a:rPr lang="en-US" sz="2400" dirty="0" smtClean="0"/>
              <a:t> </a:t>
            </a:r>
            <a:r>
              <a:rPr lang="en-US" sz="2400" dirty="0"/>
              <a:t>de dos mil </a:t>
            </a:r>
            <a:r>
              <a:rPr lang="en-US" sz="2400" dirty="0" err="1" smtClean="0"/>
              <a:t>años</a:t>
            </a:r>
            <a:r>
              <a:rPr lang="en-US" sz="2400" dirty="0"/>
              <a:t>. </a:t>
            </a:r>
            <a:endParaRPr lang="en-US" sz="2400" dirty="0" smtClean="0"/>
          </a:p>
          <a:p>
            <a:pPr>
              <a:buFont typeface="Wingdings" charset="2"/>
              <a:buChar char="v"/>
            </a:pPr>
            <a:r>
              <a:rPr lang="en-US" sz="2400" dirty="0" smtClean="0"/>
              <a:t>El </a:t>
            </a:r>
            <a:r>
              <a:rPr lang="en-US" sz="2400" dirty="0" err="1"/>
              <a:t>chicozapote</a:t>
            </a:r>
            <a:r>
              <a:rPr lang="en-US" sz="2400" dirty="0"/>
              <a:t> (</a:t>
            </a:r>
            <a:r>
              <a:rPr lang="en-US" sz="2400" dirty="0" err="1"/>
              <a:t>Manilkara</a:t>
            </a:r>
            <a:r>
              <a:rPr lang="en-US" sz="2400" dirty="0"/>
              <a:t> </a:t>
            </a:r>
            <a:r>
              <a:rPr lang="en-US" sz="2400" dirty="0" err="1"/>
              <a:t>zapota</a:t>
            </a:r>
            <a:r>
              <a:rPr lang="en-US" sz="2400" dirty="0"/>
              <a:t>) produce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savia</a:t>
            </a:r>
            <a:r>
              <a:rPr lang="en-US" sz="2400" dirty="0"/>
              <a:t> que se </a:t>
            </a:r>
            <a:r>
              <a:rPr lang="en-US" sz="2400" dirty="0" err="1"/>
              <a:t>obtiene</a:t>
            </a:r>
            <a:r>
              <a:rPr lang="en-US" sz="2400" dirty="0"/>
              <a:t> al </a:t>
            </a:r>
            <a:r>
              <a:rPr lang="en-US" sz="2400" dirty="0" err="1"/>
              <a:t>producir</a:t>
            </a:r>
            <a:r>
              <a:rPr lang="en-US" sz="2400" dirty="0"/>
              <a:t> </a:t>
            </a:r>
            <a:r>
              <a:rPr lang="en-US" sz="2400" dirty="0" err="1"/>
              <a:t>incisiones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forma de zigzag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corteza</a:t>
            </a:r>
            <a:r>
              <a:rPr lang="en-US" sz="2400" dirty="0"/>
              <a:t>. </a:t>
            </a:r>
            <a:endParaRPr lang="en-US" sz="2400" dirty="0" smtClean="0"/>
          </a:p>
          <a:p>
            <a:pPr>
              <a:buFont typeface="Wingdings" charset="2"/>
              <a:buChar char="v"/>
            </a:pPr>
            <a:r>
              <a:rPr lang="en-US" sz="2400" dirty="0" smtClean="0"/>
              <a:t>Al </a:t>
            </a:r>
            <a:r>
              <a:rPr lang="en-US" sz="2400" dirty="0" err="1"/>
              <a:t>secarse</a:t>
            </a:r>
            <a:r>
              <a:rPr lang="en-US" sz="2400" dirty="0"/>
              <a:t>, la </a:t>
            </a:r>
            <a:r>
              <a:rPr lang="en-US" sz="2400" dirty="0" err="1"/>
              <a:t>savia</a:t>
            </a:r>
            <a:r>
              <a:rPr lang="en-US" sz="2400" dirty="0"/>
              <a:t> </a:t>
            </a:r>
            <a:r>
              <a:rPr lang="en-US" sz="2400" dirty="0" err="1"/>
              <a:t>adquiere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consistencia</a:t>
            </a:r>
            <a:r>
              <a:rPr lang="en-US" sz="2400" dirty="0"/>
              <a:t> </a:t>
            </a:r>
            <a:r>
              <a:rPr lang="en-US" sz="2400" dirty="0" err="1" smtClean="0"/>
              <a:t>elástica</a:t>
            </a:r>
            <a:r>
              <a:rPr lang="en-US" sz="2400" dirty="0"/>
              <a:t>. </a:t>
            </a:r>
            <a:endParaRPr lang="en-US" sz="2400" dirty="0" smtClean="0"/>
          </a:p>
          <a:p>
            <a:pPr>
              <a:buFont typeface="Wingdings" charset="2"/>
              <a:buChar char="v"/>
            </a:pPr>
            <a:r>
              <a:rPr lang="en-US" sz="2400" dirty="0" smtClean="0"/>
              <a:t>Los </a:t>
            </a:r>
            <a:r>
              <a:rPr lang="en-US" sz="2400" dirty="0" err="1"/>
              <a:t>mayas</a:t>
            </a:r>
            <a:r>
              <a:rPr lang="en-US" sz="2400" dirty="0"/>
              <a:t> </a:t>
            </a:r>
            <a:r>
              <a:rPr lang="en-US" sz="2400" dirty="0" err="1"/>
              <a:t>masticaban</a:t>
            </a:r>
            <a:r>
              <a:rPr lang="en-US" sz="2400" dirty="0"/>
              <a:t> </a:t>
            </a:r>
            <a:r>
              <a:rPr lang="en-US" sz="2400" dirty="0" err="1"/>
              <a:t>esta</a:t>
            </a:r>
            <a:r>
              <a:rPr lang="en-US" sz="2400" dirty="0"/>
              <a:t> </a:t>
            </a:r>
            <a:r>
              <a:rPr lang="en-US" sz="2400" dirty="0" err="1"/>
              <a:t>savia</a:t>
            </a:r>
            <a:r>
              <a:rPr lang="en-US" sz="2400" dirty="0"/>
              <a:t> comestible, a la que </a:t>
            </a:r>
            <a:r>
              <a:rPr lang="en-US" sz="2400" dirty="0" err="1"/>
              <a:t>llamaban</a:t>
            </a:r>
            <a:r>
              <a:rPr lang="en-US" sz="2400" dirty="0"/>
              <a:t> </a:t>
            </a:r>
            <a:r>
              <a:rPr lang="en-US" sz="2400" i="1" dirty="0" err="1"/>
              <a:t>sicte</a:t>
            </a:r>
            <a:r>
              <a:rPr lang="en-US" sz="2400" dirty="0"/>
              <a:t>, que </a:t>
            </a:r>
            <a:r>
              <a:rPr lang="en-US" sz="2400" dirty="0" err="1"/>
              <a:t>quiere</a:t>
            </a:r>
            <a:r>
              <a:rPr lang="en-US" sz="2400" dirty="0"/>
              <a:t> </a:t>
            </a:r>
            <a:r>
              <a:rPr lang="en-US" sz="2400" dirty="0" err="1"/>
              <a:t>decir</a:t>
            </a:r>
            <a:r>
              <a:rPr lang="en-US" sz="2400" dirty="0"/>
              <a:t> ‘</a:t>
            </a:r>
            <a:r>
              <a:rPr lang="en-US" sz="2400" dirty="0" err="1"/>
              <a:t>fluido</a:t>
            </a:r>
            <a:r>
              <a:rPr lang="en-US" sz="2400" dirty="0"/>
              <a:t> vital’ o ‘</a:t>
            </a:r>
            <a:r>
              <a:rPr lang="en-US" sz="2400" dirty="0" err="1"/>
              <a:t>sangre</a:t>
            </a:r>
            <a:r>
              <a:rPr lang="en-US" sz="2400" dirty="0"/>
              <a:t>,’ para </a:t>
            </a:r>
            <a:r>
              <a:rPr lang="en-US" sz="2400" dirty="0" err="1"/>
              <a:t>limpiarse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dientes</a:t>
            </a:r>
            <a:r>
              <a:rPr lang="en-US" sz="2400" dirty="0"/>
              <a:t> y para </a:t>
            </a:r>
            <a:r>
              <a:rPr lang="en-US" sz="2400" dirty="0" err="1"/>
              <a:t>suprimir</a:t>
            </a:r>
            <a:r>
              <a:rPr lang="en-US" sz="2400" dirty="0"/>
              <a:t> el </a:t>
            </a:r>
            <a:r>
              <a:rPr lang="en-US" sz="2400" dirty="0" err="1"/>
              <a:t>hambre</a:t>
            </a:r>
            <a:r>
              <a:rPr lang="en-US" sz="2400" dirty="0"/>
              <a:t> </a:t>
            </a:r>
            <a:r>
              <a:rPr lang="en-US" sz="2400" dirty="0" err="1"/>
              <a:t>durante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ayunos</a:t>
            </a:r>
            <a:r>
              <a:rPr lang="en-US" sz="2400" dirty="0"/>
              <a:t> </a:t>
            </a:r>
            <a:r>
              <a:rPr lang="en-US" sz="2400" dirty="0" err="1"/>
              <a:t>rituales</a:t>
            </a:r>
            <a:r>
              <a:rPr lang="en-US" sz="2400" dirty="0"/>
              <a:t>. </a:t>
            </a:r>
            <a:endParaRPr lang="en-US" sz="2400" dirty="0" smtClean="0"/>
          </a:p>
          <a:p>
            <a:pPr>
              <a:buFont typeface="Wingdings" charset="2"/>
              <a:buChar char="v"/>
            </a:pPr>
            <a:r>
              <a:rPr lang="en-US" sz="2400" dirty="0" smtClean="0"/>
              <a:t>El </a:t>
            </a:r>
            <a:r>
              <a:rPr lang="en-US" sz="2400" dirty="0" err="1"/>
              <a:t>uso</a:t>
            </a:r>
            <a:r>
              <a:rPr lang="en-US" sz="2400" dirty="0"/>
              <a:t> del chicle </a:t>
            </a:r>
            <a:r>
              <a:rPr lang="en-US" sz="2400" dirty="0" err="1" smtClean="0"/>
              <a:t>pasó</a:t>
            </a:r>
            <a:r>
              <a:rPr lang="en-US" sz="2400" dirty="0" smtClean="0"/>
              <a:t> </a:t>
            </a:r>
            <a:r>
              <a:rPr lang="en-US" sz="2400" dirty="0"/>
              <a:t>a los </a:t>
            </a:r>
            <a:r>
              <a:rPr lang="en-US" sz="2400" dirty="0" err="1"/>
              <a:t>aztecas</a:t>
            </a:r>
            <a:r>
              <a:rPr lang="en-US" sz="2400" dirty="0"/>
              <a:t>, </a:t>
            </a:r>
            <a:r>
              <a:rPr lang="en-US" sz="2400" dirty="0" err="1"/>
              <a:t>quienes</a:t>
            </a:r>
            <a:r>
              <a:rPr lang="en-US" sz="2400" dirty="0"/>
              <a:t> le </a:t>
            </a:r>
            <a:r>
              <a:rPr lang="en-US" sz="2400" dirty="0" err="1"/>
              <a:t>dieron</a:t>
            </a:r>
            <a:r>
              <a:rPr lang="en-US" sz="2400" dirty="0"/>
              <a:t> el </a:t>
            </a:r>
            <a:r>
              <a:rPr lang="en-US" sz="2400" dirty="0" err="1"/>
              <a:t>nombre</a:t>
            </a:r>
            <a:r>
              <a:rPr lang="en-US" sz="2400" dirty="0"/>
              <a:t> de </a:t>
            </a:r>
            <a:r>
              <a:rPr lang="en-US" sz="2400" i="1" dirty="0" err="1"/>
              <a:t>tzictli</a:t>
            </a:r>
            <a:r>
              <a:rPr lang="en-US" sz="2400" dirty="0"/>
              <a:t>, que </a:t>
            </a:r>
            <a:r>
              <a:rPr lang="en-US" sz="2400" dirty="0" err="1"/>
              <a:t>quiere</a:t>
            </a:r>
            <a:r>
              <a:rPr lang="en-US" sz="2400" dirty="0"/>
              <a:t> </a:t>
            </a:r>
            <a:r>
              <a:rPr lang="en-US" sz="2400" dirty="0" err="1"/>
              <a:t>decir</a:t>
            </a:r>
            <a:r>
              <a:rPr lang="en-US" sz="2400" dirty="0"/>
              <a:t> ‘</a:t>
            </a:r>
            <a:r>
              <a:rPr lang="en-US" sz="2400" dirty="0" err="1"/>
              <a:t>pegar</a:t>
            </a:r>
            <a:r>
              <a:rPr lang="en-US" sz="2400" dirty="0"/>
              <a:t>’ y de </a:t>
            </a:r>
            <a:r>
              <a:rPr lang="en-US" sz="2400" dirty="0" err="1"/>
              <a:t>donde</a:t>
            </a:r>
            <a:r>
              <a:rPr lang="en-US" sz="2400" dirty="0"/>
              <a:t> </a:t>
            </a:r>
            <a:r>
              <a:rPr lang="en-US" sz="2400" dirty="0" err="1" smtClean="0"/>
              <a:t>derivó</a:t>
            </a:r>
            <a:r>
              <a:rPr lang="en-US" sz="2400" dirty="0" smtClean="0"/>
              <a:t> </a:t>
            </a:r>
            <a:r>
              <a:rPr lang="en-US" sz="2400" dirty="0"/>
              <a:t>el </a:t>
            </a:r>
            <a:r>
              <a:rPr lang="en-US" sz="2400" dirty="0" err="1"/>
              <a:t>español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C00000"/>
                </a:solidFill>
              </a:rPr>
              <a:t>chicle</a:t>
            </a:r>
            <a:r>
              <a:rPr lang="en-US" sz="2400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7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14" y="420130"/>
            <a:ext cx="11337192" cy="1001278"/>
          </a:xfrm>
        </p:spPr>
        <p:txBody>
          <a:bodyPr>
            <a:noAutofit/>
          </a:bodyPr>
          <a:lstStyle/>
          <a:p>
            <a:r>
              <a:rPr lang="en-US" sz="2800" dirty="0" smtClean="0"/>
              <a:t>La </a:t>
            </a:r>
            <a:r>
              <a:rPr lang="en-US" sz="2800" dirty="0" err="1" smtClean="0"/>
              <a:t>popularidad</a:t>
            </a:r>
            <a:r>
              <a:rPr lang="en-US" sz="2800" dirty="0" smtClean="0"/>
              <a:t> del chicle ha </a:t>
            </a:r>
            <a:r>
              <a:rPr lang="en-US" sz="2800" dirty="0" err="1" smtClean="0"/>
              <a:t>permitido</a:t>
            </a:r>
            <a:r>
              <a:rPr lang="en-US" sz="2800" dirty="0" smtClean="0"/>
              <a:t> </a:t>
            </a:r>
            <a:r>
              <a:rPr lang="en-US" sz="2800" dirty="0" err="1" smtClean="0"/>
              <a:t>fenómenos</a:t>
            </a:r>
            <a:r>
              <a:rPr lang="en-US" sz="2800" dirty="0" smtClean="0"/>
              <a:t> </a:t>
            </a:r>
            <a:r>
              <a:rPr lang="en-US" sz="2800" dirty="0" err="1" smtClean="0"/>
              <a:t>modernos</a:t>
            </a:r>
            <a:r>
              <a:rPr lang="en-US" sz="2800" dirty="0" smtClean="0"/>
              <a:t> </a:t>
            </a:r>
            <a:r>
              <a:rPr lang="en-US" sz="2800" dirty="0" err="1" smtClean="0"/>
              <a:t>como</a:t>
            </a:r>
            <a:r>
              <a:rPr lang="en-US" sz="2800" dirty="0" smtClean="0"/>
              <a:t> el de </a:t>
            </a:r>
            <a:r>
              <a:rPr lang="en-US" sz="2800" dirty="0" err="1" smtClean="0"/>
              <a:t>este</a:t>
            </a:r>
            <a:r>
              <a:rPr lang="en-US" sz="2800" dirty="0" smtClean="0"/>
              <a:t> </a:t>
            </a:r>
            <a:r>
              <a:rPr lang="en-US" sz="2800" dirty="0" err="1" smtClean="0"/>
              <a:t>muro</a:t>
            </a:r>
            <a:r>
              <a:rPr lang="en-US" sz="2800" dirty="0" smtClean="0"/>
              <a:t> de chicle, </a:t>
            </a:r>
            <a:r>
              <a:rPr lang="en-US" sz="2800" dirty="0" err="1" smtClean="0"/>
              <a:t>esfuerzo</a:t>
            </a:r>
            <a:r>
              <a:rPr lang="en-US" sz="2800" dirty="0" smtClean="0"/>
              <a:t> </a:t>
            </a:r>
            <a:r>
              <a:rPr lang="en-US" sz="2800" dirty="0" err="1" smtClean="0"/>
              <a:t>colectivo</a:t>
            </a:r>
            <a:r>
              <a:rPr lang="en-US" sz="2800" dirty="0" smtClean="0"/>
              <a:t> </a:t>
            </a:r>
            <a:r>
              <a:rPr lang="en-US" sz="2800" dirty="0" err="1" smtClean="0"/>
              <a:t>en</a:t>
            </a:r>
            <a:r>
              <a:rPr lang="en-US" sz="2800" dirty="0" smtClean="0"/>
              <a:t> Seattle</a:t>
            </a:r>
            <a:endParaRPr lang="en-US" sz="2800" dirty="0"/>
          </a:p>
        </p:txBody>
      </p:sp>
      <p:pic>
        <p:nvPicPr>
          <p:cNvPr id="4" name="Content Placeholder 3" descr="IMG_100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11" r="-17911"/>
          <a:stretch>
            <a:fillRect/>
          </a:stretch>
        </p:blipFill>
        <p:spPr>
          <a:xfrm>
            <a:off x="4829606" y="1421408"/>
            <a:ext cx="7686680" cy="4227384"/>
          </a:xfrm>
        </p:spPr>
      </p:pic>
      <p:pic>
        <p:nvPicPr>
          <p:cNvPr id="5" name="Content Placeholder 3" descr="IMG_10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722" r="-71722"/>
          <a:stretch>
            <a:fillRect/>
          </a:stretch>
        </p:blipFill>
        <p:spPr>
          <a:xfrm>
            <a:off x="-1271968" y="1540433"/>
            <a:ext cx="8558814" cy="39637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387" y="5767817"/>
            <a:ext cx="11281719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muro</a:t>
            </a:r>
            <a:r>
              <a:rPr lang="en-US" dirty="0" smtClean="0"/>
              <a:t> </a:t>
            </a:r>
            <a:r>
              <a:rPr lang="en-US" dirty="0" err="1" smtClean="0"/>
              <a:t>tenía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de 1.000 kilos de chicle </a:t>
            </a:r>
            <a:r>
              <a:rPr lang="en-US" dirty="0" err="1" smtClean="0"/>
              <a:t>cuando</a:t>
            </a:r>
            <a:r>
              <a:rPr lang="en-US" dirty="0" smtClean="0"/>
              <a:t> lo </a:t>
            </a:r>
            <a:r>
              <a:rPr lang="en-US" dirty="0" err="1" smtClean="0"/>
              <a:t>limpiaron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2015.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nueva</a:t>
            </a:r>
            <a:r>
              <a:rPr lang="en-US" dirty="0" smtClean="0"/>
              <a:t> </a:t>
            </a:r>
            <a:r>
              <a:rPr lang="en-US" dirty="0" err="1" smtClean="0"/>
              <a:t>edición</a:t>
            </a:r>
            <a:r>
              <a:rPr lang="en-US" dirty="0" smtClean="0"/>
              <a:t> del </a:t>
            </a:r>
            <a:r>
              <a:rPr lang="en-US" dirty="0" err="1" smtClean="0"/>
              <a:t>muro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7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477" y="672824"/>
            <a:ext cx="3196425" cy="922351"/>
          </a:xfrm>
        </p:spPr>
        <p:txBody>
          <a:bodyPr/>
          <a:lstStyle/>
          <a:p>
            <a:r>
              <a:rPr kumimoji="1" lang="en-US" altLang="ja-JP" dirty="0" smtClean="0"/>
              <a:t>El </a:t>
            </a:r>
            <a:r>
              <a:rPr kumimoji="1" lang="en-US" altLang="ja-JP" dirty="0" err="1" smtClean="0"/>
              <a:t>plátano</a:t>
            </a:r>
            <a:endParaRPr kumimoji="1" lang="ja-JP" altLang="en-US" dirty="0"/>
          </a:p>
        </p:txBody>
      </p:sp>
      <p:pic>
        <p:nvPicPr>
          <p:cNvPr id="4" name="Content Placeholder 3" descr="IMG_079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535" r="-45535"/>
          <a:stretch>
            <a:fillRect/>
          </a:stretch>
        </p:blipFill>
        <p:spPr>
          <a:xfrm>
            <a:off x="6036563" y="2088995"/>
            <a:ext cx="6989029" cy="2732075"/>
          </a:xfrm>
        </p:spPr>
      </p:pic>
      <p:sp>
        <p:nvSpPr>
          <p:cNvPr id="3" name="TextBox 2"/>
          <p:cNvSpPr txBox="1"/>
          <p:nvPr/>
        </p:nvSpPr>
        <p:spPr>
          <a:xfrm>
            <a:off x="633633" y="402985"/>
            <a:ext cx="6249724" cy="6278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400" dirty="0"/>
              <a:t>El </a:t>
            </a:r>
            <a:r>
              <a:rPr lang="en-US" sz="2400" dirty="0" err="1" smtClean="0"/>
              <a:t>plátano</a:t>
            </a:r>
            <a:r>
              <a:rPr lang="en-US" sz="2400" dirty="0" smtClean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C00000"/>
                </a:solidFill>
              </a:rPr>
              <a:t>originario</a:t>
            </a:r>
            <a:r>
              <a:rPr lang="en-US" sz="2400" dirty="0">
                <a:solidFill>
                  <a:srgbClr val="C00000"/>
                </a:solidFill>
              </a:rPr>
              <a:t> de Asia</a:t>
            </a:r>
            <a:r>
              <a:rPr lang="en-US" sz="2400" dirty="0"/>
              <a:t>, </a:t>
            </a:r>
            <a:r>
              <a:rPr lang="en-US" sz="2400" dirty="0" err="1"/>
              <a:t>aunque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el </a:t>
            </a:r>
            <a:r>
              <a:rPr lang="en-US" sz="2400" dirty="0" err="1"/>
              <a:t>siglo</a:t>
            </a:r>
            <a:r>
              <a:rPr lang="en-US" sz="2400" dirty="0"/>
              <a:t> XV </a:t>
            </a:r>
            <a:r>
              <a:rPr lang="en-US" sz="2400" dirty="0" err="1"/>
              <a:t>ya</a:t>
            </a:r>
            <a:r>
              <a:rPr lang="en-US" sz="2400" dirty="0"/>
              <a:t> se </a:t>
            </a:r>
            <a:r>
              <a:rPr lang="en-US" sz="2400" dirty="0" err="1"/>
              <a:t>cultivaba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las Islas Canarias, </a:t>
            </a:r>
            <a:r>
              <a:rPr lang="en-US" sz="2400" dirty="0" err="1"/>
              <a:t>desde</a:t>
            </a:r>
            <a:r>
              <a:rPr lang="en-US" sz="2400" dirty="0"/>
              <a:t> </a:t>
            </a:r>
            <a:r>
              <a:rPr lang="en-US" sz="2400" dirty="0" err="1"/>
              <a:t>donde</a:t>
            </a:r>
            <a:r>
              <a:rPr lang="en-US" sz="2400" dirty="0"/>
              <a:t> se </a:t>
            </a:r>
            <a:r>
              <a:rPr lang="en-US" sz="2400" dirty="0" err="1" smtClean="0"/>
              <a:t>llevó</a:t>
            </a:r>
            <a:r>
              <a:rPr lang="en-US" sz="2400" dirty="0" smtClean="0"/>
              <a:t> </a:t>
            </a:r>
            <a:r>
              <a:rPr lang="en-US" sz="2400" dirty="0"/>
              <a:t>a </a:t>
            </a:r>
            <a:r>
              <a:rPr lang="en-US" sz="2400" dirty="0" err="1" smtClean="0"/>
              <a:t>América</a:t>
            </a:r>
            <a:r>
              <a:rPr lang="en-US" sz="2400" dirty="0"/>
              <a:t>. </a:t>
            </a:r>
            <a:endParaRPr lang="en-US" sz="2400" dirty="0" smtClean="0"/>
          </a:p>
          <a:p>
            <a:pPr marL="285750" indent="-285750">
              <a:buFont typeface="Wingdings" charset="2"/>
              <a:buChar char="v"/>
            </a:pPr>
            <a:endParaRPr lang="en-US" sz="2400" dirty="0" smtClean="0"/>
          </a:p>
          <a:p>
            <a:pPr marL="285750" indent="-285750">
              <a:buFont typeface="Wingdings" charset="2"/>
              <a:buChar char="v"/>
            </a:pPr>
            <a:r>
              <a:rPr lang="en-US" sz="2400" dirty="0" err="1" smtClean="0"/>
              <a:t>Había</a:t>
            </a:r>
            <a:r>
              <a:rPr lang="en-US" sz="2400" dirty="0" smtClean="0"/>
              <a:t> </a:t>
            </a:r>
            <a:r>
              <a:rPr lang="en-US" sz="2400" dirty="0" err="1"/>
              <a:t>sido</a:t>
            </a:r>
            <a:r>
              <a:rPr lang="en-US" sz="2400" dirty="0"/>
              <a:t> </a:t>
            </a:r>
            <a:r>
              <a:rPr lang="en-US" sz="2400" dirty="0" err="1" smtClean="0"/>
              <a:t>también</a:t>
            </a:r>
            <a:r>
              <a:rPr lang="en-US" sz="2400" dirty="0" smtClean="0"/>
              <a:t> </a:t>
            </a:r>
            <a:r>
              <a:rPr lang="en-US" sz="2400" dirty="0" err="1">
                <a:solidFill>
                  <a:srgbClr val="C00000"/>
                </a:solidFill>
              </a:rPr>
              <a:t>aclimatado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en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África</a:t>
            </a:r>
            <a:r>
              <a:rPr lang="en-US" sz="2400" dirty="0"/>
              <a:t>, </a:t>
            </a:r>
            <a:r>
              <a:rPr lang="en-US" sz="2400" dirty="0" err="1"/>
              <a:t>por</a:t>
            </a:r>
            <a:r>
              <a:rPr lang="en-US" sz="2400" dirty="0"/>
              <a:t> lo que era </a:t>
            </a:r>
            <a:r>
              <a:rPr lang="en-US" sz="2400" dirty="0" err="1" smtClean="0"/>
              <a:t>además</a:t>
            </a:r>
            <a:r>
              <a:rPr lang="en-US" sz="2400" dirty="0" smtClean="0"/>
              <a:t> </a:t>
            </a:r>
            <a:r>
              <a:rPr lang="en-US" sz="2400" dirty="0" err="1"/>
              <a:t>alimento</a:t>
            </a:r>
            <a:r>
              <a:rPr lang="en-US" sz="2400" dirty="0"/>
              <a:t> </a:t>
            </a:r>
            <a:r>
              <a:rPr lang="en-US" sz="2400" dirty="0" err="1"/>
              <a:t>importante</a:t>
            </a:r>
            <a:r>
              <a:rPr lang="en-US" sz="2400" dirty="0"/>
              <a:t> para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esclavos</a:t>
            </a:r>
            <a:r>
              <a:rPr lang="en-US" sz="2400" dirty="0"/>
              <a:t> </a:t>
            </a:r>
            <a:r>
              <a:rPr lang="en-US" sz="2400" dirty="0" err="1"/>
              <a:t>africanos</a:t>
            </a:r>
            <a:r>
              <a:rPr lang="en-US" sz="2400" dirty="0"/>
              <a:t> que </a:t>
            </a:r>
            <a:r>
              <a:rPr lang="en-US" sz="2400" dirty="0" err="1"/>
              <a:t>llegaron</a:t>
            </a:r>
            <a:r>
              <a:rPr lang="en-US" sz="2400" dirty="0"/>
              <a:t> a </a:t>
            </a:r>
            <a:r>
              <a:rPr lang="en-US" sz="2400" dirty="0" err="1" smtClean="0"/>
              <a:t>América</a:t>
            </a:r>
            <a:r>
              <a:rPr lang="en-US" sz="2400" dirty="0" smtClean="0"/>
              <a:t>.</a:t>
            </a:r>
          </a:p>
          <a:p>
            <a:pPr marL="285750" indent="-285750">
              <a:buFont typeface="Wingdings" charset="2"/>
              <a:buChar char="v"/>
            </a:pPr>
            <a:endParaRPr lang="en-US" sz="2400" dirty="0" smtClean="0"/>
          </a:p>
          <a:p>
            <a:pPr marL="285750" indent="-285750">
              <a:buFont typeface="Wingdings" charset="2"/>
              <a:buChar char="v"/>
            </a:pPr>
            <a:r>
              <a:rPr lang="en-US" sz="2400" dirty="0" smtClean="0"/>
              <a:t> </a:t>
            </a:r>
            <a:r>
              <a:rPr lang="en-US" sz="2400" dirty="0"/>
              <a:t>De alto </a:t>
            </a:r>
            <a:r>
              <a:rPr lang="en-US" sz="2400" dirty="0" err="1"/>
              <a:t>consumo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las </a:t>
            </a:r>
            <a:r>
              <a:rPr lang="en-US" sz="2400" dirty="0" err="1" smtClean="0"/>
              <a:t>cocinas</a:t>
            </a:r>
            <a:r>
              <a:rPr lang="en-US" sz="2400" dirty="0"/>
              <a:t> </a:t>
            </a:r>
            <a:r>
              <a:rPr lang="en-US" sz="2400" dirty="0" err="1" smtClean="0"/>
              <a:t>centroamericanas</a:t>
            </a:r>
            <a:r>
              <a:rPr lang="en-US" sz="2400" dirty="0" smtClean="0"/>
              <a:t> </a:t>
            </a:r>
            <a:r>
              <a:rPr lang="en-US" sz="2400" dirty="0"/>
              <a:t>y de </a:t>
            </a:r>
            <a:r>
              <a:rPr lang="en-US" sz="2400" dirty="0" err="1"/>
              <a:t>otras</a:t>
            </a:r>
            <a:r>
              <a:rPr lang="en-US" sz="2400" dirty="0"/>
              <a:t> del </a:t>
            </a:r>
            <a:r>
              <a:rPr lang="en-US" sz="2400" dirty="0" err="1"/>
              <a:t>mundo</a:t>
            </a:r>
            <a:r>
              <a:rPr lang="en-US" sz="2400" dirty="0"/>
              <a:t> </a:t>
            </a:r>
            <a:r>
              <a:rPr lang="en-US" sz="2400" dirty="0" err="1" smtClean="0"/>
              <a:t>hispánico</a:t>
            </a:r>
            <a:r>
              <a:rPr lang="en-US" sz="2400" dirty="0" smtClean="0"/>
              <a:t> </a:t>
            </a:r>
            <a:r>
              <a:rPr lang="en-US" sz="2400" dirty="0" err="1"/>
              <a:t>es</a:t>
            </a:r>
            <a:r>
              <a:rPr lang="en-US" sz="2400" dirty="0"/>
              <a:t> el </a:t>
            </a:r>
            <a:r>
              <a:rPr lang="en-US" sz="2400" dirty="0" err="1" smtClean="0">
                <a:solidFill>
                  <a:srgbClr val="C00000"/>
                </a:solidFill>
              </a:rPr>
              <a:t>plátano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macho o </a:t>
            </a:r>
            <a:r>
              <a:rPr lang="en-US" sz="2400" dirty="0" err="1" smtClean="0">
                <a:solidFill>
                  <a:srgbClr val="C00000"/>
                </a:solidFill>
              </a:rPr>
              <a:t>plátano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verde</a:t>
            </a:r>
            <a:r>
              <a:rPr lang="en-US" sz="2400" dirty="0" smtClean="0"/>
              <a:t>, que </a:t>
            </a:r>
            <a:r>
              <a:rPr lang="en-US" sz="2400" dirty="0"/>
              <a:t>se </a:t>
            </a:r>
            <a:r>
              <a:rPr lang="en-US" sz="2400" dirty="0" err="1"/>
              <a:t>usa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la </a:t>
            </a:r>
            <a:r>
              <a:rPr lang="en-US" sz="2400" dirty="0" err="1"/>
              <a:t>cocina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fuera</a:t>
            </a:r>
            <a:r>
              <a:rPr lang="en-US" sz="2400" dirty="0"/>
              <a:t> un </a:t>
            </a:r>
            <a:r>
              <a:rPr lang="en-US" sz="2400" dirty="0" err="1" smtClean="0"/>
              <a:t>tubérculo</a:t>
            </a:r>
            <a:r>
              <a:rPr lang="en-US" sz="2400" dirty="0" smtClean="0"/>
              <a:t>, </a:t>
            </a:r>
            <a:r>
              <a:rPr lang="en-US" sz="2400" dirty="0" err="1" smtClean="0"/>
              <a:t>aunque</a:t>
            </a:r>
            <a:r>
              <a:rPr lang="en-US" sz="2400" dirty="0" smtClean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realidad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fruta</a:t>
            </a:r>
            <a:r>
              <a:rPr lang="en-US" sz="2400" dirty="0"/>
              <a:t>. </a:t>
            </a:r>
          </a:p>
          <a:p>
            <a:pPr marL="285750" indent="-285750">
              <a:buFont typeface="Wingdings" charset="2"/>
              <a:buChar char="v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32163" y="5314890"/>
            <a:ext cx="291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 </a:t>
            </a:r>
            <a:r>
              <a:rPr lang="en-US" dirty="0" err="1" smtClean="0"/>
              <a:t>mariquitas</a:t>
            </a:r>
            <a:r>
              <a:rPr lang="en-US" dirty="0" smtClean="0"/>
              <a:t> son </a:t>
            </a:r>
            <a:r>
              <a:rPr lang="en-US" dirty="0" err="1" smtClean="0"/>
              <a:t>finas</a:t>
            </a:r>
            <a:r>
              <a:rPr lang="en-US" dirty="0" smtClean="0"/>
              <a:t> </a:t>
            </a:r>
            <a:r>
              <a:rPr lang="en-US" dirty="0" err="1" smtClean="0"/>
              <a:t>rodajas</a:t>
            </a:r>
            <a:r>
              <a:rPr lang="en-US" dirty="0" smtClean="0"/>
              <a:t> de </a:t>
            </a:r>
            <a:r>
              <a:rPr lang="en-US" dirty="0" err="1" smtClean="0"/>
              <a:t>plátano</a:t>
            </a:r>
            <a:r>
              <a:rPr lang="en-US" dirty="0" smtClean="0"/>
              <a:t> </a:t>
            </a:r>
            <a:r>
              <a:rPr lang="en-US" dirty="0" err="1" smtClean="0"/>
              <a:t>fritas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46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2635" y="642594"/>
            <a:ext cx="3233353" cy="5140368"/>
          </a:xfrm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en-US" sz="4400" dirty="0" err="1" smtClean="0"/>
              <a:t>Platanaresen</a:t>
            </a:r>
            <a:r>
              <a:rPr lang="en-US" sz="4400" dirty="0" smtClean="0"/>
              <a:t> las Islas Canarias</a:t>
            </a:r>
            <a:endParaRPr lang="en-US" sz="4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4" y="387694"/>
            <a:ext cx="8023652" cy="601773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95870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CE0000"/>
                </a:solidFill>
              </a:rPr>
              <a:t>Plátano</a:t>
            </a:r>
            <a:endParaRPr lang="en-US" dirty="0">
              <a:solidFill>
                <a:srgbClr val="CE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0" y="2189935"/>
            <a:ext cx="2949177" cy="39322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736" y="642594"/>
            <a:ext cx="3808970" cy="50786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9020" y="2086568"/>
            <a:ext cx="2194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El </a:t>
            </a:r>
            <a:r>
              <a:rPr lang="en-US" sz="2000" dirty="0" err="1" smtClean="0"/>
              <a:t>plátano</a:t>
            </a:r>
            <a:r>
              <a:rPr lang="en-US" sz="2000" dirty="0" smtClean="0"/>
              <a:t> </a:t>
            </a:r>
            <a:r>
              <a:rPr lang="en-US" sz="2000" dirty="0" err="1" smtClean="0"/>
              <a:t>es</a:t>
            </a:r>
            <a:r>
              <a:rPr lang="en-US" sz="2000" dirty="0" smtClean="0"/>
              <a:t> el </a:t>
            </a:r>
            <a:r>
              <a:rPr lang="en-US" sz="2000" dirty="0" err="1" smtClean="0"/>
              <a:t>fruto</a:t>
            </a:r>
            <a:r>
              <a:rPr lang="en-US" sz="2000" dirty="0" smtClean="0"/>
              <a:t> del </a:t>
            </a:r>
            <a:r>
              <a:rPr lang="en-US" sz="2000" dirty="0" err="1" smtClean="0"/>
              <a:t>bananero</a:t>
            </a:r>
            <a:r>
              <a:rPr lang="en-US" sz="2000" dirty="0" smtClean="0"/>
              <a:t> o </a:t>
            </a:r>
            <a:r>
              <a:rPr lang="en-US" sz="2000" dirty="0" err="1" smtClean="0"/>
              <a:t>platanera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079020" y="3888188"/>
            <a:ext cx="20991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 </a:t>
            </a:r>
            <a:r>
              <a:rPr lang="en-US" sz="2000" dirty="0" err="1" smtClean="0"/>
              <a:t>platanera</a:t>
            </a:r>
            <a:r>
              <a:rPr lang="en-US" sz="2000" dirty="0" smtClean="0"/>
              <a:t> da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 err="1" smtClean="0"/>
              <a:t>espiga</a:t>
            </a:r>
            <a:r>
              <a:rPr lang="en-US" sz="2000" dirty="0" smtClean="0"/>
              <a:t> </a:t>
            </a:r>
            <a:r>
              <a:rPr lang="en-US" sz="2000" dirty="0" err="1" smtClean="0"/>
              <a:t>donde</a:t>
            </a:r>
            <a:r>
              <a:rPr lang="en-US" sz="2000" dirty="0" smtClean="0"/>
              <a:t> </a:t>
            </a:r>
            <a:r>
              <a:rPr lang="en-US" sz="2000" dirty="0" err="1" smtClean="0"/>
              <a:t>aparecen</a:t>
            </a:r>
            <a:r>
              <a:rPr lang="en-US" sz="2000" dirty="0" smtClean="0"/>
              <a:t> </a:t>
            </a:r>
            <a:r>
              <a:rPr lang="en-US" sz="2000" dirty="0" err="1" smtClean="0"/>
              <a:t>flores</a:t>
            </a:r>
            <a:r>
              <a:rPr lang="en-US" sz="2000" dirty="0" smtClean="0"/>
              <a:t> que </a:t>
            </a:r>
            <a:r>
              <a:rPr lang="en-US" sz="2000" dirty="0" err="1" smtClean="0"/>
              <a:t>darán</a:t>
            </a:r>
            <a:r>
              <a:rPr lang="en-US" sz="2000" dirty="0" smtClean="0"/>
              <a:t> </a:t>
            </a:r>
            <a:r>
              <a:rPr lang="en-US" sz="2000" dirty="0" err="1" smtClean="0"/>
              <a:t>lugar</a:t>
            </a:r>
            <a:r>
              <a:rPr lang="en-US" sz="2000" dirty="0" smtClean="0"/>
              <a:t> a </a:t>
            </a:r>
            <a:r>
              <a:rPr lang="en-US" sz="2000" dirty="0" err="1" smtClean="0"/>
              <a:t>los</a:t>
            </a:r>
            <a:r>
              <a:rPr lang="en-US" sz="2000" dirty="0" smtClean="0"/>
              <a:t> </a:t>
            </a:r>
            <a:r>
              <a:rPr lang="en-US" sz="2000" dirty="0" err="1" smtClean="0"/>
              <a:t>plátanos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474225" y="5799006"/>
            <a:ext cx="3153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Espiga</a:t>
            </a:r>
            <a:r>
              <a:rPr lang="en-US" dirty="0" smtClean="0"/>
              <a:t> con </a:t>
            </a:r>
            <a:r>
              <a:rPr lang="en-US" dirty="0" err="1" smtClean="0"/>
              <a:t>racimo</a:t>
            </a:r>
            <a:r>
              <a:rPr lang="en-US" dirty="0" smtClean="0"/>
              <a:t> de </a:t>
            </a:r>
            <a:r>
              <a:rPr lang="en-US" dirty="0" err="1" smtClean="0"/>
              <a:t>plátanos</a:t>
            </a:r>
            <a:r>
              <a:rPr lang="en-US" dirty="0" smtClean="0"/>
              <a:t> y flor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17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387" y="515566"/>
            <a:ext cx="10531813" cy="149862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El </a:t>
            </a:r>
            <a:r>
              <a:rPr lang="en-US" dirty="0" err="1" smtClean="0">
                <a:solidFill>
                  <a:srgbClr val="C00000"/>
                </a:solidFill>
              </a:rPr>
              <a:t>Popol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Vuh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es</a:t>
            </a:r>
            <a:r>
              <a:rPr lang="en-US" dirty="0" smtClean="0">
                <a:solidFill>
                  <a:srgbClr val="C00000"/>
                </a:solidFill>
              </a:rPr>
              <a:t> el </a:t>
            </a:r>
            <a:r>
              <a:rPr lang="en-US" dirty="0" err="1" smtClean="0">
                <a:solidFill>
                  <a:srgbClr val="C00000"/>
                </a:solidFill>
              </a:rPr>
              <a:t>libro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sagrado</a:t>
            </a:r>
            <a:r>
              <a:rPr lang="en-US" dirty="0" smtClean="0">
                <a:solidFill>
                  <a:srgbClr val="C00000"/>
                </a:solidFill>
              </a:rPr>
              <a:t> de </a:t>
            </a:r>
            <a:r>
              <a:rPr lang="en-US" dirty="0" err="1" smtClean="0">
                <a:solidFill>
                  <a:srgbClr val="C00000"/>
                </a:solidFill>
              </a:rPr>
              <a:t>los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mayas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4055" y="1394012"/>
            <a:ext cx="3131922" cy="4481493"/>
          </a:xfrm>
          <a:solidFill>
            <a:srgbClr val="FF0000"/>
          </a:solidFill>
          <a:ln w="38100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328135" y="5947068"/>
            <a:ext cx="488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library.osu.edu</a:t>
            </a:r>
            <a:r>
              <a:rPr lang="en-US" dirty="0"/>
              <a:t>/projects/</a:t>
            </a:r>
            <a:r>
              <a:rPr lang="en-US" dirty="0" err="1"/>
              <a:t>popolwuj</a:t>
            </a:r>
            <a:r>
              <a:rPr lang="en-US" dirty="0"/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995" y="1450168"/>
            <a:ext cx="3031490" cy="4358496"/>
          </a:xfrm>
          <a:prstGeom prst="rect">
            <a:avLst/>
          </a:prstGeom>
          <a:solidFill>
            <a:srgbClr val="FF0000">
              <a:alpha val="87000"/>
            </a:srgbClr>
          </a:solidFill>
          <a:ln w="38100" cmpd="sng"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80925" y="2005857"/>
            <a:ext cx="3355449" cy="193899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Según</a:t>
            </a:r>
            <a:r>
              <a:rPr lang="en-US" sz="2400" dirty="0" smtClean="0">
                <a:latin typeface="+mj-lt"/>
              </a:rPr>
              <a:t> el </a:t>
            </a:r>
            <a:r>
              <a:rPr lang="en-US" sz="2400" dirty="0" err="1" smtClean="0">
                <a:latin typeface="+mj-lt"/>
              </a:rPr>
              <a:t>Popol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Vuh</a:t>
            </a:r>
            <a:r>
              <a:rPr lang="en-US" sz="2400" dirty="0" smtClean="0">
                <a:latin typeface="+mj-lt"/>
              </a:rPr>
              <a:t>, </a:t>
            </a:r>
            <a:r>
              <a:rPr lang="en-US" sz="2400" dirty="0" err="1" smtClean="0">
                <a:latin typeface="+mj-lt"/>
              </a:rPr>
              <a:t>los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primeros</a:t>
            </a:r>
            <a:r>
              <a:rPr lang="en-US" sz="2400" dirty="0" smtClean="0">
                <a:latin typeface="+mj-lt"/>
              </a:rPr>
              <a:t> hombres </a:t>
            </a:r>
            <a:r>
              <a:rPr lang="en-US" sz="2400" dirty="0" err="1" smtClean="0">
                <a:latin typeface="+mj-lt"/>
              </a:rPr>
              <a:t>fueron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creados</a:t>
            </a:r>
            <a:r>
              <a:rPr lang="en-US" sz="2400" dirty="0" smtClean="0">
                <a:latin typeface="+mj-lt"/>
              </a:rPr>
              <a:t> de la </a:t>
            </a:r>
            <a:r>
              <a:rPr lang="en-US" sz="2400" dirty="0" err="1" smtClean="0">
                <a:latin typeface="+mj-lt"/>
              </a:rPr>
              <a:t>materia</a:t>
            </a:r>
            <a:r>
              <a:rPr lang="en-US" sz="2400" dirty="0" smtClean="0">
                <a:latin typeface="+mj-lt"/>
              </a:rPr>
              <a:t> prima ideal: el </a:t>
            </a:r>
            <a:r>
              <a:rPr lang="en-US" sz="2400" dirty="0" err="1" smtClean="0">
                <a:latin typeface="+mj-lt"/>
              </a:rPr>
              <a:t>maíz</a:t>
            </a:r>
            <a:endParaRPr lang="en-US" sz="2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18" y="4041667"/>
            <a:ext cx="2719346" cy="2368805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33004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979" y="292487"/>
            <a:ext cx="4730777" cy="1574359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El </a:t>
            </a:r>
            <a:r>
              <a:rPr lang="en-US" sz="2200" dirty="0" err="1" smtClean="0"/>
              <a:t>plátano</a:t>
            </a:r>
            <a:r>
              <a:rPr lang="en-US" sz="2200" dirty="0" smtClean="0"/>
              <a:t> </a:t>
            </a:r>
            <a:r>
              <a:rPr lang="en-US" sz="2200" dirty="0" err="1" smtClean="0"/>
              <a:t>recibe</a:t>
            </a:r>
            <a:r>
              <a:rPr lang="en-US" sz="2200" dirty="0" smtClean="0"/>
              <a:t> </a:t>
            </a:r>
            <a:r>
              <a:rPr lang="en-US" sz="2200" dirty="0" err="1" smtClean="0"/>
              <a:t>los</a:t>
            </a:r>
            <a:r>
              <a:rPr lang="en-US" sz="2200" dirty="0" smtClean="0"/>
              <a:t> </a:t>
            </a:r>
            <a:r>
              <a:rPr lang="en-US" sz="2200" dirty="0" err="1" smtClean="0"/>
              <a:t>nombres</a:t>
            </a:r>
            <a:r>
              <a:rPr lang="en-US" sz="2200" dirty="0" smtClean="0"/>
              <a:t> de banana,</a:t>
            </a:r>
            <a:r>
              <a:rPr lang="en-US" sz="2200" dirty="0"/>
              <a:t> </a:t>
            </a:r>
            <a:r>
              <a:rPr lang="en-US" sz="2200" dirty="0" err="1" smtClean="0"/>
              <a:t>banano</a:t>
            </a:r>
            <a:r>
              <a:rPr lang="en-US" sz="2200" dirty="0" smtClean="0"/>
              <a:t>,</a:t>
            </a:r>
            <a:r>
              <a:rPr lang="en-US" sz="2200" dirty="0"/>
              <a:t> </a:t>
            </a:r>
            <a:r>
              <a:rPr lang="en-US" sz="2200" dirty="0" err="1" smtClean="0"/>
              <a:t>plátano</a:t>
            </a:r>
            <a:r>
              <a:rPr lang="en-US" sz="2200" dirty="0" smtClean="0"/>
              <a:t>,</a:t>
            </a:r>
            <a:r>
              <a:rPr lang="en-US" sz="2200" dirty="0"/>
              <a:t> </a:t>
            </a:r>
            <a:r>
              <a:rPr lang="en-US" sz="2200" dirty="0" err="1" smtClean="0"/>
              <a:t>topocho</a:t>
            </a:r>
            <a:r>
              <a:rPr lang="en-US" sz="2200" dirty="0"/>
              <a:t>, </a:t>
            </a:r>
            <a:r>
              <a:rPr lang="en-US" sz="2200" dirty="0" err="1" smtClean="0"/>
              <a:t>cambur</a:t>
            </a:r>
            <a:r>
              <a:rPr lang="en-US" sz="2200" dirty="0" smtClean="0"/>
              <a:t>, </a:t>
            </a:r>
            <a:r>
              <a:rPr lang="en-US" sz="2200" dirty="0" err="1" smtClean="0"/>
              <a:t>maduro</a:t>
            </a:r>
            <a:r>
              <a:rPr lang="en-US" sz="2200" dirty="0"/>
              <a:t> </a:t>
            </a:r>
            <a:r>
              <a:rPr lang="en-US" sz="2200" dirty="0" smtClean="0"/>
              <a:t>o</a:t>
            </a:r>
            <a:r>
              <a:rPr lang="en-US" sz="2200" dirty="0"/>
              <a:t> </a:t>
            </a:r>
            <a:r>
              <a:rPr lang="en-US" sz="2200" dirty="0" err="1" smtClean="0"/>
              <a:t>guineo</a:t>
            </a:r>
            <a:r>
              <a:rPr lang="en-US" sz="2200" dirty="0" smtClean="0"/>
              <a:t>, </a:t>
            </a:r>
            <a:r>
              <a:rPr lang="en-US" sz="2200" dirty="0" err="1" smtClean="0"/>
              <a:t>según</a:t>
            </a:r>
            <a:r>
              <a:rPr lang="en-US" sz="2200" dirty="0" smtClean="0"/>
              <a:t> </a:t>
            </a:r>
            <a:r>
              <a:rPr lang="en-US" sz="2200" dirty="0" err="1" smtClean="0"/>
              <a:t>los</a:t>
            </a:r>
            <a:r>
              <a:rPr lang="en-US" sz="2200" dirty="0" smtClean="0"/>
              <a:t> </a:t>
            </a:r>
            <a:r>
              <a:rPr lang="en-US" sz="2200" dirty="0" err="1" smtClean="0"/>
              <a:t>países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17" y="462016"/>
            <a:ext cx="6288505" cy="6018296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4" y="1722883"/>
            <a:ext cx="4469046" cy="3932237"/>
          </a:xfrm>
        </p:spPr>
      </p:pic>
      <p:sp>
        <p:nvSpPr>
          <p:cNvPr id="3" name="TextBox 2"/>
          <p:cNvSpPr txBox="1"/>
          <p:nvPr/>
        </p:nvSpPr>
        <p:spPr>
          <a:xfrm>
            <a:off x="408878" y="5655120"/>
            <a:ext cx="5107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Aunque</a:t>
            </a:r>
            <a:r>
              <a:rPr lang="en-US" sz="1600" dirty="0" smtClean="0"/>
              <a:t> la </a:t>
            </a:r>
            <a:r>
              <a:rPr lang="en-US" sz="1600" dirty="0" err="1" smtClean="0"/>
              <a:t>variedad</a:t>
            </a:r>
            <a:r>
              <a:rPr lang="en-US" sz="1600" dirty="0" smtClean="0"/>
              <a:t> </a:t>
            </a:r>
            <a:r>
              <a:rPr lang="en-US" sz="1600" dirty="0" err="1" smtClean="0"/>
              <a:t>más</a:t>
            </a:r>
            <a:r>
              <a:rPr lang="en-US" sz="1600" dirty="0" smtClean="0"/>
              <a:t> </a:t>
            </a:r>
            <a:r>
              <a:rPr lang="en-US" sz="1600" dirty="0" err="1" smtClean="0"/>
              <a:t>cultivada</a:t>
            </a:r>
            <a:r>
              <a:rPr lang="en-US" sz="1600" dirty="0" smtClean="0"/>
              <a:t> </a:t>
            </a:r>
            <a:r>
              <a:rPr lang="en-US" sz="1600" dirty="0" err="1" smtClean="0"/>
              <a:t>es</a:t>
            </a:r>
            <a:r>
              <a:rPr lang="en-US" sz="1600" dirty="0" smtClean="0"/>
              <a:t> la Cavendish, </a:t>
            </a:r>
            <a:r>
              <a:rPr lang="en-US" sz="1600" dirty="0" err="1" smtClean="0"/>
              <a:t>en</a:t>
            </a:r>
            <a:r>
              <a:rPr lang="en-US" sz="1600" dirty="0" smtClean="0"/>
              <a:t> </a:t>
            </a:r>
            <a:r>
              <a:rPr lang="en-US" sz="1600" dirty="0" err="1" smtClean="0"/>
              <a:t>los</a:t>
            </a:r>
            <a:r>
              <a:rPr lang="en-US" sz="1600" dirty="0" smtClean="0"/>
              <a:t> </a:t>
            </a:r>
            <a:r>
              <a:rPr lang="en-US" sz="1600" dirty="0" err="1" smtClean="0"/>
              <a:t>mercados</a:t>
            </a:r>
            <a:r>
              <a:rPr lang="en-US" sz="1600" dirty="0" smtClean="0"/>
              <a:t> </a:t>
            </a:r>
            <a:r>
              <a:rPr lang="en-US" sz="1600" dirty="0" err="1" smtClean="0"/>
              <a:t>pueden</a:t>
            </a:r>
            <a:r>
              <a:rPr lang="en-US" sz="1600" dirty="0" smtClean="0"/>
              <a:t> </a:t>
            </a:r>
            <a:r>
              <a:rPr lang="en-US" sz="1600" dirty="0" err="1" smtClean="0"/>
              <a:t>encontrarse</a:t>
            </a:r>
            <a:r>
              <a:rPr lang="en-US" sz="1600" dirty="0" smtClean="0"/>
              <a:t> </a:t>
            </a:r>
            <a:r>
              <a:rPr lang="en-US" sz="1600" dirty="0" err="1" smtClean="0"/>
              <a:t>otras</a:t>
            </a:r>
            <a:r>
              <a:rPr lang="en-US" sz="1600" dirty="0"/>
              <a:t> </a:t>
            </a:r>
            <a:r>
              <a:rPr lang="en-US" sz="1600" dirty="0" err="1"/>
              <a:t>deliciosas</a:t>
            </a:r>
            <a:r>
              <a:rPr lang="en-US" sz="1600" dirty="0"/>
              <a:t> </a:t>
            </a:r>
            <a:r>
              <a:rPr lang="en-US" sz="1600" dirty="0" err="1"/>
              <a:t>variedades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295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9818" y="35957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58" y="1154718"/>
            <a:ext cx="7072935" cy="52514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1997" y="422203"/>
            <a:ext cx="11028981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 </a:t>
            </a:r>
            <a:r>
              <a:rPr lang="en-US" sz="2800" dirty="0" err="1" smtClean="0">
                <a:solidFill>
                  <a:srgbClr val="C00000"/>
                </a:solidFill>
              </a:rPr>
              <a:t>vaho</a:t>
            </a:r>
            <a:r>
              <a:rPr lang="en-US" sz="2400" dirty="0" smtClean="0"/>
              <a:t> y el </a:t>
            </a:r>
            <a:r>
              <a:rPr lang="en-US" sz="2800" dirty="0" err="1" smtClean="0">
                <a:solidFill>
                  <a:srgbClr val="C00000"/>
                </a:solidFill>
              </a:rPr>
              <a:t>vigorón</a:t>
            </a:r>
            <a:r>
              <a:rPr lang="en-US" sz="2400" dirty="0" smtClean="0"/>
              <a:t> </a:t>
            </a:r>
            <a:r>
              <a:rPr lang="en-US" sz="2400" dirty="0" err="1" smtClean="0"/>
              <a:t>nicaragüenses</a:t>
            </a:r>
            <a:r>
              <a:rPr lang="en-US" sz="2400" dirty="0" smtClean="0"/>
              <a:t> </a:t>
            </a:r>
            <a:r>
              <a:rPr lang="en-US" sz="2400" dirty="0" err="1" smtClean="0"/>
              <a:t>suelen</a:t>
            </a:r>
            <a:r>
              <a:rPr lang="en-US" sz="2400" dirty="0" smtClean="0"/>
              <a:t> </a:t>
            </a:r>
            <a:r>
              <a:rPr lang="en-US" sz="2400" dirty="0" err="1" smtClean="0"/>
              <a:t>servirse</a:t>
            </a:r>
            <a:r>
              <a:rPr lang="en-US" sz="2400" dirty="0" smtClean="0"/>
              <a:t> en </a:t>
            </a:r>
            <a:r>
              <a:rPr lang="en-US" sz="2400" dirty="0" err="1" smtClean="0"/>
              <a:t>hojas</a:t>
            </a:r>
            <a:r>
              <a:rPr lang="en-US" sz="2400" dirty="0" smtClean="0"/>
              <a:t> de </a:t>
            </a:r>
            <a:r>
              <a:rPr lang="en-US" sz="2400" dirty="0" err="1" smtClean="0"/>
              <a:t>plátano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42840" y="5328932"/>
            <a:ext cx="3156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Los </a:t>
            </a:r>
            <a:r>
              <a:rPr lang="en-US" sz="1600" dirty="0" err="1"/>
              <a:t>ingredientes</a:t>
            </a:r>
            <a:r>
              <a:rPr lang="en-US" sz="1600" dirty="0"/>
              <a:t> </a:t>
            </a:r>
            <a:r>
              <a:rPr lang="en-US" sz="1600" dirty="0" err="1"/>
              <a:t>básicos</a:t>
            </a:r>
            <a:r>
              <a:rPr lang="en-US" sz="1600" dirty="0"/>
              <a:t> del </a:t>
            </a:r>
            <a:r>
              <a:rPr lang="en-US" sz="1600" dirty="0" err="1"/>
              <a:t>vigorón</a:t>
            </a:r>
            <a:r>
              <a:rPr lang="en-US" sz="1600" dirty="0"/>
              <a:t> son </a:t>
            </a:r>
            <a:r>
              <a:rPr lang="en-US" sz="1600" dirty="0" err="1"/>
              <a:t>yuca</a:t>
            </a:r>
            <a:r>
              <a:rPr lang="en-US" sz="1600" dirty="0"/>
              <a:t>, </a:t>
            </a:r>
            <a:r>
              <a:rPr lang="en-US" sz="1600" dirty="0" err="1"/>
              <a:t>chicharrones</a:t>
            </a:r>
            <a:r>
              <a:rPr lang="en-US" sz="1600" dirty="0"/>
              <a:t> de </a:t>
            </a:r>
            <a:r>
              <a:rPr lang="en-US" sz="1600" dirty="0" err="1"/>
              <a:t>cerdo</a:t>
            </a:r>
            <a:r>
              <a:rPr lang="en-US" sz="1600" dirty="0"/>
              <a:t> y </a:t>
            </a:r>
            <a:r>
              <a:rPr lang="en-US" sz="1600" dirty="0" err="1"/>
              <a:t>ensalada</a:t>
            </a:r>
            <a:r>
              <a:rPr lang="en-US" sz="1600" dirty="0"/>
              <a:t> de </a:t>
            </a:r>
            <a:r>
              <a:rPr lang="en-US" sz="1600" dirty="0" err="1"/>
              <a:t>repollo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21997" y="1030646"/>
            <a:ext cx="421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El </a:t>
            </a:r>
            <a:r>
              <a:rPr lang="en-US" sz="1600" dirty="0" err="1" smtClean="0"/>
              <a:t>vaho</a:t>
            </a:r>
            <a:r>
              <a:rPr lang="en-US" sz="1600" dirty="0" smtClean="0"/>
              <a:t> se </a:t>
            </a:r>
            <a:r>
              <a:rPr lang="en-US" sz="1600" dirty="0" err="1" smtClean="0"/>
              <a:t>cocina</a:t>
            </a:r>
            <a:r>
              <a:rPr lang="en-US" sz="1600" dirty="0" smtClean="0"/>
              <a:t> al vapor, </a:t>
            </a:r>
            <a:r>
              <a:rPr lang="en-US" sz="1600" dirty="0" err="1" smtClean="0"/>
              <a:t>envolviendo</a:t>
            </a:r>
            <a:r>
              <a:rPr lang="en-US" sz="1600" dirty="0" smtClean="0"/>
              <a:t> carne </a:t>
            </a:r>
            <a:r>
              <a:rPr lang="en-US" sz="1600" dirty="0" err="1" smtClean="0"/>
              <a:t>marinada</a:t>
            </a:r>
            <a:r>
              <a:rPr lang="en-US" sz="1600" dirty="0" smtClean="0"/>
              <a:t>, </a:t>
            </a:r>
            <a:r>
              <a:rPr lang="en-US" sz="1600" dirty="0" err="1" smtClean="0"/>
              <a:t>yuca</a:t>
            </a:r>
            <a:r>
              <a:rPr lang="en-US" sz="1600" dirty="0" smtClean="0"/>
              <a:t>, </a:t>
            </a:r>
            <a:r>
              <a:rPr lang="en-US" sz="1600" dirty="0" err="1" smtClean="0"/>
              <a:t>plátanos</a:t>
            </a:r>
            <a:r>
              <a:rPr lang="en-US" sz="1600" dirty="0" smtClean="0"/>
              <a:t> y </a:t>
            </a:r>
            <a:r>
              <a:rPr lang="en-US" sz="1600" dirty="0" err="1" smtClean="0"/>
              <a:t>chiltomas</a:t>
            </a:r>
            <a:r>
              <a:rPr lang="en-US" sz="1600" dirty="0" smtClean="0"/>
              <a:t> </a:t>
            </a:r>
            <a:r>
              <a:rPr lang="en-US" sz="1600" dirty="0" err="1" smtClean="0"/>
              <a:t>en</a:t>
            </a:r>
            <a:r>
              <a:rPr lang="en-US" sz="1600" dirty="0" smtClean="0"/>
              <a:t> </a:t>
            </a:r>
            <a:r>
              <a:rPr lang="en-US" sz="1600" dirty="0" err="1" smtClean="0"/>
              <a:t>hojas</a:t>
            </a:r>
            <a:r>
              <a:rPr lang="en-US" sz="1600" dirty="0" smtClean="0"/>
              <a:t> de </a:t>
            </a:r>
            <a:r>
              <a:rPr lang="en-US" sz="1600" dirty="0" err="1" smtClean="0"/>
              <a:t>plátano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25" y="1946867"/>
            <a:ext cx="3332897" cy="3382065"/>
          </a:xfrm>
          <a:prstGeom prst="rect">
            <a:avLst/>
          </a:prstGeom>
          <a:ln w="28575">
            <a:solidFill>
              <a:srgbClr val="4E8F00"/>
            </a:solidFill>
          </a:ln>
        </p:spPr>
      </p:pic>
    </p:spTree>
    <p:extLst>
      <p:ext uri="{BB962C8B-B14F-4D97-AF65-F5344CB8AC3E}">
        <p14:creationId xmlns:p14="http://schemas.microsoft.com/office/powerpoint/2010/main" val="75851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924" y="487134"/>
            <a:ext cx="3184050" cy="796592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Tostonera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34" y="1209124"/>
            <a:ext cx="3647045" cy="4843806"/>
          </a:xfrm>
        </p:spPr>
      </p:pic>
      <p:sp>
        <p:nvSpPr>
          <p:cNvPr id="5" name="TextBox 4"/>
          <p:cNvSpPr txBox="1"/>
          <p:nvPr/>
        </p:nvSpPr>
        <p:spPr>
          <a:xfrm>
            <a:off x="1583979" y="33674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1" y="945001"/>
            <a:ext cx="2978525" cy="5107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647" y="1354149"/>
            <a:ext cx="41188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000" dirty="0"/>
              <a:t>La </a:t>
            </a:r>
            <a:r>
              <a:rPr lang="en-US" sz="2000" dirty="0" err="1"/>
              <a:t>tostonera</a:t>
            </a:r>
            <a:r>
              <a:rPr lang="en-US" sz="2000" dirty="0"/>
              <a:t> </a:t>
            </a:r>
            <a:r>
              <a:rPr lang="en-US" sz="2000" dirty="0" err="1" smtClean="0"/>
              <a:t>está</a:t>
            </a:r>
            <a:r>
              <a:rPr lang="en-US" sz="2000" dirty="0" smtClean="0"/>
              <a:t> </a:t>
            </a:r>
            <a:r>
              <a:rPr lang="en-US" sz="2000" dirty="0" err="1" smtClean="0"/>
              <a:t>compuesta</a:t>
            </a:r>
            <a:r>
              <a:rPr lang="en-US" sz="2000" dirty="0" smtClean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base de </a:t>
            </a:r>
            <a:r>
              <a:rPr lang="en-US" sz="2000" dirty="0" err="1"/>
              <a:t>madera</a:t>
            </a:r>
            <a:r>
              <a:rPr lang="en-US" sz="2000" dirty="0"/>
              <a:t> con un </a:t>
            </a:r>
            <a:r>
              <a:rPr lang="en-US" sz="2000" dirty="0" err="1" smtClean="0"/>
              <a:t>hueco</a:t>
            </a:r>
            <a:r>
              <a:rPr lang="en-US" sz="2000" dirty="0" smtClean="0"/>
              <a:t> </a:t>
            </a:r>
            <a:r>
              <a:rPr lang="en-US" sz="2000" dirty="0"/>
              <a:t>circular </a:t>
            </a:r>
            <a:r>
              <a:rPr lang="en-US" sz="2000" dirty="0" err="1"/>
              <a:t>donde</a:t>
            </a:r>
            <a:r>
              <a:rPr lang="en-US" sz="2000" dirty="0"/>
              <a:t> se </a:t>
            </a:r>
            <a:r>
              <a:rPr lang="en-US" sz="2000" dirty="0" err="1"/>
              <a:t>coloca</a:t>
            </a:r>
            <a:r>
              <a:rPr lang="en-US" sz="2000" dirty="0"/>
              <a:t> el </a:t>
            </a:r>
            <a:r>
              <a:rPr lang="en-US" sz="2000" dirty="0" err="1"/>
              <a:t>pedazo</a:t>
            </a:r>
            <a:r>
              <a:rPr lang="en-US" sz="2000" dirty="0"/>
              <a:t> de </a:t>
            </a:r>
            <a:r>
              <a:rPr lang="en-US" sz="2000" dirty="0" err="1" smtClean="0"/>
              <a:t>plátano</a:t>
            </a:r>
            <a:r>
              <a:rPr lang="en-US" sz="2000" dirty="0" smtClean="0"/>
              <a:t> </a:t>
            </a:r>
            <a:r>
              <a:rPr lang="en-US" sz="2000" dirty="0" err="1"/>
              <a:t>frito</a:t>
            </a:r>
            <a:r>
              <a:rPr lang="en-US" sz="2000" dirty="0"/>
              <a:t> que, al </a:t>
            </a:r>
            <a:r>
              <a:rPr lang="en-US" sz="2000" dirty="0" err="1"/>
              <a:t>bajar</a:t>
            </a:r>
            <a:r>
              <a:rPr lang="en-US" sz="2000" dirty="0"/>
              <a:t> la tapa que </a:t>
            </a:r>
            <a:r>
              <a:rPr lang="en-US" sz="2000" dirty="0" err="1" smtClean="0"/>
              <a:t>está</a:t>
            </a:r>
            <a:r>
              <a:rPr lang="en-US" sz="2000" dirty="0" smtClean="0"/>
              <a:t> </a:t>
            </a:r>
            <a:r>
              <a:rPr lang="en-US" sz="2000" dirty="0" err="1"/>
              <a:t>unida</a:t>
            </a:r>
            <a:r>
              <a:rPr lang="en-US" sz="2000" dirty="0"/>
              <a:t> a la base </a:t>
            </a:r>
            <a:r>
              <a:rPr lang="en-US" sz="2000" dirty="0" err="1"/>
              <a:t>por</a:t>
            </a:r>
            <a:r>
              <a:rPr lang="en-US" sz="2000" dirty="0"/>
              <a:t> un </a:t>
            </a:r>
            <a:r>
              <a:rPr lang="en-US" sz="2000" dirty="0" err="1"/>
              <a:t>gozne</a:t>
            </a:r>
            <a:r>
              <a:rPr lang="en-US" sz="2000" dirty="0"/>
              <a:t>, </a:t>
            </a:r>
            <a:r>
              <a:rPr lang="en-US" sz="2000" dirty="0" err="1"/>
              <a:t>aplasta</a:t>
            </a:r>
            <a:r>
              <a:rPr lang="en-US" sz="2000" dirty="0"/>
              <a:t> el </a:t>
            </a:r>
            <a:r>
              <a:rPr lang="en-US" sz="2000" dirty="0" err="1" smtClean="0"/>
              <a:t>plátano</a:t>
            </a:r>
            <a:r>
              <a:rPr lang="en-US" sz="2000" dirty="0"/>
              <a:t>, </a:t>
            </a:r>
            <a:r>
              <a:rPr lang="en-US" sz="2000" dirty="0" err="1"/>
              <a:t>formando</a:t>
            </a:r>
            <a:r>
              <a:rPr lang="en-US" sz="2000" dirty="0"/>
              <a:t> el </a:t>
            </a:r>
            <a:r>
              <a:rPr lang="en-US" sz="2000" dirty="0" err="1" smtClean="0">
                <a:solidFill>
                  <a:srgbClr val="C00000"/>
                </a:solidFill>
              </a:rPr>
              <a:t>tostón</a:t>
            </a:r>
            <a:r>
              <a:rPr lang="en-US" sz="2000" dirty="0" smtClean="0"/>
              <a:t> </a:t>
            </a:r>
            <a:r>
              <a:rPr lang="en-US" sz="2000" dirty="0"/>
              <a:t>o </a:t>
            </a:r>
            <a:r>
              <a:rPr lang="en-US" sz="2000" dirty="0" err="1" smtClean="0">
                <a:solidFill>
                  <a:srgbClr val="C00000"/>
                </a:solidFill>
              </a:rPr>
              <a:t>patacón</a:t>
            </a:r>
            <a:r>
              <a:rPr lang="en-US" sz="2000" dirty="0"/>
              <a:t>. </a:t>
            </a:r>
            <a:endParaRPr lang="en-US" sz="2000" dirty="0" smtClean="0"/>
          </a:p>
          <a:p>
            <a:pPr marL="285750" indent="-285750">
              <a:buFont typeface="Wingdings" charset="2"/>
              <a:buChar char="v"/>
            </a:pPr>
            <a:endParaRPr lang="en-US" sz="2000" dirty="0" smtClean="0"/>
          </a:p>
          <a:p>
            <a:pPr marL="285750" indent="-285750">
              <a:buFont typeface="Wingdings" charset="2"/>
              <a:buChar char="v"/>
            </a:pPr>
            <a:r>
              <a:rPr lang="en-US" sz="2000" dirty="0" err="1" smtClean="0"/>
              <a:t>Cuando</a:t>
            </a:r>
            <a:r>
              <a:rPr lang="en-US" sz="2000" dirty="0" smtClean="0"/>
              <a:t> </a:t>
            </a:r>
            <a:r>
              <a:rPr lang="en-US" sz="2000" dirty="0"/>
              <a:t>la tapa </a:t>
            </a:r>
            <a:r>
              <a:rPr lang="en-US" sz="2000" dirty="0" err="1"/>
              <a:t>tiene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semiesfera</a:t>
            </a:r>
            <a:r>
              <a:rPr lang="en-US" sz="2000" dirty="0"/>
              <a:t> de </a:t>
            </a:r>
            <a:r>
              <a:rPr lang="en-US" sz="2000" dirty="0" err="1"/>
              <a:t>madera</a:t>
            </a:r>
            <a:r>
              <a:rPr lang="en-US" sz="2000" dirty="0"/>
              <a:t> </a:t>
            </a:r>
            <a:r>
              <a:rPr lang="en-US" sz="2000" dirty="0" err="1"/>
              <a:t>alineada</a:t>
            </a:r>
            <a:r>
              <a:rPr lang="en-US" sz="2000" dirty="0"/>
              <a:t> con un </a:t>
            </a:r>
            <a:r>
              <a:rPr lang="en-US" sz="2000" dirty="0" err="1"/>
              <a:t>hueco</a:t>
            </a:r>
            <a:r>
              <a:rPr lang="en-US" sz="2000" dirty="0"/>
              <a:t> </a:t>
            </a:r>
            <a:r>
              <a:rPr lang="en-US" sz="2000" dirty="0" err="1"/>
              <a:t>hondo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la base, se </a:t>
            </a:r>
            <a:r>
              <a:rPr lang="en-US" sz="2000" dirty="0" err="1"/>
              <a:t>utiliza</a:t>
            </a:r>
            <a:r>
              <a:rPr lang="en-US" sz="2000" dirty="0"/>
              <a:t> para </a:t>
            </a:r>
            <a:r>
              <a:rPr lang="en-US" sz="2000" dirty="0" err="1" smtClean="0"/>
              <a:t>hacer</a:t>
            </a:r>
            <a:r>
              <a:rPr lang="en-US" sz="2000" dirty="0" smtClean="0"/>
              <a:t> </a:t>
            </a:r>
            <a:r>
              <a:rPr lang="en-US" sz="2000" dirty="0" err="1">
                <a:solidFill>
                  <a:srgbClr val="C00000"/>
                </a:solidFill>
              </a:rPr>
              <a:t>tostones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rellenos</a:t>
            </a:r>
            <a:r>
              <a:rPr lang="en-US" sz="2000" dirty="0" smtClean="0"/>
              <a:t>. </a:t>
            </a:r>
            <a:endParaRPr lang="en-US" sz="2000" dirty="0"/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96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6990" y="663325"/>
            <a:ext cx="4662178" cy="802533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Maíz</a:t>
            </a:r>
            <a:r>
              <a:rPr lang="en-US" sz="3200" dirty="0" smtClean="0"/>
              <a:t> y chocolate: para un </a:t>
            </a:r>
            <a:r>
              <a:rPr lang="en-US" sz="3200" dirty="0" err="1" smtClean="0"/>
              <a:t>excelente</a:t>
            </a:r>
            <a:r>
              <a:rPr lang="en-US" sz="3200" dirty="0" smtClean="0"/>
              <a:t> </a:t>
            </a:r>
            <a:r>
              <a:rPr lang="en-US" sz="3200" dirty="0" err="1" smtClean="0"/>
              <a:t>desayuno</a:t>
            </a:r>
            <a:r>
              <a:rPr lang="en-US" sz="3200" dirty="0" smtClean="0"/>
              <a:t> </a:t>
            </a:r>
            <a:r>
              <a:rPr lang="en-US" sz="3200" dirty="0" err="1" smtClean="0"/>
              <a:t>colombiano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264" y="2023830"/>
            <a:ext cx="5242982" cy="3932237"/>
          </a:xfr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18" y="509276"/>
            <a:ext cx="5284181" cy="5613072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73" y="3716962"/>
            <a:ext cx="2024888" cy="273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2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69418"/>
            <a:ext cx="3349493" cy="1106590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En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parejas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529" y="1338706"/>
            <a:ext cx="10777585" cy="494290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600" dirty="0"/>
              <a:t>¿</a:t>
            </a:r>
            <a:r>
              <a:rPr lang="en-US" sz="2600" dirty="0" err="1" smtClean="0"/>
              <a:t>Cómo</a:t>
            </a:r>
            <a:r>
              <a:rPr lang="en-US" sz="2600" dirty="0" smtClean="0"/>
              <a:t> </a:t>
            </a:r>
            <a:r>
              <a:rPr lang="en-US" sz="2600" dirty="0" err="1" smtClean="0"/>
              <a:t>pasó</a:t>
            </a:r>
            <a:r>
              <a:rPr lang="en-US" sz="2600" dirty="0" smtClean="0"/>
              <a:t> </a:t>
            </a:r>
            <a:r>
              <a:rPr lang="en-US" sz="2600" dirty="0"/>
              <a:t>el chicle de </a:t>
            </a:r>
            <a:r>
              <a:rPr lang="en-US" sz="2600" dirty="0" err="1"/>
              <a:t>tener</a:t>
            </a:r>
            <a:r>
              <a:rPr lang="en-US" sz="2600" dirty="0"/>
              <a:t> un </a:t>
            </a:r>
            <a:r>
              <a:rPr lang="en-US" sz="2600" dirty="0" err="1"/>
              <a:t>u</a:t>
            </a:r>
            <a:r>
              <a:rPr lang="en-US" sz="2600" dirty="0" err="1" smtClean="0"/>
              <a:t>so</a:t>
            </a:r>
            <a:r>
              <a:rPr lang="en-US" sz="2600" dirty="0" smtClean="0"/>
              <a:t> </a:t>
            </a:r>
            <a:r>
              <a:rPr lang="en-US" sz="2600" dirty="0" err="1" smtClean="0"/>
              <a:t>práctico</a:t>
            </a:r>
            <a:r>
              <a:rPr lang="en-US" sz="2600" dirty="0" smtClean="0"/>
              <a:t> </a:t>
            </a:r>
            <a:r>
              <a:rPr lang="en-US" sz="2600" dirty="0"/>
              <a:t>para los </a:t>
            </a:r>
            <a:r>
              <a:rPr lang="en-US" sz="2600" dirty="0" err="1"/>
              <a:t>mayas</a:t>
            </a:r>
            <a:r>
              <a:rPr lang="en-US" sz="2600" dirty="0"/>
              <a:t> a </a:t>
            </a:r>
            <a:r>
              <a:rPr lang="en-US" sz="2600" dirty="0" err="1"/>
              <a:t>formar</a:t>
            </a:r>
            <a:r>
              <a:rPr lang="en-US" sz="2600" dirty="0"/>
              <a:t> </a:t>
            </a:r>
            <a:r>
              <a:rPr lang="en-US" sz="2600" dirty="0" smtClean="0"/>
              <a:t>parte </a:t>
            </a:r>
            <a:r>
              <a:rPr lang="en-US" sz="2600" dirty="0"/>
              <a:t>de las </a:t>
            </a:r>
            <a:r>
              <a:rPr lang="en-US" sz="2600" dirty="0" err="1"/>
              <a:t>raciones</a:t>
            </a:r>
            <a:r>
              <a:rPr lang="en-US" sz="2600" dirty="0"/>
              <a:t> </a:t>
            </a:r>
            <a:r>
              <a:rPr lang="en-US" sz="2600" dirty="0" smtClean="0"/>
              <a:t>de </a:t>
            </a:r>
            <a:r>
              <a:rPr lang="en-US" sz="2600" dirty="0"/>
              <a:t>los </a:t>
            </a:r>
            <a:r>
              <a:rPr lang="en-US" sz="2600" dirty="0" err="1"/>
              <a:t>soldados</a:t>
            </a:r>
            <a:r>
              <a:rPr lang="en-US" sz="2600" dirty="0"/>
              <a:t> </a:t>
            </a:r>
            <a:r>
              <a:rPr lang="en-US" sz="2600" dirty="0" err="1"/>
              <a:t>e</a:t>
            </a:r>
            <a:r>
              <a:rPr lang="en-US" sz="2600" dirty="0" err="1" smtClean="0"/>
              <a:t>stadounidenses</a:t>
            </a:r>
            <a:r>
              <a:rPr lang="en-US" sz="2600" dirty="0" smtClean="0"/>
              <a:t> </a:t>
            </a:r>
            <a:r>
              <a:rPr lang="en-US" sz="2600" dirty="0"/>
              <a:t>en la </a:t>
            </a:r>
            <a:r>
              <a:rPr lang="en-US" sz="2600" dirty="0" err="1"/>
              <a:t>Segunda</a:t>
            </a:r>
            <a:r>
              <a:rPr lang="en-US" sz="2600" dirty="0"/>
              <a:t> </a:t>
            </a:r>
            <a:r>
              <a:rPr lang="en-US" sz="2600" dirty="0" smtClean="0"/>
              <a:t>Guerra </a:t>
            </a:r>
            <a:r>
              <a:rPr lang="en-US" sz="2600" dirty="0"/>
              <a:t>Mundial?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600" dirty="0"/>
              <a:t>¿</a:t>
            </a:r>
            <a:r>
              <a:rPr lang="en-US" sz="2600" dirty="0" err="1" smtClean="0"/>
              <a:t>Cuáles</a:t>
            </a:r>
            <a:r>
              <a:rPr lang="en-US" sz="2600" dirty="0" smtClean="0"/>
              <a:t> </a:t>
            </a:r>
            <a:r>
              <a:rPr lang="en-US" sz="2600" dirty="0"/>
              <a:t>son los </a:t>
            </a:r>
            <a:r>
              <a:rPr lang="en-US" sz="2600" dirty="0" err="1"/>
              <a:t>cuatro</a:t>
            </a:r>
            <a:r>
              <a:rPr lang="en-US" sz="2600" dirty="0"/>
              <a:t> </a:t>
            </a:r>
            <a:r>
              <a:rPr lang="en-US" sz="2600" dirty="0" err="1"/>
              <a:t>platos</a:t>
            </a:r>
            <a:r>
              <a:rPr lang="en-US" sz="2600" dirty="0"/>
              <a:t> </a:t>
            </a:r>
            <a:r>
              <a:rPr lang="en-US" sz="2600" dirty="0" smtClean="0"/>
              <a:t>que </a:t>
            </a:r>
            <a:r>
              <a:rPr lang="en-US" sz="2600" dirty="0"/>
              <a:t>se </a:t>
            </a:r>
            <a:r>
              <a:rPr lang="en-US" sz="2600" dirty="0" err="1"/>
              <a:t>consideran</a:t>
            </a:r>
            <a:r>
              <a:rPr lang="en-US" sz="2600" dirty="0"/>
              <a:t> </a:t>
            </a:r>
            <a:r>
              <a:rPr lang="en-US" sz="2600" dirty="0" err="1" smtClean="0"/>
              <a:t>emblemáticos</a:t>
            </a:r>
            <a:r>
              <a:rPr lang="en-US" sz="2600" dirty="0" smtClean="0"/>
              <a:t> </a:t>
            </a:r>
            <a:r>
              <a:rPr lang="en-US" sz="2600" dirty="0"/>
              <a:t>de la </a:t>
            </a:r>
            <a:r>
              <a:rPr lang="en-US" sz="2600" dirty="0" err="1" smtClean="0"/>
              <a:t>gastronomía</a:t>
            </a:r>
            <a:r>
              <a:rPr lang="en-US" sz="2600" dirty="0" smtClean="0"/>
              <a:t> </a:t>
            </a:r>
            <a:r>
              <a:rPr lang="en-US" sz="2600" dirty="0"/>
              <a:t>de Guatemala? ¿A </a:t>
            </a:r>
            <a:r>
              <a:rPr lang="en-US" sz="2600" dirty="0" err="1" smtClean="0"/>
              <a:t>qué</a:t>
            </a:r>
            <a:r>
              <a:rPr lang="en-US" sz="2600" dirty="0" smtClean="0"/>
              <a:t> </a:t>
            </a:r>
            <a:r>
              <a:rPr lang="en-US" sz="2600" dirty="0" err="1"/>
              <a:t>deben</a:t>
            </a:r>
            <a:r>
              <a:rPr lang="en-US" sz="2600" dirty="0"/>
              <a:t> </a:t>
            </a:r>
            <a:r>
              <a:rPr lang="en-US" sz="2600" dirty="0" err="1"/>
              <a:t>su</a:t>
            </a:r>
            <a:r>
              <a:rPr lang="en-US" sz="2600" dirty="0"/>
              <a:t> </a:t>
            </a:r>
            <a:r>
              <a:rPr lang="en-US" sz="2600" dirty="0" err="1"/>
              <a:t>importancia</a:t>
            </a:r>
            <a:r>
              <a:rPr lang="en-US" sz="2600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600" dirty="0"/>
              <a:t>¿</a:t>
            </a:r>
            <a:r>
              <a:rPr lang="en-US" sz="2600" dirty="0" err="1"/>
              <a:t>Por</a:t>
            </a:r>
            <a:r>
              <a:rPr lang="en-US" sz="2600" dirty="0"/>
              <a:t> </a:t>
            </a:r>
            <a:r>
              <a:rPr lang="en-US" sz="2600" dirty="0" err="1" smtClean="0"/>
              <a:t>qué</a:t>
            </a:r>
            <a:r>
              <a:rPr lang="en-US" sz="2600" dirty="0" smtClean="0"/>
              <a:t> </a:t>
            </a:r>
            <a:r>
              <a:rPr lang="en-US" sz="2600" dirty="0" err="1"/>
              <a:t>pueden</a:t>
            </a:r>
            <a:r>
              <a:rPr lang="en-US" sz="2600" dirty="0"/>
              <a:t> </a:t>
            </a:r>
            <a:r>
              <a:rPr lang="en-US" sz="2600" dirty="0" err="1"/>
              <a:t>considerarse</a:t>
            </a:r>
            <a:r>
              <a:rPr lang="en-US" sz="2600" dirty="0"/>
              <a:t> </a:t>
            </a:r>
            <a:r>
              <a:rPr lang="en-US" sz="2600" dirty="0" err="1"/>
              <a:t>esos</a:t>
            </a:r>
            <a:r>
              <a:rPr lang="en-US" sz="2600" dirty="0"/>
              <a:t> </a:t>
            </a:r>
            <a:r>
              <a:rPr lang="en-US" sz="2600" dirty="0" err="1"/>
              <a:t>cuatro</a:t>
            </a:r>
            <a:r>
              <a:rPr lang="en-US" sz="2600" dirty="0"/>
              <a:t> </a:t>
            </a:r>
            <a:r>
              <a:rPr lang="en-US" sz="2600" dirty="0" err="1"/>
              <a:t>platos</a:t>
            </a:r>
            <a:r>
              <a:rPr lang="en-US" sz="2600" dirty="0"/>
              <a:t> </a:t>
            </a:r>
            <a:r>
              <a:rPr lang="en-US" sz="2600" dirty="0" err="1"/>
              <a:t>ejemplos</a:t>
            </a:r>
            <a:r>
              <a:rPr lang="en-US" sz="2600" dirty="0"/>
              <a:t> del </a:t>
            </a:r>
            <a:r>
              <a:rPr lang="en-US" sz="2600" dirty="0" err="1"/>
              <a:t>mestizaje</a:t>
            </a:r>
            <a:r>
              <a:rPr lang="en-US" sz="2600" dirty="0"/>
              <a:t> </a:t>
            </a:r>
            <a:r>
              <a:rPr lang="en-US" sz="2600" dirty="0" err="1" smtClean="0"/>
              <a:t>gastronómico</a:t>
            </a:r>
            <a:r>
              <a:rPr lang="en-US" sz="2600" dirty="0" smtClean="0"/>
              <a:t> </a:t>
            </a:r>
            <a:r>
              <a:rPr lang="en-US" sz="2600" dirty="0" err="1"/>
              <a:t>guatemalteco</a:t>
            </a:r>
            <a:r>
              <a:rPr lang="en-US" sz="2600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600" dirty="0"/>
              <a:t>¿</a:t>
            </a:r>
            <a:r>
              <a:rPr lang="en-US" sz="2600" dirty="0" err="1" smtClean="0"/>
              <a:t>Cómo</a:t>
            </a:r>
            <a:r>
              <a:rPr lang="en-US" sz="2600" dirty="0" smtClean="0"/>
              <a:t> </a:t>
            </a:r>
            <a:r>
              <a:rPr lang="en-US" sz="2600" dirty="0" err="1"/>
              <a:t>te</a:t>
            </a:r>
            <a:r>
              <a:rPr lang="en-US" sz="2600" dirty="0"/>
              <a:t> </a:t>
            </a:r>
            <a:r>
              <a:rPr lang="en-US" sz="2600" dirty="0" err="1"/>
              <a:t>parece</a:t>
            </a:r>
            <a:r>
              <a:rPr lang="en-US" sz="2600" dirty="0"/>
              <a:t> que se </a:t>
            </a:r>
            <a:r>
              <a:rPr lang="en-US" sz="2600" dirty="0" err="1"/>
              <a:t>pudieron</a:t>
            </a:r>
            <a:r>
              <a:rPr lang="en-US" sz="2600" dirty="0"/>
              <a:t> </a:t>
            </a:r>
            <a:r>
              <a:rPr lang="en-US" sz="2600" dirty="0" err="1"/>
              <a:t>descubrir</a:t>
            </a:r>
            <a:r>
              <a:rPr lang="en-US" sz="2600" dirty="0"/>
              <a:t> las </a:t>
            </a:r>
            <a:r>
              <a:rPr lang="en-US" sz="2600" dirty="0" err="1" smtClean="0"/>
              <a:t>técnicas</a:t>
            </a:r>
            <a:r>
              <a:rPr lang="en-US" sz="2600" dirty="0" smtClean="0"/>
              <a:t> </a:t>
            </a:r>
            <a:r>
              <a:rPr lang="en-US" sz="2600" dirty="0"/>
              <a:t>para </a:t>
            </a:r>
            <a:r>
              <a:rPr lang="en-US" sz="2600" dirty="0" err="1"/>
              <a:t>eliminar</a:t>
            </a:r>
            <a:r>
              <a:rPr lang="en-US" sz="2600" dirty="0"/>
              <a:t> el </a:t>
            </a:r>
            <a:r>
              <a:rPr lang="en-US" sz="2600" dirty="0" err="1" smtClean="0"/>
              <a:t>cianuro</a:t>
            </a:r>
            <a:r>
              <a:rPr lang="en-US" sz="2600" dirty="0" smtClean="0"/>
              <a:t> </a:t>
            </a:r>
            <a:r>
              <a:rPr lang="en-US" sz="2600" dirty="0"/>
              <a:t>de la </a:t>
            </a:r>
            <a:r>
              <a:rPr lang="en-US" sz="2600" dirty="0" err="1"/>
              <a:t>yuca</a:t>
            </a:r>
            <a:r>
              <a:rPr lang="en-US" sz="2600" dirty="0"/>
              <a:t> y </a:t>
            </a:r>
            <a:r>
              <a:rPr lang="en-US" sz="2600" dirty="0" err="1"/>
              <a:t>hacerla</a:t>
            </a:r>
            <a:r>
              <a:rPr lang="en-US" sz="2600" dirty="0"/>
              <a:t> comestible? </a:t>
            </a:r>
            <a:endParaRPr lang="en-US" sz="2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600" dirty="0" smtClean="0"/>
              <a:t>¿</a:t>
            </a:r>
            <a:r>
              <a:rPr lang="en-US" sz="2600" dirty="0" err="1" smtClean="0"/>
              <a:t>Cómo</a:t>
            </a:r>
            <a:r>
              <a:rPr lang="en-US" sz="2600" dirty="0" smtClean="0"/>
              <a:t> </a:t>
            </a:r>
            <a:r>
              <a:rPr lang="en-US" sz="2600" dirty="0"/>
              <a:t>se </a:t>
            </a:r>
            <a:r>
              <a:rPr lang="en-US" sz="2600" dirty="0" err="1"/>
              <a:t>usa</a:t>
            </a:r>
            <a:r>
              <a:rPr lang="en-US" sz="2600" dirty="0"/>
              <a:t> el </a:t>
            </a:r>
            <a:r>
              <a:rPr lang="en-US" sz="2600" dirty="0" err="1" smtClean="0"/>
              <a:t>plátano</a:t>
            </a:r>
            <a:r>
              <a:rPr lang="en-US" sz="2600" dirty="0" smtClean="0"/>
              <a:t> </a:t>
            </a:r>
            <a:r>
              <a:rPr lang="en-US" sz="2600" dirty="0" err="1"/>
              <a:t>en</a:t>
            </a:r>
            <a:r>
              <a:rPr lang="en-US" sz="2600" dirty="0"/>
              <a:t> la </a:t>
            </a:r>
            <a:r>
              <a:rPr lang="en-US" sz="2600" dirty="0" err="1" smtClean="0"/>
              <a:t>gastronomía</a:t>
            </a:r>
            <a:r>
              <a:rPr lang="en-US" sz="2600" dirty="0" smtClean="0"/>
              <a:t> </a:t>
            </a:r>
            <a:r>
              <a:rPr lang="en-US" sz="2600" dirty="0" err="1"/>
              <a:t>centroamericana</a:t>
            </a:r>
            <a:r>
              <a:rPr lang="en-US" sz="2600" dirty="0"/>
              <a:t> y </a:t>
            </a:r>
            <a:r>
              <a:rPr lang="en-US" sz="2600" dirty="0" err="1"/>
              <a:t>en</a:t>
            </a:r>
            <a:r>
              <a:rPr lang="en-US" sz="2600" dirty="0"/>
              <a:t> la de </a:t>
            </a:r>
            <a:r>
              <a:rPr lang="en-US" sz="2600" dirty="0" err="1"/>
              <a:t>otras</a:t>
            </a:r>
            <a:r>
              <a:rPr lang="en-US" sz="2600" dirty="0"/>
              <a:t> </a:t>
            </a:r>
            <a:r>
              <a:rPr lang="en-US" sz="2600" dirty="0" err="1"/>
              <a:t>partes</a:t>
            </a:r>
            <a:r>
              <a:rPr lang="en-US" sz="2600" dirty="0"/>
              <a:t> de </a:t>
            </a:r>
            <a:r>
              <a:rPr lang="en-US" sz="2600" dirty="0" err="1" smtClean="0"/>
              <a:t>Latinoamérica</a:t>
            </a:r>
            <a:r>
              <a:rPr lang="en-US" sz="2600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600" dirty="0"/>
              <a:t>¿</a:t>
            </a:r>
            <a:r>
              <a:rPr lang="en-US" sz="2600" dirty="0" err="1"/>
              <a:t>Por</a:t>
            </a:r>
            <a:r>
              <a:rPr lang="en-US" sz="2600" dirty="0"/>
              <a:t> </a:t>
            </a:r>
            <a:r>
              <a:rPr lang="en-US" sz="2600" dirty="0" err="1" smtClean="0"/>
              <a:t>qué</a:t>
            </a:r>
            <a:r>
              <a:rPr lang="en-US" sz="2600" dirty="0" smtClean="0"/>
              <a:t> </a:t>
            </a:r>
            <a:r>
              <a:rPr lang="en-US" sz="2600" dirty="0" err="1" smtClean="0"/>
              <a:t>está</a:t>
            </a:r>
            <a:r>
              <a:rPr lang="en-US" sz="2600" dirty="0" smtClean="0"/>
              <a:t> </a:t>
            </a:r>
            <a:r>
              <a:rPr lang="en-US" sz="2600" dirty="0" err="1"/>
              <a:t>en</a:t>
            </a:r>
            <a:r>
              <a:rPr lang="en-US" sz="2600" dirty="0"/>
              <a:t> </a:t>
            </a:r>
            <a:r>
              <a:rPr lang="en-US" sz="2600" dirty="0" err="1"/>
              <a:t>peligro</a:t>
            </a:r>
            <a:r>
              <a:rPr lang="en-US" sz="2600" dirty="0"/>
              <a:t> de </a:t>
            </a:r>
            <a:r>
              <a:rPr lang="en-US" sz="2600" dirty="0" err="1" smtClean="0"/>
              <a:t>extinción</a:t>
            </a:r>
            <a:r>
              <a:rPr lang="en-US" sz="2600" dirty="0" smtClean="0"/>
              <a:t> </a:t>
            </a:r>
            <a:r>
              <a:rPr lang="en-US" sz="2600" dirty="0"/>
              <a:t>el </a:t>
            </a:r>
            <a:r>
              <a:rPr lang="en-US" sz="2600" dirty="0" err="1" smtClean="0"/>
              <a:t>plátano</a:t>
            </a:r>
            <a:r>
              <a:rPr lang="en-US" sz="2600" dirty="0" smtClean="0"/>
              <a:t> </a:t>
            </a:r>
            <a:r>
              <a:rPr lang="en-US" sz="2600" dirty="0"/>
              <a:t>Cavendish? ¿Se </a:t>
            </a:r>
            <a:r>
              <a:rPr lang="en-US" sz="2600" dirty="0" err="1"/>
              <a:t>te</a:t>
            </a:r>
            <a:r>
              <a:rPr lang="en-US" sz="2600" dirty="0"/>
              <a:t> </a:t>
            </a:r>
            <a:r>
              <a:rPr lang="en-US" sz="2600" dirty="0" err="1"/>
              <a:t>ocurren</a:t>
            </a:r>
            <a:r>
              <a:rPr lang="en-US" sz="2600" dirty="0"/>
              <a:t> </a:t>
            </a:r>
            <a:r>
              <a:rPr lang="en-US" sz="2600" dirty="0" err="1"/>
              <a:t>posibles</a:t>
            </a:r>
            <a:r>
              <a:rPr lang="en-US" sz="2600" dirty="0"/>
              <a:t> </a:t>
            </a:r>
            <a:r>
              <a:rPr lang="en-US" sz="2600" dirty="0" err="1"/>
              <a:t>soluciones</a:t>
            </a:r>
            <a:r>
              <a:rPr lang="en-US" sz="2600" dirty="0"/>
              <a:t>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9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Popol</a:t>
            </a:r>
            <a:r>
              <a:rPr lang="en-US" sz="2000" dirty="0" smtClean="0"/>
              <a:t> </a:t>
            </a:r>
            <a:r>
              <a:rPr lang="en-US" sz="2000" dirty="0" err="1" smtClean="0"/>
              <a:t>Vuh</a:t>
            </a:r>
            <a:r>
              <a:rPr lang="en-US" sz="2000" dirty="0" smtClean="0"/>
              <a:t>, primer folio: Public Domain</a:t>
            </a:r>
          </a:p>
          <a:p>
            <a:r>
              <a:rPr lang="en-US" sz="2000" dirty="0" err="1" smtClean="0"/>
              <a:t>Popol</a:t>
            </a:r>
            <a:r>
              <a:rPr lang="en-US" sz="2000" dirty="0" smtClean="0"/>
              <a:t> </a:t>
            </a:r>
            <a:r>
              <a:rPr lang="en-US" sz="2000" dirty="0" err="1" smtClean="0"/>
              <a:t>Vuh</a:t>
            </a:r>
            <a:r>
              <a:rPr lang="en-US" sz="2000" dirty="0" smtClean="0"/>
              <a:t>, </a:t>
            </a:r>
            <a:r>
              <a:rPr lang="en-US" sz="2000" dirty="0" err="1" smtClean="0"/>
              <a:t>portada</a:t>
            </a:r>
            <a:r>
              <a:rPr lang="en-US" sz="2000" dirty="0"/>
              <a:t>: </a:t>
            </a:r>
            <a:r>
              <a:rPr lang="en-US" sz="2000" dirty="0" smtClean="0"/>
              <a:t>By </a:t>
            </a:r>
            <a:r>
              <a:rPr lang="en-US" sz="2000" dirty="0"/>
              <a:t>The original uploader was </a:t>
            </a:r>
            <a:r>
              <a:rPr lang="en-US" sz="2000" dirty="0" err="1"/>
              <a:t>AmericanGringo</a:t>
            </a:r>
            <a:r>
              <a:rPr lang="en-US" sz="2000" dirty="0"/>
              <a:t> at English Wikipedia [Public domain], via Wikimedia </a:t>
            </a:r>
            <a:r>
              <a:rPr lang="en-US" sz="2000" dirty="0" smtClean="0"/>
              <a:t>Commons</a:t>
            </a:r>
          </a:p>
          <a:p>
            <a:r>
              <a:rPr lang="en-US" sz="2000" dirty="0" err="1" smtClean="0"/>
              <a:t>Plátanos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el </a:t>
            </a:r>
            <a:r>
              <a:rPr lang="en-US" sz="2000" dirty="0" err="1" smtClean="0"/>
              <a:t>mercado</a:t>
            </a:r>
            <a:r>
              <a:rPr lang="en-US" sz="2000" dirty="0" smtClean="0"/>
              <a:t> </a:t>
            </a:r>
            <a:r>
              <a:rPr lang="en-US" sz="2000" dirty="0" err="1" smtClean="0"/>
              <a:t>Iñaquito</a:t>
            </a:r>
            <a:r>
              <a:rPr lang="en-US" sz="2000" dirty="0" smtClean="0"/>
              <a:t>, Quito: Vivian Mills</a:t>
            </a:r>
          </a:p>
          <a:p>
            <a:r>
              <a:rPr lang="en-US" sz="2000" dirty="0" err="1" smtClean="0"/>
              <a:t>Vigorón</a:t>
            </a:r>
            <a:r>
              <a:rPr lang="en-US" sz="2000" dirty="0" smtClean="0"/>
              <a:t>: Rafael </a:t>
            </a:r>
            <a:r>
              <a:rPr lang="en-US" sz="2000" dirty="0" err="1" smtClean="0"/>
              <a:t>Climent</a:t>
            </a:r>
            <a:r>
              <a:rPr lang="en-US" sz="2000" dirty="0" smtClean="0"/>
              <a:t>-Espino</a:t>
            </a:r>
          </a:p>
          <a:p>
            <a:r>
              <a:rPr lang="en-US" sz="2000" dirty="0" err="1" smtClean="0"/>
              <a:t>Otras</a:t>
            </a:r>
            <a:r>
              <a:rPr lang="en-US" sz="2000" dirty="0" smtClean="0"/>
              <a:t> </a:t>
            </a:r>
            <a:r>
              <a:rPr lang="en-US" sz="2000" dirty="0" err="1" smtClean="0"/>
              <a:t>fotos</a:t>
            </a:r>
            <a:r>
              <a:rPr lang="en-US" sz="2000" dirty="0" smtClean="0"/>
              <a:t>: Ana M. </a:t>
            </a:r>
            <a:r>
              <a:rPr lang="en-US" sz="2000" dirty="0" smtClean="0"/>
              <a:t>Gómez-Bravo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810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733" y="484902"/>
            <a:ext cx="4571998" cy="1060314"/>
          </a:xfrm>
          <a:ln w="38100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Pinole y </a:t>
            </a:r>
            <a:r>
              <a:rPr lang="en-US" dirty="0" err="1" smtClean="0"/>
              <a:t>chilate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4" y="1630364"/>
            <a:ext cx="3210128" cy="4280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5193" y="5990152"/>
            <a:ext cx="1342417" cy="4001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Chilate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926768" y="5990152"/>
            <a:ext cx="1038669" cy="4001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Pinole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221391" y="3187990"/>
            <a:ext cx="3458818" cy="31085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El </a:t>
            </a:r>
            <a:r>
              <a:rPr lang="en-US" sz="2400" dirty="0" err="1" smtClean="0">
                <a:latin typeface="+mj-lt"/>
              </a:rPr>
              <a:t>pinole</a:t>
            </a:r>
            <a:r>
              <a:rPr lang="en-US" sz="2400" dirty="0" smtClean="0">
                <a:latin typeface="+mj-lt"/>
              </a:rPr>
              <a:t> y el </a:t>
            </a:r>
            <a:r>
              <a:rPr lang="en-US" sz="2400" dirty="0" err="1" smtClean="0">
                <a:latin typeface="+mj-lt"/>
              </a:rPr>
              <a:t>chilate</a:t>
            </a:r>
            <a:r>
              <a:rPr lang="en-US" sz="2400" dirty="0" smtClean="0">
                <a:latin typeface="+mj-lt"/>
              </a:rPr>
              <a:t> son </a:t>
            </a:r>
            <a:r>
              <a:rPr lang="en-US" sz="2400" dirty="0" err="1" smtClean="0">
                <a:latin typeface="+mj-lt"/>
              </a:rPr>
              <a:t>bebidas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hechas</a:t>
            </a:r>
            <a:r>
              <a:rPr lang="en-US" sz="2400" dirty="0" smtClean="0">
                <a:latin typeface="+mj-lt"/>
              </a:rPr>
              <a:t> con </a:t>
            </a:r>
            <a:r>
              <a:rPr lang="en-US" sz="2400" dirty="0" err="1" smtClean="0">
                <a:latin typeface="+mj-lt"/>
              </a:rPr>
              <a:t>harina</a:t>
            </a:r>
            <a:r>
              <a:rPr lang="en-US" sz="2400" dirty="0" smtClean="0">
                <a:latin typeface="+mj-lt"/>
              </a:rPr>
              <a:t> de </a:t>
            </a:r>
            <a:r>
              <a:rPr lang="en-US" sz="2800" dirty="0" err="1" smtClean="0">
                <a:solidFill>
                  <a:srgbClr val="C00000"/>
                </a:solidFill>
                <a:latin typeface="+mj-lt"/>
              </a:rPr>
              <a:t>maíz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tostado a la que </a:t>
            </a:r>
            <a:r>
              <a:rPr lang="en-US" sz="2400" dirty="0" err="1" smtClean="0">
                <a:latin typeface="+mj-lt"/>
              </a:rPr>
              <a:t>pueden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añadirse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otros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ingredientes</a:t>
            </a:r>
            <a:r>
              <a:rPr lang="en-US" sz="2400" dirty="0" smtClean="0">
                <a:latin typeface="+mj-lt"/>
              </a:rPr>
              <a:t> que </a:t>
            </a:r>
            <a:r>
              <a:rPr lang="en-US" sz="2400" dirty="0" err="1" smtClean="0">
                <a:latin typeface="+mj-lt"/>
              </a:rPr>
              <a:t>aportan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sabor</a:t>
            </a:r>
            <a:r>
              <a:rPr lang="en-US" sz="2400" dirty="0" smtClean="0">
                <a:latin typeface="+mj-lt"/>
              </a:rPr>
              <a:t> y </a:t>
            </a:r>
            <a:r>
              <a:rPr lang="en-US" sz="2400" dirty="0" err="1" smtClean="0">
                <a:latin typeface="+mj-lt"/>
              </a:rPr>
              <a:t>nutrientes</a:t>
            </a:r>
            <a:r>
              <a:rPr lang="en-US" sz="2400" dirty="0" smtClean="0">
                <a:latin typeface="+mj-lt"/>
              </a:rPr>
              <a:t> 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644" y="1682883"/>
            <a:ext cx="3363464" cy="4280799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177" y="476486"/>
            <a:ext cx="3983665" cy="2585964"/>
          </a:xfrm>
          <a:ln w="127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00661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Pinol</a:t>
            </a:r>
            <a:r>
              <a:rPr lang="en-US" dirty="0" smtClean="0"/>
              <a:t> de </a:t>
            </a:r>
            <a:r>
              <a:rPr lang="en-US" dirty="0" err="1" smtClean="0"/>
              <a:t>gallina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851" y="858114"/>
            <a:ext cx="4052653" cy="5403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473" y="2144110"/>
            <a:ext cx="50013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000" dirty="0"/>
              <a:t>El </a:t>
            </a:r>
            <a:r>
              <a:rPr lang="en-US" sz="2000" dirty="0" err="1"/>
              <a:t>pinol</a:t>
            </a:r>
            <a:r>
              <a:rPr lang="en-US" sz="2000" dirty="0"/>
              <a:t> </a:t>
            </a:r>
            <a:r>
              <a:rPr lang="en-US" sz="2000" dirty="0" err="1" smtClean="0"/>
              <a:t>está</a:t>
            </a:r>
            <a:r>
              <a:rPr lang="en-US" sz="2000" dirty="0" smtClean="0"/>
              <a:t> </a:t>
            </a:r>
            <a:r>
              <a:rPr lang="en-US" sz="2000" dirty="0" err="1"/>
              <a:t>considerado</a:t>
            </a:r>
            <a:r>
              <a:rPr lang="en-US" sz="2000" dirty="0"/>
              <a:t> el </a:t>
            </a:r>
            <a:r>
              <a:rPr lang="en-US" sz="2000" dirty="0" err="1"/>
              <a:t>plato</a:t>
            </a:r>
            <a:r>
              <a:rPr lang="en-US" sz="2000" dirty="0"/>
              <a:t> </a:t>
            </a:r>
            <a:r>
              <a:rPr lang="en-US" sz="2000" dirty="0" err="1" smtClean="0"/>
              <a:t>típico</a:t>
            </a:r>
            <a:r>
              <a:rPr lang="en-US" sz="2000" dirty="0" smtClean="0"/>
              <a:t> </a:t>
            </a:r>
            <a:r>
              <a:rPr lang="en-US" sz="2000" dirty="0"/>
              <a:t>de San Juan </a:t>
            </a:r>
            <a:r>
              <a:rPr lang="en-US" sz="2000" dirty="0" smtClean="0"/>
              <a:t>Sacatepéquez</a:t>
            </a:r>
            <a:r>
              <a:rPr lang="en-US" sz="2000" dirty="0"/>
              <a:t>, Guatemala, y hay </a:t>
            </a:r>
            <a:r>
              <a:rPr lang="en-US" sz="2000" dirty="0" err="1"/>
              <a:t>gente</a:t>
            </a:r>
            <a:r>
              <a:rPr lang="en-US" sz="2000" dirty="0"/>
              <a:t> que </a:t>
            </a:r>
            <a:r>
              <a:rPr lang="en-US" sz="2000" dirty="0" err="1"/>
              <a:t>quiere</a:t>
            </a:r>
            <a:r>
              <a:rPr lang="en-US" sz="2000" dirty="0"/>
              <a:t> que lo </a:t>
            </a:r>
            <a:r>
              <a:rPr lang="en-US" sz="2000" dirty="0" err="1"/>
              <a:t>declaren</a:t>
            </a:r>
            <a:r>
              <a:rPr lang="en-US" sz="2000" dirty="0"/>
              <a:t> “</a:t>
            </a:r>
            <a:r>
              <a:rPr lang="en-US" sz="2000" dirty="0" err="1"/>
              <a:t>quinto</a:t>
            </a:r>
            <a:r>
              <a:rPr lang="en-US" sz="2000" dirty="0"/>
              <a:t> </a:t>
            </a:r>
            <a:r>
              <a:rPr lang="en-US" sz="2000" dirty="0" err="1"/>
              <a:t>plato</a:t>
            </a:r>
            <a:r>
              <a:rPr lang="en-US" sz="2000" dirty="0"/>
              <a:t> </a:t>
            </a:r>
            <a:r>
              <a:rPr lang="en-US" sz="2000" dirty="0" err="1" smtClean="0"/>
              <a:t>típico</a:t>
            </a:r>
            <a:r>
              <a:rPr lang="en-US" sz="2000" dirty="0" smtClean="0"/>
              <a:t> </a:t>
            </a:r>
            <a:r>
              <a:rPr lang="en-US" sz="2000" dirty="0" err="1"/>
              <a:t>patrimonio</a:t>
            </a:r>
            <a:r>
              <a:rPr lang="en-US" sz="2000" dirty="0"/>
              <a:t> cultural intangible de la </a:t>
            </a:r>
            <a:r>
              <a:rPr lang="en-US" sz="2000" dirty="0" err="1" smtClean="0"/>
              <a:t>nación</a:t>
            </a:r>
            <a:r>
              <a:rPr lang="en-US" sz="2000" dirty="0"/>
              <a:t>.” </a:t>
            </a:r>
            <a:endParaRPr lang="en-US" sz="2000" dirty="0" smtClean="0"/>
          </a:p>
          <a:p>
            <a:pPr marL="342900" indent="-342900">
              <a:buFont typeface="Wingdings" charset="2"/>
              <a:buChar char="v"/>
            </a:pPr>
            <a:r>
              <a:rPr lang="en-US" sz="2000" dirty="0" smtClean="0"/>
              <a:t>Para </a:t>
            </a:r>
            <a:r>
              <a:rPr lang="en-US" sz="2000" dirty="0" err="1"/>
              <a:t>hacer</a:t>
            </a:r>
            <a:r>
              <a:rPr lang="en-US" sz="2000" dirty="0"/>
              <a:t> el </a:t>
            </a:r>
            <a:r>
              <a:rPr lang="en-US" sz="2000" dirty="0" err="1"/>
              <a:t>pinol</a:t>
            </a:r>
            <a:r>
              <a:rPr lang="en-US" sz="2000" dirty="0"/>
              <a:t>, se </a:t>
            </a:r>
            <a:r>
              <a:rPr lang="en-US" sz="2000" dirty="0" err="1"/>
              <a:t>tuesta</a:t>
            </a:r>
            <a:r>
              <a:rPr lang="en-US" sz="2000" dirty="0"/>
              <a:t> el </a:t>
            </a:r>
            <a:r>
              <a:rPr lang="en-US" sz="2000" dirty="0" err="1" smtClean="0"/>
              <a:t>maíz</a:t>
            </a:r>
            <a:r>
              <a:rPr lang="en-US" sz="2000" dirty="0" smtClean="0"/>
              <a:t>, </a:t>
            </a:r>
            <a:r>
              <a:rPr lang="en-US" sz="2000" dirty="0" err="1" smtClean="0"/>
              <a:t>su</a:t>
            </a:r>
            <a:r>
              <a:rPr lang="en-US" sz="2000" dirty="0" smtClean="0"/>
              <a:t> </a:t>
            </a:r>
            <a:r>
              <a:rPr lang="en-US" sz="2000" dirty="0" err="1" smtClean="0"/>
              <a:t>ingrediente</a:t>
            </a:r>
            <a:r>
              <a:rPr lang="en-US" sz="2000" dirty="0" smtClean="0"/>
              <a:t> base, </a:t>
            </a:r>
            <a:r>
              <a:rPr lang="en-US" sz="2000" dirty="0"/>
              <a:t>el </a:t>
            </a:r>
            <a:r>
              <a:rPr lang="en-US" sz="2000" dirty="0" err="1" smtClean="0"/>
              <a:t>día</a:t>
            </a:r>
            <a:r>
              <a:rPr lang="en-US" sz="2000" dirty="0" smtClean="0"/>
              <a:t> </a:t>
            </a:r>
            <a:r>
              <a:rPr lang="en-US" sz="2000" dirty="0"/>
              <a:t>antes y se </a:t>
            </a:r>
            <a:r>
              <a:rPr lang="en-US" sz="2000" dirty="0" err="1"/>
              <a:t>muele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piedra</a:t>
            </a:r>
            <a:r>
              <a:rPr lang="en-US" sz="2000" dirty="0"/>
              <a:t>. </a:t>
            </a:r>
          </a:p>
          <a:p>
            <a:pPr marL="285750" indent="-285750">
              <a:buFont typeface="Wingdings" charset="2"/>
              <a:buChar char="v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2251" y="5413347"/>
            <a:ext cx="581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=tMZA-jvDh3A</a:t>
            </a:r>
          </a:p>
        </p:txBody>
      </p:sp>
    </p:spTree>
    <p:extLst>
      <p:ext uri="{BB962C8B-B14F-4D97-AF65-F5344CB8AC3E}">
        <p14:creationId xmlns:p14="http://schemas.microsoft.com/office/powerpoint/2010/main" val="28764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947" y="525294"/>
            <a:ext cx="11053971" cy="1105197"/>
          </a:xfrm>
          <a:ln w="381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sz="3600" dirty="0" err="1" smtClean="0"/>
              <a:t>Platos</a:t>
            </a:r>
            <a:r>
              <a:rPr kumimoji="1" lang="en-US" altLang="ja-JP" sz="3600" dirty="0" smtClean="0"/>
              <a:t> </a:t>
            </a:r>
            <a:r>
              <a:rPr kumimoji="1" lang="en-US" altLang="ja-JP" sz="3600" dirty="0" err="1" smtClean="0"/>
              <a:t>prehispánicos</a:t>
            </a:r>
            <a:r>
              <a:rPr kumimoji="1" lang="en-US" altLang="ja-JP" sz="3600" dirty="0" smtClean="0"/>
              <a:t> </a:t>
            </a:r>
            <a:r>
              <a:rPr kumimoji="1" lang="en-US" altLang="ja-JP" sz="3600" dirty="0" err="1" smtClean="0"/>
              <a:t>como</a:t>
            </a:r>
            <a:r>
              <a:rPr kumimoji="1" lang="en-US" altLang="ja-JP" sz="3600" dirty="0" smtClean="0"/>
              <a:t> las </a:t>
            </a:r>
            <a:r>
              <a:rPr kumimoji="1" lang="en-US" altLang="ja-JP" sz="3600" dirty="0" err="1">
                <a:solidFill>
                  <a:srgbClr val="C00000"/>
                </a:solidFill>
              </a:rPr>
              <a:t>humitas</a:t>
            </a:r>
            <a:r>
              <a:rPr kumimoji="1" lang="en-US" altLang="ja-JP" sz="3600" dirty="0" smtClean="0"/>
              <a:t> son parte </a:t>
            </a:r>
            <a:r>
              <a:rPr kumimoji="1" lang="en-US" altLang="ja-JP" sz="3600" dirty="0" err="1" smtClean="0"/>
              <a:t>integrante</a:t>
            </a:r>
            <a:r>
              <a:rPr kumimoji="1" lang="en-US" altLang="ja-JP" sz="3600" dirty="0" smtClean="0"/>
              <a:t> de la </a:t>
            </a:r>
            <a:r>
              <a:rPr kumimoji="1" lang="en-US" altLang="ja-JP" sz="3600" dirty="0" err="1" smtClean="0"/>
              <a:t>gastronomía</a:t>
            </a:r>
            <a:r>
              <a:rPr kumimoji="1" lang="en-US" altLang="ja-JP" sz="3600" dirty="0" smtClean="0"/>
              <a:t> </a:t>
            </a:r>
            <a:r>
              <a:rPr kumimoji="1" lang="en-US" altLang="ja-JP" sz="3600" dirty="0" err="1" smtClean="0"/>
              <a:t>latinoamericana</a:t>
            </a:r>
            <a:r>
              <a:rPr kumimoji="1" lang="en-US" altLang="ja-JP" sz="3600" dirty="0" smtClean="0"/>
              <a:t> actual</a:t>
            </a:r>
            <a:endParaRPr kumimoji="1" lang="ja-JP" alt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6" y="1819072"/>
            <a:ext cx="5943636" cy="4437452"/>
          </a:xfrm>
        </p:spPr>
      </p:pic>
      <p:sp>
        <p:nvSpPr>
          <p:cNvPr id="3" name="TextBox 2"/>
          <p:cNvSpPr txBox="1"/>
          <p:nvPr/>
        </p:nvSpPr>
        <p:spPr>
          <a:xfrm>
            <a:off x="6794206" y="5232096"/>
            <a:ext cx="4708734" cy="12003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Las </a:t>
            </a:r>
            <a:r>
              <a:rPr lang="en-US" sz="2400" dirty="0" err="1"/>
              <a:t>humitas</a:t>
            </a:r>
            <a:r>
              <a:rPr lang="en-US" sz="2400" dirty="0"/>
              <a:t> son </a:t>
            </a:r>
            <a:r>
              <a:rPr lang="en-US" sz="2400" dirty="0" err="1"/>
              <a:t>similares</a:t>
            </a:r>
            <a:r>
              <a:rPr lang="en-US" sz="2400" dirty="0"/>
              <a:t> a </a:t>
            </a:r>
            <a:r>
              <a:rPr lang="en-US" sz="2400" dirty="0" err="1"/>
              <a:t>los</a:t>
            </a:r>
            <a:r>
              <a:rPr lang="en-US" sz="2400" dirty="0"/>
              <a:t> tamales, </a:t>
            </a:r>
            <a:r>
              <a:rPr lang="en-US" sz="2400" dirty="0" err="1"/>
              <a:t>pero</a:t>
            </a:r>
            <a:r>
              <a:rPr lang="en-US" sz="2400" dirty="0"/>
              <a:t> </a:t>
            </a:r>
            <a:r>
              <a:rPr lang="en-US" sz="2400" dirty="0" err="1"/>
              <a:t>están</a:t>
            </a:r>
            <a:r>
              <a:rPr lang="en-US" sz="2400" dirty="0"/>
              <a:t> </a:t>
            </a:r>
            <a:r>
              <a:rPr lang="en-US" sz="2400" dirty="0" err="1"/>
              <a:t>hechas</a:t>
            </a:r>
            <a:r>
              <a:rPr lang="en-US" sz="2400" dirty="0"/>
              <a:t> con </a:t>
            </a:r>
            <a:r>
              <a:rPr lang="en-US" sz="2400" dirty="0" err="1">
                <a:solidFill>
                  <a:srgbClr val="C00000"/>
                </a:solidFill>
              </a:rPr>
              <a:t>maíz</a:t>
            </a:r>
            <a:r>
              <a:rPr lang="en-US" sz="2400" dirty="0"/>
              <a:t> fresco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63" y="1701226"/>
            <a:ext cx="4650477" cy="347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0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748" y="472957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El </a:t>
            </a:r>
            <a:r>
              <a:rPr lang="en-US" sz="3200" dirty="0" err="1" smtClean="0"/>
              <a:t>maíz</a:t>
            </a:r>
            <a:r>
              <a:rPr lang="en-US" sz="3200" dirty="0" smtClean="0"/>
              <a:t> </a:t>
            </a:r>
            <a:r>
              <a:rPr lang="en-US" sz="3200" dirty="0" err="1" smtClean="0"/>
              <a:t>es</a:t>
            </a:r>
            <a:r>
              <a:rPr lang="en-US" sz="3200" dirty="0" smtClean="0"/>
              <a:t> </a:t>
            </a:r>
            <a:r>
              <a:rPr lang="en-US" sz="3200" dirty="0" err="1" smtClean="0"/>
              <a:t>alimento</a:t>
            </a:r>
            <a:r>
              <a:rPr lang="en-US" sz="3200" dirty="0" smtClean="0"/>
              <a:t> </a:t>
            </a:r>
            <a:r>
              <a:rPr lang="en-US" sz="3200" dirty="0" err="1" smtClean="0"/>
              <a:t>básico</a:t>
            </a:r>
            <a:r>
              <a:rPr lang="en-US" sz="3200" dirty="0" smtClean="0"/>
              <a:t> de </a:t>
            </a:r>
            <a:r>
              <a:rPr lang="en-US" sz="3200" dirty="0" err="1" smtClean="0"/>
              <a:t>muchas</a:t>
            </a:r>
            <a:r>
              <a:rPr lang="en-US" sz="3200" dirty="0" smtClean="0"/>
              <a:t> </a:t>
            </a:r>
            <a:r>
              <a:rPr lang="en-US" sz="3200" dirty="0" err="1" smtClean="0"/>
              <a:t>partes</a:t>
            </a:r>
            <a:r>
              <a:rPr lang="en-US" sz="3200" dirty="0" smtClean="0"/>
              <a:t> de </a:t>
            </a:r>
            <a:r>
              <a:rPr lang="en-US" sz="3200" dirty="0" err="1" smtClean="0"/>
              <a:t>América</a:t>
            </a:r>
            <a:r>
              <a:rPr lang="en-US" sz="3200" dirty="0" smtClean="0"/>
              <a:t>. Con </a:t>
            </a:r>
            <a:r>
              <a:rPr lang="en-US" sz="3200" dirty="0" err="1" smtClean="0"/>
              <a:t>su</a:t>
            </a:r>
            <a:r>
              <a:rPr lang="en-US" sz="3200" dirty="0" smtClean="0"/>
              <a:t> masa se </a:t>
            </a:r>
            <a:r>
              <a:rPr lang="en-US" sz="3200" dirty="0" err="1" smtClean="0"/>
              <a:t>elaboran</a:t>
            </a:r>
            <a:r>
              <a:rPr lang="en-US" sz="3200" dirty="0" smtClean="0"/>
              <a:t> </a:t>
            </a:r>
            <a:r>
              <a:rPr lang="en-US" sz="3200" dirty="0" err="1" smtClean="0"/>
              <a:t>todo</a:t>
            </a:r>
            <a:r>
              <a:rPr lang="en-US" sz="3200" dirty="0" smtClean="0"/>
              <a:t> </a:t>
            </a:r>
            <a:r>
              <a:rPr lang="en-US" sz="3200" dirty="0" err="1" smtClean="0"/>
              <a:t>tipo</a:t>
            </a:r>
            <a:r>
              <a:rPr lang="en-US" sz="3200" dirty="0" smtClean="0"/>
              <a:t> de </a:t>
            </a:r>
            <a:r>
              <a:rPr lang="en-US" sz="3200" dirty="0" err="1" smtClean="0"/>
              <a:t>delicias</a:t>
            </a:r>
            <a:r>
              <a:rPr lang="en-US" sz="3200" dirty="0" smtClean="0"/>
              <a:t> de </a:t>
            </a:r>
            <a:r>
              <a:rPr lang="en-US" sz="3200" dirty="0" err="1" smtClean="0"/>
              <a:t>consumo</a:t>
            </a:r>
            <a:r>
              <a:rPr lang="en-US" sz="3200" dirty="0" smtClean="0"/>
              <a:t> </a:t>
            </a:r>
            <a:r>
              <a:rPr lang="en-US" sz="3200" dirty="0" err="1" smtClean="0"/>
              <a:t>cotidiano</a:t>
            </a:r>
            <a:r>
              <a:rPr lang="en-US" sz="3200" dirty="0" smtClean="0"/>
              <a:t>, </a:t>
            </a:r>
            <a:r>
              <a:rPr lang="en-US" sz="3200" dirty="0" err="1" smtClean="0"/>
              <a:t>como</a:t>
            </a:r>
            <a:r>
              <a:rPr lang="mr-IN" sz="3200" dirty="0" smtClean="0"/>
              <a:t>…</a:t>
            </a:r>
            <a:r>
              <a:rPr lang="en-US" sz="3200" dirty="0" smtClean="0"/>
              <a:t>  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94" r="-45494"/>
          <a:stretch>
            <a:fillRect/>
          </a:stretch>
        </p:blipFill>
        <p:spPr>
          <a:xfrm>
            <a:off x="-1604411" y="1917843"/>
            <a:ext cx="10058400" cy="3931920"/>
          </a:xfrm>
        </p:spPr>
      </p:pic>
      <p:sp>
        <p:nvSpPr>
          <p:cNvPr id="3" name="TextBox 2"/>
          <p:cNvSpPr txBox="1"/>
          <p:nvPr/>
        </p:nvSpPr>
        <p:spPr>
          <a:xfrm>
            <a:off x="2035534" y="5996336"/>
            <a:ext cx="1178528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tamales</a:t>
            </a:r>
            <a:endParaRPr lang="en-US" sz="2000" dirty="0"/>
          </a:p>
        </p:txBody>
      </p:sp>
      <p:pic>
        <p:nvPicPr>
          <p:cNvPr id="7" name="Content Placeholder 3" descr="IMG_1377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535" r="-45535"/>
          <a:stretch>
            <a:fillRect/>
          </a:stretch>
        </p:blipFill>
        <p:spPr>
          <a:xfrm>
            <a:off x="3872285" y="1847216"/>
            <a:ext cx="10058400" cy="3931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3478" y="5996336"/>
            <a:ext cx="5605670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Tlacoyos, </a:t>
            </a:r>
            <a:r>
              <a:rPr kumimoji="1" lang="en-US" altLang="ja-JP" sz="2000" dirty="0" err="1"/>
              <a:t>hechos</a:t>
            </a:r>
            <a:r>
              <a:rPr kumimoji="1" lang="en-US" altLang="ja-JP" sz="2000" dirty="0"/>
              <a:t> con </a:t>
            </a:r>
            <a:r>
              <a:rPr kumimoji="1" lang="en-US" altLang="ja-JP" sz="2000" dirty="0" err="1"/>
              <a:t>maíz</a:t>
            </a:r>
            <a:r>
              <a:rPr kumimoji="1" lang="en-US" altLang="ja-JP" sz="2000" dirty="0"/>
              <a:t> </a:t>
            </a:r>
            <a:r>
              <a:rPr kumimoji="1" lang="en-US" altLang="ja-JP" sz="2000" dirty="0" err="1"/>
              <a:t>azul</a:t>
            </a:r>
            <a:r>
              <a:rPr kumimoji="1" lang="en-US" altLang="ja-JP" sz="2000" dirty="0"/>
              <a:t> </a:t>
            </a:r>
            <a:r>
              <a:rPr kumimoji="1" lang="en-US" altLang="ja-JP" sz="2000" dirty="0" err="1"/>
              <a:t>en</a:t>
            </a:r>
            <a:r>
              <a:rPr kumimoji="1" lang="en-US" altLang="ja-JP" sz="2000" dirty="0"/>
              <a:t> el </a:t>
            </a:r>
            <a:r>
              <a:rPr kumimoji="1" lang="en-US" altLang="ja-JP" sz="2000" dirty="0" err="1">
                <a:solidFill>
                  <a:srgbClr val="C00000"/>
                </a:solidFill>
              </a:rPr>
              <a:t>comal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7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6" y="803030"/>
            <a:ext cx="5550016" cy="4143580"/>
          </a:xfrm>
        </p:spPr>
      </p:pic>
      <p:sp>
        <p:nvSpPr>
          <p:cNvPr id="3" name="TextBox 2"/>
          <p:cNvSpPr txBox="1"/>
          <p:nvPr/>
        </p:nvSpPr>
        <p:spPr>
          <a:xfrm>
            <a:off x="2381138" y="5200602"/>
            <a:ext cx="1313180" cy="4616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Tortillas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829289" y="5254302"/>
            <a:ext cx="1393330" cy="4616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gorditas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07166" y="5916260"/>
            <a:ext cx="8222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Corazones</a:t>
            </a:r>
            <a:r>
              <a:rPr lang="en-US" dirty="0" smtClean="0"/>
              <a:t> de </a:t>
            </a:r>
            <a:r>
              <a:rPr lang="en-US" dirty="0" err="1" smtClean="0"/>
              <a:t>maíz</a:t>
            </a:r>
            <a:r>
              <a:rPr lang="en-US" dirty="0" smtClean="0"/>
              <a:t>: </a:t>
            </a: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snRUhDepBoY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067" y="720539"/>
            <a:ext cx="4197708" cy="41198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67" y="2679114"/>
            <a:ext cx="2377200" cy="29831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29289" y="4840360"/>
            <a:ext cx="2826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Gorditas</a:t>
            </a:r>
            <a:r>
              <a:rPr lang="en-US" sz="1600" dirty="0" smtClean="0"/>
              <a:t> con carne </a:t>
            </a:r>
            <a:r>
              <a:rPr lang="en-US" sz="1600" dirty="0" err="1" smtClean="0"/>
              <a:t>asada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463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433" r="-48433"/>
          <a:stretch>
            <a:fillRect/>
          </a:stretch>
        </p:blipFill>
        <p:spPr>
          <a:xfrm>
            <a:off x="-2185283" y="954685"/>
            <a:ext cx="10595546" cy="439163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23" r="-33023"/>
          <a:stretch>
            <a:fillRect/>
          </a:stretch>
        </p:blipFill>
        <p:spPr>
          <a:xfrm>
            <a:off x="4167651" y="1550774"/>
            <a:ext cx="9129463" cy="3568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47652" y="5319264"/>
            <a:ext cx="1228221" cy="46166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arepas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327870" y="5550096"/>
            <a:ext cx="3339546" cy="70788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pupusa</a:t>
            </a:r>
            <a:r>
              <a:rPr lang="en-US" sz="2000" dirty="0" smtClean="0"/>
              <a:t> </a:t>
            </a:r>
            <a:r>
              <a:rPr lang="en-US" sz="2000" dirty="0" err="1"/>
              <a:t>salvadoreña</a:t>
            </a:r>
            <a:r>
              <a:rPr lang="en-US" sz="2000" dirty="0"/>
              <a:t> con </a:t>
            </a:r>
            <a:r>
              <a:rPr lang="en-US" sz="2000" dirty="0" err="1"/>
              <a:t>yuca</a:t>
            </a:r>
            <a:r>
              <a:rPr lang="en-US" sz="2000" dirty="0"/>
              <a:t>, </a:t>
            </a:r>
            <a:r>
              <a:rPr lang="en-US" sz="2000" dirty="0" err="1"/>
              <a:t>pastelito</a:t>
            </a:r>
            <a:r>
              <a:rPr lang="en-US" sz="2000" dirty="0"/>
              <a:t> y </a:t>
            </a:r>
            <a:r>
              <a:rPr lang="en-US" sz="2000" dirty="0" err="1"/>
              <a:t>curtido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1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229" y="873550"/>
            <a:ext cx="4542703" cy="44939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53500" y="5615940"/>
            <a:ext cx="1136850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tlayudas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21180" y="5684520"/>
            <a:ext cx="1685077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nacatamales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66" y="764120"/>
            <a:ext cx="4586869" cy="466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2029</TotalTime>
  <Words>1062</Words>
  <Application>Microsoft Macintosh PowerPoint</Application>
  <PresentationFormat>Widescreen</PresentationFormat>
  <Paragraphs>88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Century Gothic</vt:lpstr>
      <vt:lpstr>Mangal</vt:lpstr>
      <vt:lpstr>ＭＳ ゴシック</vt:lpstr>
      <vt:lpstr>Wingdings</vt:lpstr>
      <vt:lpstr>Arial</vt:lpstr>
      <vt:lpstr>Savon</vt:lpstr>
      <vt:lpstr>Capítulo 10</vt:lpstr>
      <vt:lpstr>El Popol Vuh es el libro sagrado de los mayas</vt:lpstr>
      <vt:lpstr>Pinole y chilate</vt:lpstr>
      <vt:lpstr>Pinol de gallina</vt:lpstr>
      <vt:lpstr>Platos prehispánicos como las humitas son parte integrante de la gastronomía latinoamericana actual</vt:lpstr>
      <vt:lpstr>El maíz es alimento básico de muchas partes de América. Con su masa se elaboran todo tipo de delicias de consumo cotidiano, como…  </vt:lpstr>
      <vt:lpstr>PowerPoint Presentation</vt:lpstr>
      <vt:lpstr>PowerPoint Presentation</vt:lpstr>
      <vt:lpstr>PowerPoint Presentation</vt:lpstr>
      <vt:lpstr>En parejas</vt:lpstr>
      <vt:lpstr>Guatemala: intercambio colombino y mestizaje culinario  </vt:lpstr>
      <vt:lpstr>PowerPoint Presentation</vt:lpstr>
      <vt:lpstr>PowerPoint Presentation</vt:lpstr>
      <vt:lpstr>Instrumentos básicos de la cocina maya  (y azteca): metate, molcajete y comal</vt:lpstr>
      <vt:lpstr>Chicle: fluido vital de los mayas</vt:lpstr>
      <vt:lpstr>La popularidad del chicle ha permitido fenómenos modernos como el de este muro de chicle, esfuerzo colectivo en Seattle</vt:lpstr>
      <vt:lpstr>El plátano</vt:lpstr>
      <vt:lpstr>Platanaresen las Islas Canarias</vt:lpstr>
      <vt:lpstr>Plátano</vt:lpstr>
      <vt:lpstr>El plátano recibe los nombres de banana, banano, plátano, topocho, cambur, maduro o guineo, según los países</vt:lpstr>
      <vt:lpstr>PowerPoint Presentation</vt:lpstr>
      <vt:lpstr>Tostonera</vt:lpstr>
      <vt:lpstr>Maíz y chocolate: para un excelente desayuno colombiano</vt:lpstr>
      <vt:lpstr>En parejas</vt:lpstr>
      <vt:lpstr>Imágenes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10</dc:title>
  <dc:creator>Microsoft Office User</dc:creator>
  <cp:lastModifiedBy>Microsoft Office User</cp:lastModifiedBy>
  <cp:revision>160</cp:revision>
  <cp:lastPrinted>2017-11-12T22:02:36Z</cp:lastPrinted>
  <dcterms:created xsi:type="dcterms:W3CDTF">2017-09-09T19:21:39Z</dcterms:created>
  <dcterms:modified xsi:type="dcterms:W3CDTF">2017-11-12T22:02:40Z</dcterms:modified>
</cp:coreProperties>
</file>