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52" r:id="rId1"/>
  </p:sldMasterIdLst>
  <p:notesMasterIdLst>
    <p:notesMasterId r:id="rId47"/>
  </p:notesMasterIdLst>
  <p:sldIdLst>
    <p:sldId id="256" r:id="rId2"/>
    <p:sldId id="310" r:id="rId3"/>
    <p:sldId id="311" r:id="rId4"/>
    <p:sldId id="299" r:id="rId5"/>
    <p:sldId id="305" r:id="rId6"/>
    <p:sldId id="314" r:id="rId7"/>
    <p:sldId id="315" r:id="rId8"/>
    <p:sldId id="298" r:id="rId9"/>
    <p:sldId id="318" r:id="rId10"/>
    <p:sldId id="296" r:id="rId11"/>
    <p:sldId id="287" r:id="rId12"/>
    <p:sldId id="325" r:id="rId13"/>
    <p:sldId id="297" r:id="rId14"/>
    <p:sldId id="286" r:id="rId15"/>
    <p:sldId id="312" r:id="rId16"/>
    <p:sldId id="257" r:id="rId17"/>
    <p:sldId id="326" r:id="rId18"/>
    <p:sldId id="289" r:id="rId19"/>
    <p:sldId id="316" r:id="rId20"/>
    <p:sldId id="278" r:id="rId21"/>
    <p:sldId id="320" r:id="rId22"/>
    <p:sldId id="279" r:id="rId23"/>
    <p:sldId id="288" r:id="rId24"/>
    <p:sldId id="321" r:id="rId25"/>
    <p:sldId id="291" r:id="rId26"/>
    <p:sldId id="290" r:id="rId27"/>
    <p:sldId id="327" r:id="rId28"/>
    <p:sldId id="277" r:id="rId29"/>
    <p:sldId id="329" r:id="rId30"/>
    <p:sldId id="285" r:id="rId31"/>
    <p:sldId id="259" r:id="rId32"/>
    <p:sldId id="261" r:id="rId33"/>
    <p:sldId id="276" r:id="rId34"/>
    <p:sldId id="301" r:id="rId35"/>
    <p:sldId id="302" r:id="rId36"/>
    <p:sldId id="322" r:id="rId37"/>
    <p:sldId id="323" r:id="rId38"/>
    <p:sldId id="309" r:id="rId39"/>
    <p:sldId id="306" r:id="rId40"/>
    <p:sldId id="308" r:id="rId41"/>
    <p:sldId id="307" r:id="rId42"/>
    <p:sldId id="283" r:id="rId43"/>
    <p:sldId id="324" r:id="rId44"/>
    <p:sldId id="328" r:id="rId45"/>
    <p:sldId id="31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009051"/>
    <a:srgbClr val="FFD579"/>
    <a:srgbClr val="FF7E79"/>
    <a:srgbClr val="FF260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24" autoAdjust="0"/>
    <p:restoredTop sz="94674"/>
  </p:normalViewPr>
  <p:slideViewPr>
    <p:cSldViewPr snapToGrid="0" snapToObjects="1">
      <p:cViewPr varScale="1">
        <p:scale>
          <a:sx n="182" d="100"/>
          <a:sy n="182" d="100"/>
        </p:scale>
        <p:origin x="168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2B183-A059-764A-9C0B-5B7F029467B0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A0163-B17F-8144-9869-2D6E194B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39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Tempranillo- thought to be a very savory grape, leathery/cherry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Garnacha- hot dry conditions, and berry flavors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Blanco/Blanca -- both mutations of the red grape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Viura - what is used to make Cava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buSzPct val="100000"/>
              <a:buChar char="●"/>
              <a:defRPr sz="1900"/>
            </a:lvl1pPr>
            <a:lvl2pPr lvl="1">
              <a:spcBef>
                <a:spcPts val="0"/>
              </a:spcBef>
              <a:buSzPct val="100000"/>
              <a:buChar char="○"/>
              <a:defRPr sz="1600"/>
            </a:lvl2pPr>
            <a:lvl3pPr lvl="2">
              <a:spcBef>
                <a:spcPts val="0"/>
              </a:spcBef>
              <a:buSzPct val="100000"/>
              <a:buChar char="■"/>
              <a:defRPr sz="1600"/>
            </a:lvl3pPr>
            <a:lvl4pPr lvl="3">
              <a:spcBef>
                <a:spcPts val="0"/>
              </a:spcBef>
              <a:buSzPct val="100000"/>
              <a:buChar char="●"/>
              <a:defRPr sz="1600"/>
            </a:lvl4pPr>
            <a:lvl5pPr lvl="4">
              <a:spcBef>
                <a:spcPts val="0"/>
              </a:spcBef>
              <a:buSzPct val="100000"/>
              <a:buChar char="○"/>
              <a:defRPr sz="1600"/>
            </a:lvl5pPr>
            <a:lvl6pPr lvl="5">
              <a:spcBef>
                <a:spcPts val="0"/>
              </a:spcBef>
              <a:buSzPct val="100000"/>
              <a:buChar char="■"/>
              <a:defRPr sz="1600"/>
            </a:lvl6pPr>
            <a:lvl7pPr lvl="6">
              <a:spcBef>
                <a:spcPts val="0"/>
              </a:spcBef>
              <a:buSzPct val="100000"/>
              <a:buChar char="●"/>
              <a:defRPr sz="1600"/>
            </a:lvl7pPr>
            <a:lvl8pPr lvl="7">
              <a:spcBef>
                <a:spcPts val="0"/>
              </a:spcBef>
              <a:buSzPct val="100000"/>
              <a:buChar char="○"/>
              <a:defRPr sz="1600"/>
            </a:lvl8pPr>
            <a:lvl9pPr lvl="8">
              <a:spcBef>
                <a:spcPts val="0"/>
              </a:spcBef>
              <a:buSzPct val="1000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buSzPct val="100000"/>
              <a:buChar char="●"/>
              <a:defRPr sz="1900"/>
            </a:lvl1pPr>
            <a:lvl2pPr lvl="1">
              <a:spcBef>
                <a:spcPts val="0"/>
              </a:spcBef>
              <a:buSzPct val="100000"/>
              <a:buChar char="○"/>
              <a:defRPr sz="1600"/>
            </a:lvl2pPr>
            <a:lvl3pPr lvl="2">
              <a:spcBef>
                <a:spcPts val="0"/>
              </a:spcBef>
              <a:buSzPct val="100000"/>
              <a:buChar char="■"/>
              <a:defRPr sz="1600"/>
            </a:lvl3pPr>
            <a:lvl4pPr lvl="3">
              <a:spcBef>
                <a:spcPts val="0"/>
              </a:spcBef>
              <a:buSzPct val="100000"/>
              <a:buChar char="●"/>
              <a:defRPr sz="1600"/>
            </a:lvl4pPr>
            <a:lvl5pPr lvl="4">
              <a:spcBef>
                <a:spcPts val="0"/>
              </a:spcBef>
              <a:buSzPct val="100000"/>
              <a:buChar char="○"/>
              <a:defRPr sz="1600"/>
            </a:lvl5pPr>
            <a:lvl6pPr lvl="5">
              <a:spcBef>
                <a:spcPts val="0"/>
              </a:spcBef>
              <a:buSzPct val="100000"/>
              <a:buChar char="■"/>
              <a:defRPr sz="1600"/>
            </a:lvl6pPr>
            <a:lvl7pPr lvl="6">
              <a:spcBef>
                <a:spcPts val="0"/>
              </a:spcBef>
              <a:buSzPct val="100000"/>
              <a:buChar char="●"/>
              <a:defRPr sz="1600"/>
            </a:lvl7pPr>
            <a:lvl8pPr lvl="7">
              <a:spcBef>
                <a:spcPts val="0"/>
              </a:spcBef>
              <a:buSzPct val="100000"/>
              <a:buChar char="○"/>
              <a:defRPr sz="1600"/>
            </a:lvl8pPr>
            <a:lvl9pPr lvl="8">
              <a:spcBef>
                <a:spcPts val="0"/>
              </a:spcBef>
              <a:buSzPct val="1000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1084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037F-87D8-594A-85FD-A9E96DAE98E0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E037F-87D8-594A-85FD-A9E96DAE98E0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4A3FD-67A7-AE4E-B2F5-BC7BF512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  <p:sldLayoutId id="21474845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hyperlink" Target="https://www.youtube.com/watch?v=31EQOiJyan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jpg"/><Relationship Id="rId7" Type="http://schemas.openxmlformats.org/officeDocument/2006/relationships/image" Target="../media/image39.jpg"/><Relationship Id="rId8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Relationship Id="rId3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Relationship Id="rId3" Type="http://schemas.openxmlformats.org/officeDocument/2006/relationships/image" Target="../media/image6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5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4" Type="http://schemas.openxmlformats.org/officeDocument/2006/relationships/image" Target="../media/image83.jpg"/><Relationship Id="rId5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4" Type="http://schemas.openxmlformats.org/officeDocument/2006/relationships/image" Target="../media/image87.jpg"/><Relationship Id="rId5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Relationship Id="rId3" Type="http://schemas.openxmlformats.org/officeDocument/2006/relationships/image" Target="../media/image9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err="1" smtClean="0"/>
              <a:t>Capítulo</a:t>
            </a:r>
            <a:r>
              <a:rPr lang="en-US" sz="5400" dirty="0" smtClean="0"/>
              <a:t> 14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9276" y="3593571"/>
            <a:ext cx="9738791" cy="1655762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Naciones</a:t>
            </a:r>
            <a:r>
              <a:rPr lang="en-US" sz="4000" dirty="0" smtClean="0"/>
              <a:t> </a:t>
            </a:r>
            <a:r>
              <a:rPr lang="en-US" sz="4000" dirty="0" err="1" smtClean="0"/>
              <a:t>culturales</a:t>
            </a:r>
            <a:r>
              <a:rPr lang="en-US" sz="4000" dirty="0" smtClean="0"/>
              <a:t> y </a:t>
            </a:r>
            <a:r>
              <a:rPr lang="en-US" sz="4000" dirty="0" err="1" smtClean="0"/>
              <a:t>gastronómicas</a:t>
            </a:r>
            <a:r>
              <a:rPr lang="en-US" sz="4000" dirty="0" smtClean="0"/>
              <a:t>: </a:t>
            </a:r>
            <a:r>
              <a:rPr lang="en-US" sz="4000" dirty="0" err="1" smtClean="0"/>
              <a:t>Euskadi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929209" y="5932499"/>
            <a:ext cx="2946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Ana M. Gómez-</a:t>
            </a:r>
            <a:r>
              <a:rPr lang="en-US" dirty="0" smtClean="0"/>
              <a:t>Bravo 2017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6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36" y="265473"/>
            <a:ext cx="5211097" cy="2062584"/>
          </a:xfrm>
          <a:ln w="19050" cmpd="sng">
            <a:solidFill>
              <a:srgbClr val="009051"/>
            </a:solidFill>
          </a:ln>
        </p:spPr>
        <p:txBody>
          <a:bodyPr>
            <a:noAutofit/>
          </a:bodyPr>
          <a:lstStyle/>
          <a:p>
            <a:r>
              <a:rPr lang="en-US" sz="3600" dirty="0" smtClean="0"/>
              <a:t>Entre </a:t>
            </a:r>
            <a:r>
              <a:rPr lang="en-US" sz="3600" dirty="0" err="1" smtClean="0"/>
              <a:t>los</a:t>
            </a:r>
            <a:r>
              <a:rPr lang="en-US" sz="3600" dirty="0" smtClean="0"/>
              <a:t> </a:t>
            </a:r>
            <a:r>
              <a:rPr lang="en-US" sz="3600" dirty="0" err="1" smtClean="0"/>
              <a:t>postres</a:t>
            </a:r>
            <a:r>
              <a:rPr lang="en-US" sz="3600" dirty="0" smtClean="0"/>
              <a:t> </a:t>
            </a:r>
            <a:r>
              <a:rPr lang="en-US" sz="3600" dirty="0" err="1" smtClean="0"/>
              <a:t>típicos</a:t>
            </a:r>
            <a:r>
              <a:rPr lang="en-US" sz="3600" dirty="0" smtClean="0"/>
              <a:t> </a:t>
            </a:r>
            <a:r>
              <a:rPr lang="en-US" sz="3600" dirty="0" err="1" smtClean="0"/>
              <a:t>destaca</a:t>
            </a:r>
            <a:r>
              <a:rPr lang="en-US" sz="3600" dirty="0" smtClean="0"/>
              <a:t> la </a:t>
            </a:r>
            <a:r>
              <a:rPr lang="en-US" sz="3600" dirty="0" err="1" smtClean="0">
                <a:solidFill>
                  <a:srgbClr val="C00000"/>
                </a:solidFill>
                <a:cs typeface="Arial Rounded MT Bold"/>
              </a:rPr>
              <a:t>pantxineta</a:t>
            </a:r>
            <a:r>
              <a:rPr lang="en-US" sz="3600" dirty="0" smtClean="0"/>
              <a:t>, la </a:t>
            </a:r>
            <a:r>
              <a:rPr lang="en-US" sz="3600" dirty="0" err="1" smtClean="0">
                <a:solidFill>
                  <a:srgbClr val="C00000"/>
                </a:solidFill>
                <a:cs typeface="Arial Rounded MT Bold"/>
              </a:rPr>
              <a:t>goxua</a:t>
            </a:r>
            <a:r>
              <a:rPr lang="en-US" sz="3600" dirty="0"/>
              <a:t> </a:t>
            </a:r>
            <a:r>
              <a:rPr lang="en-US" sz="3600" dirty="0" smtClean="0"/>
              <a:t>y el </a:t>
            </a:r>
            <a:r>
              <a:rPr lang="en-US" sz="3600" dirty="0" smtClean="0">
                <a:solidFill>
                  <a:srgbClr val="C00000"/>
                </a:solidFill>
                <a:cs typeface="Arial Rounded MT Bold"/>
              </a:rPr>
              <a:t>pastel </a:t>
            </a:r>
            <a:r>
              <a:rPr lang="en-US" sz="3600" dirty="0" err="1" smtClean="0">
                <a:solidFill>
                  <a:srgbClr val="C00000"/>
                </a:solidFill>
                <a:cs typeface="Arial Rounded MT Bold"/>
              </a:rPr>
              <a:t>vasco</a:t>
            </a:r>
            <a:r>
              <a:rPr lang="en-US" sz="3600" dirty="0" smtClean="0"/>
              <a:t>, entre </a:t>
            </a:r>
            <a:r>
              <a:rPr lang="en-US" sz="3600" dirty="0" err="1" smtClean="0"/>
              <a:t>otros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305" y="3997435"/>
            <a:ext cx="2214690" cy="17691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" y="3013387"/>
            <a:ext cx="5984942" cy="3737252"/>
          </a:xfrm>
          <a:prstGeom prst="rect">
            <a:avLst/>
          </a:prstGeom>
          <a:ln w="28575">
            <a:solidFill>
              <a:srgbClr val="00905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68" y="226143"/>
            <a:ext cx="2624875" cy="2915263"/>
          </a:xfrm>
          <a:prstGeom prst="rect">
            <a:avLst/>
          </a:prstGeom>
          <a:ln w="28575">
            <a:solidFill>
              <a:srgbClr val="9411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995" y="1683774"/>
            <a:ext cx="3845642" cy="5127523"/>
          </a:xfrm>
          <a:prstGeom prst="rect">
            <a:avLst/>
          </a:prstGeom>
          <a:ln w="28575">
            <a:solidFill>
              <a:srgbClr val="009051"/>
            </a:solidFill>
          </a:ln>
        </p:spPr>
      </p:pic>
    </p:spTree>
    <p:extLst>
      <p:ext uri="{BB962C8B-B14F-4D97-AF65-F5344CB8AC3E}">
        <p14:creationId xmlns:p14="http://schemas.microsoft.com/office/powerpoint/2010/main" val="4860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1" y="75007"/>
            <a:ext cx="7541623" cy="1562205"/>
          </a:xfrm>
          <a:ln w="28575">
            <a:noFill/>
          </a:ln>
        </p:spPr>
        <p:txBody>
          <a:bodyPr>
            <a:normAutofit/>
          </a:bodyPr>
          <a:lstStyle/>
          <a:p>
            <a:r>
              <a:rPr lang="en-US" sz="3200" dirty="0" smtClean="0">
                <a:ea typeface="Abadi MT Condensed Extra Bold" charset="0"/>
                <a:cs typeface="Abadi MT Condensed Extra Bold" charset="0"/>
              </a:rPr>
              <a:t>Los </a:t>
            </a:r>
            <a:r>
              <a:rPr lang="en-US" sz="4000" dirty="0" err="1" smtClean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talos</a:t>
            </a:r>
            <a:r>
              <a:rPr lang="en-US" sz="3200" dirty="0" smtClean="0">
                <a:ea typeface="Abadi MT Condensed Extra Bold" charset="0"/>
                <a:cs typeface="Abadi MT Condensed Extra Bold" charset="0"/>
              </a:rPr>
              <a:t> son </a:t>
            </a:r>
            <a:r>
              <a:rPr lang="en-US" sz="3200" dirty="0" err="1" smtClean="0">
                <a:ea typeface="Abadi MT Condensed Extra Bold" charset="0"/>
                <a:cs typeface="Abadi MT Condensed Extra Bold" charset="0"/>
              </a:rPr>
              <a:t>similares</a:t>
            </a:r>
            <a:r>
              <a:rPr lang="en-US" sz="3200" dirty="0" smtClean="0">
                <a:ea typeface="Abadi MT Condensed Extra Bold" charset="0"/>
                <a:cs typeface="Abadi MT Condensed Extra Bold" charset="0"/>
              </a:rPr>
              <a:t> a las tortillas de </a:t>
            </a:r>
            <a:r>
              <a:rPr lang="en-US" sz="3200" dirty="0" err="1" smtClean="0">
                <a:ea typeface="Abadi MT Condensed Extra Bold" charset="0"/>
                <a:cs typeface="Abadi MT Condensed Extra Bold" charset="0"/>
              </a:rPr>
              <a:t>maíz</a:t>
            </a:r>
            <a:r>
              <a:rPr lang="en-US" sz="3200" dirty="0" smtClean="0"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3200" dirty="0" err="1" smtClean="0">
                <a:ea typeface="Abadi MT Condensed Extra Bold" charset="0"/>
                <a:cs typeface="Abadi MT Condensed Extra Bold" charset="0"/>
              </a:rPr>
              <a:t>mexicanas</a:t>
            </a:r>
            <a:r>
              <a:rPr lang="en-US" sz="3200" dirty="0" smtClean="0">
                <a:ea typeface="Abadi MT Condensed Extra Bold" charset="0"/>
                <a:cs typeface="Abadi MT Condensed Extra Bold" charset="0"/>
              </a:rPr>
              <a:t>, </a:t>
            </a:r>
            <a:r>
              <a:rPr lang="en-US" sz="3200" dirty="0" err="1" smtClean="0">
                <a:ea typeface="Abadi MT Condensed Extra Bold" charset="0"/>
                <a:cs typeface="Abadi MT Condensed Extra Bold" charset="0"/>
              </a:rPr>
              <a:t>pero</a:t>
            </a:r>
            <a:r>
              <a:rPr lang="en-US" sz="3200" dirty="0" smtClean="0">
                <a:ea typeface="Abadi MT Condensed Extra Bold" charset="0"/>
                <a:cs typeface="Abadi MT Condensed Extra Bold" charset="0"/>
              </a:rPr>
              <a:t> se </a:t>
            </a:r>
            <a:r>
              <a:rPr lang="en-US" sz="3200" dirty="0" err="1" smtClean="0">
                <a:ea typeface="Abadi MT Condensed Extra Bold" charset="0"/>
                <a:cs typeface="Abadi MT Condensed Extra Bold" charset="0"/>
              </a:rPr>
              <a:t>preparan</a:t>
            </a:r>
            <a:r>
              <a:rPr lang="en-US" sz="3200" dirty="0" smtClean="0">
                <a:ea typeface="Abadi MT Condensed Extra Bold" charset="0"/>
                <a:cs typeface="Abadi MT Condensed Extra Bold" charset="0"/>
              </a:rPr>
              <a:t> a base de </a:t>
            </a:r>
            <a:r>
              <a:rPr lang="en-US" sz="3200" dirty="0" err="1" smtClean="0">
                <a:ea typeface="Abadi MT Condensed Extra Bold" charset="0"/>
                <a:cs typeface="Abadi MT Condensed Extra Bold" charset="0"/>
              </a:rPr>
              <a:t>una</a:t>
            </a:r>
            <a:r>
              <a:rPr lang="en-US" sz="3200" dirty="0" smtClean="0">
                <a:ea typeface="Abadi MT Condensed Extra Bold" charset="0"/>
                <a:cs typeface="Abadi MT Condensed Extra Bold" charset="0"/>
              </a:rPr>
              <a:t> masa sin </a:t>
            </a:r>
            <a:r>
              <a:rPr lang="en-US" sz="3200" dirty="0" err="1" smtClean="0">
                <a:ea typeface="Abadi MT Condensed Extra Bold" charset="0"/>
                <a:cs typeface="Abadi MT Condensed Extra Bold" charset="0"/>
              </a:rPr>
              <a:t>nixtamalizar</a:t>
            </a:r>
            <a:endParaRPr lang="en-US" sz="3200" dirty="0"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123" y="3024187"/>
            <a:ext cx="3703755" cy="3862164"/>
          </a:xfrm>
          <a:ln w="28575">
            <a:solidFill>
              <a:srgbClr val="00905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121" y="75007"/>
            <a:ext cx="3852579" cy="2889434"/>
          </a:xfrm>
          <a:prstGeom prst="rect">
            <a:avLst/>
          </a:prstGeom>
          <a:ln w="28575">
            <a:solidFill>
              <a:srgbClr val="9411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1" y="1720206"/>
            <a:ext cx="6331974" cy="35624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34295" y="5458026"/>
            <a:ext cx="6892414" cy="830997"/>
          </a:xfrm>
          <a:prstGeom prst="rect">
            <a:avLst/>
          </a:prstGeom>
          <a:noFill/>
          <a:ln w="19050">
            <a:solidFill>
              <a:srgbClr val="9411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Hoy </a:t>
            </a:r>
            <a:r>
              <a:rPr lang="en-US" sz="2400" dirty="0" err="1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en</a:t>
            </a:r>
            <a:r>
              <a:rPr lang="en-US" sz="2400" dirty="0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2400" dirty="0" err="1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día</a:t>
            </a:r>
            <a:r>
              <a:rPr lang="en-US" sz="2400" dirty="0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2400" dirty="0" err="1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los</a:t>
            </a:r>
            <a:r>
              <a:rPr lang="en-US" sz="2400" dirty="0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2400" dirty="0" err="1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talos</a:t>
            </a:r>
            <a:r>
              <a:rPr lang="en-US" sz="2400" dirty="0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 son </a:t>
            </a:r>
            <a:r>
              <a:rPr lang="en-US" sz="2400" dirty="0" err="1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componente</a:t>
            </a:r>
            <a:r>
              <a:rPr lang="en-US" sz="2400" dirty="0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 indispensable de fiestas y </a:t>
            </a:r>
            <a:r>
              <a:rPr lang="en-US" sz="2400" dirty="0" err="1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celebraciones</a:t>
            </a:r>
            <a:r>
              <a:rPr lang="en-US" sz="2400" dirty="0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2400" dirty="0" err="1" smtClean="0">
                <a:solidFill>
                  <a:srgbClr val="009051"/>
                </a:solidFill>
                <a:ea typeface="Abadi MT Condensed Extra Bold" charset="0"/>
                <a:cs typeface="Abadi MT Condensed Extra Bold" charset="0"/>
              </a:rPr>
              <a:t>vascas</a:t>
            </a:r>
            <a:endParaRPr lang="en-US" sz="2400" dirty="0">
              <a:solidFill>
                <a:srgbClr val="009051"/>
              </a:solidFill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2098" y="6320829"/>
            <a:ext cx="4881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https://www.youtube.com/watch?v=31EQOiJyang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05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998" y="-49742"/>
            <a:ext cx="2890045" cy="1235075"/>
          </a:xfrm>
        </p:spPr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Pintxos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7" y="1032933"/>
            <a:ext cx="11303000" cy="5477934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q"/>
            </a:pP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cultura</a:t>
            </a:r>
            <a:r>
              <a:rPr lang="en-US" dirty="0"/>
              <a:t> </a:t>
            </a:r>
            <a:r>
              <a:rPr lang="en-US" dirty="0" err="1"/>
              <a:t>vasca</a:t>
            </a:r>
            <a:r>
              <a:rPr lang="en-US" dirty="0"/>
              <a:t> se </a:t>
            </a:r>
            <a:r>
              <a:rPr lang="en-US" dirty="0" err="1"/>
              <a:t>acostumbra</a:t>
            </a:r>
            <a:r>
              <a:rPr lang="en-US" dirty="0"/>
              <a:t> a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frecuentemente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grupos</a:t>
            </a:r>
            <a:r>
              <a:rPr lang="en-US" dirty="0"/>
              <a:t> de amigos o </a:t>
            </a:r>
            <a:r>
              <a:rPr lang="en-US" dirty="0" err="1"/>
              <a:t>cuadrillas</a:t>
            </a:r>
            <a:r>
              <a:rPr lang="en-US" dirty="0"/>
              <a:t> de </a:t>
            </a:r>
            <a:r>
              <a:rPr lang="en-US" dirty="0" err="1">
                <a:solidFill>
                  <a:srgbClr val="C00000"/>
                </a:solidFill>
              </a:rPr>
              <a:t>txikiteo</a:t>
            </a:r>
            <a:r>
              <a:rPr lang="en-US" dirty="0"/>
              <a:t> o </a:t>
            </a:r>
            <a:r>
              <a:rPr lang="en-US" dirty="0" err="1">
                <a:solidFill>
                  <a:srgbClr val="C00000"/>
                </a:solidFill>
              </a:rPr>
              <a:t>chiquiteo</a:t>
            </a:r>
            <a:r>
              <a:rPr lang="en-US" dirty="0"/>
              <a:t>,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decir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de bar </a:t>
            </a:r>
            <a:r>
              <a:rPr lang="en-US" dirty="0" err="1"/>
              <a:t>en</a:t>
            </a:r>
            <a:r>
              <a:rPr lang="en-US" dirty="0"/>
              <a:t> bar con </a:t>
            </a:r>
            <a:r>
              <a:rPr lang="en-US" dirty="0" err="1"/>
              <a:t>los</a:t>
            </a:r>
            <a:r>
              <a:rPr lang="en-US" dirty="0"/>
              <a:t> amigos </a:t>
            </a:r>
            <a:r>
              <a:rPr lang="en-US" dirty="0" err="1"/>
              <a:t>bebiendo</a:t>
            </a:r>
            <a:r>
              <a:rPr lang="en-US" dirty="0"/>
              <a:t> </a:t>
            </a:r>
            <a:r>
              <a:rPr lang="en-US" dirty="0" err="1"/>
              <a:t>txikitos</a:t>
            </a:r>
            <a:r>
              <a:rPr lang="en-US" dirty="0"/>
              <a:t> (</a:t>
            </a:r>
            <a:r>
              <a:rPr lang="en-US" dirty="0" err="1"/>
              <a:t>chiquitos</a:t>
            </a:r>
            <a:r>
              <a:rPr lang="en-US" dirty="0"/>
              <a:t>) o </a:t>
            </a:r>
            <a:r>
              <a:rPr lang="en-US" dirty="0" err="1" smtClean="0"/>
              <a:t>pequeños</a:t>
            </a:r>
            <a:r>
              <a:rPr lang="en-US" dirty="0" smtClean="0"/>
              <a:t> </a:t>
            </a:r>
            <a:r>
              <a:rPr lang="en-US" dirty="0" err="1"/>
              <a:t>vasos</a:t>
            </a:r>
            <a:r>
              <a:rPr lang="en-US" dirty="0"/>
              <a:t> de </a:t>
            </a:r>
            <a:r>
              <a:rPr lang="en-US" dirty="0" smtClean="0"/>
              <a:t>vino, </a:t>
            </a:r>
            <a:r>
              <a:rPr lang="en-US" dirty="0" err="1" smtClean="0"/>
              <a:t>acompañándolos</a:t>
            </a:r>
            <a:r>
              <a:rPr lang="en-US" dirty="0" smtClean="0"/>
              <a:t> </a:t>
            </a:r>
            <a:r>
              <a:rPr lang="en-US" dirty="0"/>
              <a:t>con </a:t>
            </a:r>
            <a:r>
              <a:rPr lang="en-US" dirty="0" err="1">
                <a:solidFill>
                  <a:srgbClr val="C00000"/>
                </a:solidFill>
              </a:rPr>
              <a:t>pintxos</a:t>
            </a:r>
            <a:r>
              <a:rPr lang="en-US" dirty="0"/>
              <a:t> (</a:t>
            </a:r>
            <a:r>
              <a:rPr lang="en-US" dirty="0" err="1">
                <a:solidFill>
                  <a:srgbClr val="C00000"/>
                </a:solidFill>
              </a:rPr>
              <a:t>pinchos</a:t>
            </a:r>
            <a:r>
              <a:rPr lang="en-US" dirty="0"/>
              <a:t>) o </a:t>
            </a:r>
            <a:r>
              <a:rPr lang="en-US" dirty="0" err="1" smtClean="0"/>
              <a:t>pequeñas</a:t>
            </a:r>
            <a:r>
              <a:rPr lang="en-US" dirty="0" smtClean="0"/>
              <a:t> </a:t>
            </a:r>
            <a:r>
              <a:rPr lang="en-US" dirty="0" err="1"/>
              <a:t>porciones</a:t>
            </a:r>
            <a:r>
              <a:rPr lang="en-US" dirty="0"/>
              <a:t> de comida </a:t>
            </a:r>
            <a:r>
              <a:rPr lang="en-US" dirty="0" err="1"/>
              <a:t>pinchadas</a:t>
            </a:r>
            <a:r>
              <a:rPr lang="en-US" dirty="0"/>
              <a:t> con un </a:t>
            </a:r>
            <a:r>
              <a:rPr lang="en-US" dirty="0" err="1"/>
              <a:t>palillo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un </a:t>
            </a:r>
            <a:r>
              <a:rPr lang="en-US" dirty="0" err="1"/>
              <a:t>trozo</a:t>
            </a:r>
            <a:r>
              <a:rPr lang="en-US" dirty="0"/>
              <a:t> de pan. </a:t>
            </a:r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bares del </a:t>
            </a:r>
            <a:r>
              <a:rPr lang="en-US" dirty="0" smtClean="0"/>
              <a:t>País </a:t>
            </a:r>
            <a:r>
              <a:rPr lang="en-US" dirty="0"/>
              <a:t>Vasco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costumbre</a:t>
            </a:r>
            <a:r>
              <a:rPr lang="en-US" dirty="0"/>
              <a:t> que </a:t>
            </a:r>
            <a:r>
              <a:rPr lang="en-US" dirty="0" err="1"/>
              <a:t>haya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 smtClean="0">
                <a:solidFill>
                  <a:srgbClr val="C00000"/>
                </a:solidFill>
              </a:rPr>
              <a:t>selección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de </a:t>
            </a:r>
            <a:r>
              <a:rPr lang="en-US" dirty="0" err="1">
                <a:solidFill>
                  <a:srgbClr val="C00000"/>
                </a:solidFill>
              </a:rPr>
              <a:t>pintxos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en</a:t>
            </a:r>
            <a:r>
              <a:rPr lang="en-US" dirty="0">
                <a:solidFill>
                  <a:srgbClr val="C00000"/>
                </a:solidFill>
              </a:rPr>
              <a:t> el </a:t>
            </a:r>
            <a:r>
              <a:rPr lang="en-US" dirty="0" err="1" smtClean="0">
                <a:solidFill>
                  <a:srgbClr val="C00000"/>
                </a:solidFill>
              </a:rPr>
              <a:t>mostrador</a:t>
            </a:r>
            <a:r>
              <a:rPr lang="en-US" dirty="0" smtClean="0"/>
              <a:t> </a:t>
            </a:r>
            <a:r>
              <a:rPr lang="en-US" dirty="0"/>
              <a:t>que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clientes</a:t>
            </a:r>
            <a:r>
              <a:rPr lang="en-US" dirty="0"/>
              <a:t> van </a:t>
            </a:r>
            <a:r>
              <a:rPr lang="en-US" dirty="0" err="1"/>
              <a:t>tomando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 smtClean="0"/>
              <a:t>sí</a:t>
            </a:r>
            <a:r>
              <a:rPr lang="en-US" dirty="0" smtClean="0"/>
              <a:t> </a:t>
            </a:r>
            <a:r>
              <a:rPr lang="en-US" dirty="0" err="1"/>
              <a:t>mismos</a:t>
            </a:r>
            <a:r>
              <a:rPr lang="en-US" dirty="0"/>
              <a:t> </a:t>
            </a:r>
            <a:r>
              <a:rPr lang="en-US" dirty="0" err="1"/>
              <a:t>según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gustos</a:t>
            </a:r>
            <a:r>
              <a:rPr lang="en-US" dirty="0"/>
              <a:t>. Antes de </a:t>
            </a:r>
            <a:r>
              <a:rPr lang="en-US" dirty="0" err="1"/>
              <a:t>salir</a:t>
            </a:r>
            <a:r>
              <a:rPr lang="en-US" dirty="0"/>
              <a:t>, se dice al </a:t>
            </a:r>
            <a:r>
              <a:rPr lang="en-US" dirty="0" err="1"/>
              <a:t>mozo</a:t>
            </a:r>
            <a:r>
              <a:rPr lang="en-US" dirty="0"/>
              <a:t> </a:t>
            </a:r>
            <a:r>
              <a:rPr lang="en-US" dirty="0" err="1" smtClean="0"/>
              <a:t>cuántos</a:t>
            </a:r>
            <a:r>
              <a:rPr lang="en-US" dirty="0" smtClean="0"/>
              <a:t> </a:t>
            </a:r>
            <a:r>
              <a:rPr lang="en-US" dirty="0" err="1"/>
              <a:t>pintxos</a:t>
            </a:r>
            <a:r>
              <a:rPr lang="en-US" dirty="0"/>
              <a:t> se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en-US" dirty="0" err="1"/>
              <a:t>consumido</a:t>
            </a:r>
            <a:r>
              <a:rPr lang="en-US" dirty="0"/>
              <a:t> y se </a:t>
            </a:r>
            <a:r>
              <a:rPr lang="en-US" dirty="0" err="1"/>
              <a:t>paga</a:t>
            </a:r>
            <a:r>
              <a:rPr lang="en-US" dirty="0"/>
              <a:t>. </a:t>
            </a:r>
            <a:r>
              <a:rPr lang="en-US" dirty="0" err="1" smtClean="0"/>
              <a:t>También</a:t>
            </a:r>
            <a:r>
              <a:rPr lang="en-US" dirty="0" smtClean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llevarse</a:t>
            </a:r>
            <a:r>
              <a:rPr lang="en-US" dirty="0"/>
              <a:t> la </a:t>
            </a:r>
            <a:r>
              <a:rPr lang="en-US" dirty="0" err="1"/>
              <a:t>cuenta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pintxos</a:t>
            </a:r>
            <a:r>
              <a:rPr lang="en-US" dirty="0"/>
              <a:t> </a:t>
            </a:r>
            <a:r>
              <a:rPr lang="en-US" dirty="0" err="1"/>
              <a:t>consumidos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el </a:t>
            </a:r>
            <a:r>
              <a:rPr lang="en-US" dirty="0" err="1" smtClean="0"/>
              <a:t>número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palillos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plato</a:t>
            </a:r>
            <a:r>
              <a:rPr lang="en-US" dirty="0"/>
              <a:t> o </a:t>
            </a:r>
            <a:r>
              <a:rPr lang="en-US" dirty="0" err="1"/>
              <a:t>eligiendo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pintxos</a:t>
            </a:r>
            <a:r>
              <a:rPr lang="en-US" dirty="0"/>
              <a:t> y </a:t>
            </a:r>
            <a:r>
              <a:rPr lang="en-US" dirty="0" err="1"/>
              <a:t>pagando</a:t>
            </a:r>
            <a:r>
              <a:rPr lang="en-US" dirty="0"/>
              <a:t> antes de </a:t>
            </a:r>
            <a:r>
              <a:rPr lang="en-US" dirty="0" err="1"/>
              <a:t>consumirlos</a:t>
            </a:r>
            <a:r>
              <a:rPr lang="en-US" dirty="0"/>
              <a:t>. Los </a:t>
            </a:r>
            <a:r>
              <a:rPr lang="en-US" dirty="0" err="1">
                <a:solidFill>
                  <a:srgbClr val="C00000"/>
                </a:solidFill>
              </a:rPr>
              <a:t>pintxos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calientes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no </a:t>
            </a:r>
            <a:r>
              <a:rPr lang="en-US" dirty="0" err="1" smtClean="0"/>
              <a:t>están</a:t>
            </a:r>
            <a:r>
              <a:rPr lang="en-US" dirty="0" smtClean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mostrador</a:t>
            </a:r>
            <a:r>
              <a:rPr lang="en-US" dirty="0"/>
              <a:t>, </a:t>
            </a:r>
            <a:r>
              <a:rPr lang="en-US" dirty="0" err="1"/>
              <a:t>sino</a:t>
            </a:r>
            <a:r>
              <a:rPr lang="en-US" dirty="0"/>
              <a:t> que hay que </a:t>
            </a:r>
            <a:r>
              <a:rPr lang="en-US" dirty="0" err="1"/>
              <a:t>encargarlos</a:t>
            </a:r>
            <a:r>
              <a:rPr lang="en-US" dirty="0"/>
              <a:t> </a:t>
            </a:r>
            <a:r>
              <a:rPr lang="en-US" dirty="0" err="1"/>
              <a:t>directamente</a:t>
            </a:r>
            <a:r>
              <a:rPr lang="en-US" dirty="0"/>
              <a:t> al </a:t>
            </a:r>
            <a:r>
              <a:rPr lang="en-US" dirty="0" err="1"/>
              <a:t>camarero</a:t>
            </a:r>
            <a:r>
              <a:rPr lang="en-US" dirty="0"/>
              <a:t> para que se </a:t>
            </a:r>
            <a:r>
              <a:rPr lang="en-US" dirty="0" err="1"/>
              <a:t>preparen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momento</a:t>
            </a:r>
            <a:r>
              <a:rPr lang="en-US" dirty="0"/>
              <a:t>. Los </a:t>
            </a:r>
            <a:r>
              <a:rPr lang="en-US" dirty="0">
                <a:solidFill>
                  <a:srgbClr val="C00000"/>
                </a:solidFill>
              </a:rPr>
              <a:t>bares y </a:t>
            </a:r>
            <a:r>
              <a:rPr lang="en-US" dirty="0" err="1">
                <a:solidFill>
                  <a:srgbClr val="C00000"/>
                </a:solidFill>
              </a:rPr>
              <a:t>tabernas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compiten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ofrecer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pintxos</a:t>
            </a:r>
            <a:r>
              <a:rPr lang="en-US" dirty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/>
              <a:t>deliciosos</a:t>
            </a:r>
            <a:r>
              <a:rPr lang="en-US" dirty="0"/>
              <a:t> e </a:t>
            </a:r>
            <a:r>
              <a:rPr lang="en-US" dirty="0" err="1"/>
              <a:t>interesantes</a:t>
            </a:r>
            <a:r>
              <a:rPr lang="en-US" dirty="0"/>
              <a:t> al </a:t>
            </a:r>
            <a:r>
              <a:rPr lang="en-US" dirty="0" err="1"/>
              <a:t>paladar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6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3498" y="1286130"/>
            <a:ext cx="3142646" cy="4884034"/>
          </a:xfrm>
          <a:ln w="38100" cmpd="sng">
            <a:noFill/>
          </a:ln>
        </p:spPr>
        <p:txBody>
          <a:bodyPr>
            <a:noAutofit/>
          </a:bodyPr>
          <a:lstStyle/>
          <a:p>
            <a:r>
              <a:rPr lang="en-US" sz="2800" dirty="0" smtClean="0">
                <a:cs typeface="Andale Mono"/>
              </a:rPr>
              <a:t>San </a:t>
            </a:r>
            <a:r>
              <a:rPr lang="en-US" sz="2800" dirty="0" err="1" smtClean="0">
                <a:cs typeface="Andale Mono"/>
              </a:rPr>
              <a:t>Sebastián</a:t>
            </a:r>
            <a:r>
              <a:rPr lang="en-US" sz="2800" dirty="0" smtClean="0">
                <a:cs typeface="Andale Mono"/>
              </a:rPr>
              <a:t> o </a:t>
            </a:r>
            <a:r>
              <a:rPr lang="en-US" sz="2800" dirty="0" err="1" smtClean="0">
                <a:cs typeface="Andale Mono"/>
              </a:rPr>
              <a:t>Donostia</a:t>
            </a:r>
            <a:r>
              <a:rPr lang="en-US" sz="2800" dirty="0" smtClean="0">
                <a:cs typeface="Andale Mono"/>
              </a:rPr>
              <a:t> </a:t>
            </a:r>
            <a:r>
              <a:rPr lang="en-US" sz="2800" dirty="0" err="1" smtClean="0">
                <a:cs typeface="Andale Mono"/>
              </a:rPr>
              <a:t>tiene</a:t>
            </a:r>
            <a:r>
              <a:rPr lang="en-US" sz="2800" dirty="0" smtClean="0">
                <a:cs typeface="Andale Mono"/>
              </a:rPr>
              <a:t> </a:t>
            </a:r>
            <a:r>
              <a:rPr lang="en-US" sz="2800" dirty="0" err="1" smtClean="0">
                <a:cs typeface="Andale Mono"/>
              </a:rPr>
              <a:t>una</a:t>
            </a:r>
            <a:r>
              <a:rPr lang="en-US" sz="2800" dirty="0" smtClean="0">
                <a:cs typeface="Andale Mono"/>
              </a:rPr>
              <a:t> gran </a:t>
            </a:r>
            <a:r>
              <a:rPr lang="en-US" sz="2800" dirty="0" err="1" smtClean="0">
                <a:cs typeface="Andale Mono"/>
              </a:rPr>
              <a:t>concentración</a:t>
            </a:r>
            <a:r>
              <a:rPr lang="en-US" sz="2800" dirty="0" smtClean="0">
                <a:cs typeface="Andale Mono"/>
              </a:rPr>
              <a:t> de bares de </a:t>
            </a:r>
            <a:r>
              <a:rPr lang="en-US" sz="2800" dirty="0" err="1" smtClean="0">
                <a:cs typeface="Andale Mono"/>
              </a:rPr>
              <a:t>pintxos</a:t>
            </a:r>
            <a:r>
              <a:rPr lang="en-US" sz="2800" dirty="0" smtClean="0">
                <a:cs typeface="Andale Mono"/>
              </a:rPr>
              <a:t>, </a:t>
            </a:r>
            <a:r>
              <a:rPr lang="en-US" sz="2800" dirty="0" err="1" smtClean="0">
                <a:cs typeface="Andale Mono"/>
              </a:rPr>
              <a:t>txokos</a:t>
            </a:r>
            <a:r>
              <a:rPr lang="en-US" sz="2800" dirty="0" smtClean="0">
                <a:cs typeface="Andale Mono"/>
              </a:rPr>
              <a:t> o </a:t>
            </a:r>
            <a:r>
              <a:rPr lang="en-US" sz="2800" dirty="0" err="1" smtClean="0">
                <a:cs typeface="Andale Mono"/>
              </a:rPr>
              <a:t>sociedades</a:t>
            </a:r>
            <a:r>
              <a:rPr lang="en-US" sz="2800" dirty="0" smtClean="0">
                <a:cs typeface="Andale Mono"/>
              </a:rPr>
              <a:t> </a:t>
            </a:r>
            <a:r>
              <a:rPr lang="en-US" sz="2800" dirty="0" err="1" smtClean="0">
                <a:cs typeface="Andale Mono"/>
              </a:rPr>
              <a:t>gastronómicas</a:t>
            </a:r>
            <a:r>
              <a:rPr lang="en-US" sz="2800" dirty="0" smtClean="0">
                <a:cs typeface="Andale Mono"/>
              </a:rPr>
              <a:t> y </a:t>
            </a:r>
            <a:r>
              <a:rPr lang="en-US" sz="2800" dirty="0" err="1" smtClean="0">
                <a:cs typeface="Andale Mono"/>
              </a:rPr>
              <a:t>restaurantes</a:t>
            </a:r>
            <a:r>
              <a:rPr lang="en-US" sz="2800" dirty="0" smtClean="0">
                <a:cs typeface="Andale Mono"/>
              </a:rPr>
              <a:t> de </a:t>
            </a:r>
            <a:r>
              <a:rPr lang="en-US" sz="2800" dirty="0" err="1" smtClean="0">
                <a:cs typeface="Andale Mono"/>
              </a:rPr>
              <a:t>alta</a:t>
            </a:r>
            <a:r>
              <a:rPr lang="en-US" sz="2800" dirty="0" smtClean="0">
                <a:cs typeface="Andale Mono"/>
              </a:rPr>
              <a:t> </a:t>
            </a:r>
            <a:r>
              <a:rPr lang="en-US" sz="2800" dirty="0" err="1" smtClean="0">
                <a:cs typeface="Andale Mono"/>
              </a:rPr>
              <a:t>cocina</a:t>
            </a:r>
            <a:endParaRPr lang="en-US" sz="2800" dirty="0">
              <a:cs typeface="Andale Mon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8" y="211642"/>
            <a:ext cx="8509075" cy="6381806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11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8292" y="137650"/>
            <a:ext cx="2975529" cy="2658397"/>
          </a:xfrm>
          <a:ln w="28575">
            <a:noFill/>
          </a:ln>
        </p:spPr>
        <p:txBody>
          <a:bodyPr>
            <a:noAutofit/>
          </a:bodyPr>
          <a:lstStyle/>
          <a:p>
            <a:r>
              <a:rPr lang="en-US" sz="2400" dirty="0" err="1" smtClean="0"/>
              <a:t>En</a:t>
            </a:r>
            <a:r>
              <a:rPr lang="en-US" sz="2400" dirty="0" smtClean="0"/>
              <a:t> la Parte </a:t>
            </a:r>
            <a:r>
              <a:rPr lang="en-US" sz="2400" dirty="0" err="1" smtClean="0"/>
              <a:t>Vieja</a:t>
            </a:r>
            <a:r>
              <a:rPr lang="en-US" sz="2400" dirty="0" smtClean="0"/>
              <a:t> de San </a:t>
            </a:r>
            <a:r>
              <a:rPr lang="en-US" sz="2400" dirty="0" err="1" smtClean="0"/>
              <a:t>Sebastián</a:t>
            </a:r>
            <a:r>
              <a:rPr lang="en-US" sz="2400" dirty="0" smtClean="0"/>
              <a:t> se </a:t>
            </a:r>
            <a:r>
              <a:rPr lang="en-US" sz="2400" dirty="0" err="1" smtClean="0"/>
              <a:t>encuentran</a:t>
            </a:r>
            <a:r>
              <a:rPr lang="en-US" sz="2400" dirty="0" smtClean="0"/>
              <a:t> </a:t>
            </a:r>
            <a:r>
              <a:rPr lang="en-US" sz="2400" dirty="0" err="1" smtClean="0"/>
              <a:t>muchos</a:t>
            </a:r>
            <a:r>
              <a:rPr lang="en-US" sz="2400" dirty="0" smtClean="0"/>
              <a:t> de </a:t>
            </a:r>
            <a:r>
              <a:rPr lang="en-US" sz="2400" dirty="0" err="1" smtClean="0"/>
              <a:t>los</a:t>
            </a:r>
            <a:r>
              <a:rPr lang="en-US" sz="2400" dirty="0" smtClean="0"/>
              <a:t> </a:t>
            </a:r>
            <a:r>
              <a:rPr lang="en-US" sz="2400" dirty="0" err="1" smtClean="0"/>
              <a:t>mejores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  <a:cs typeface="Arial Rounded MT Bold"/>
              </a:rPr>
              <a:t>bares de </a:t>
            </a:r>
            <a:r>
              <a:rPr lang="en-US" sz="2400" dirty="0" err="1" smtClean="0">
                <a:solidFill>
                  <a:srgbClr val="C00000"/>
                </a:solidFill>
                <a:cs typeface="Arial Rounded MT Bold"/>
              </a:rPr>
              <a:t>pintxos</a:t>
            </a:r>
            <a:r>
              <a:rPr lang="en-US" sz="2400" dirty="0" smtClean="0"/>
              <a:t> de la ciudad</a:t>
            </a:r>
            <a:endParaRPr lang="en-US" sz="2400" dirty="0"/>
          </a:p>
        </p:txBody>
      </p:sp>
      <p:pic>
        <p:nvPicPr>
          <p:cNvPr id="5" name="Content Placeholder 3" descr="IMG_158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14" y="137650"/>
            <a:ext cx="4296812" cy="5751871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" y="137650"/>
            <a:ext cx="4582543" cy="641800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16" y="2876334"/>
            <a:ext cx="2892280" cy="3768060"/>
          </a:xfrm>
          <a:ln w="19050">
            <a:solidFill>
              <a:srgbClr val="00B05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797214" y="5889521"/>
            <a:ext cx="4207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Durante la </a:t>
            </a:r>
            <a:r>
              <a:rPr lang="en-US" dirty="0" err="1" smtClean="0">
                <a:latin typeface="+mj-lt"/>
              </a:rPr>
              <a:t>Semana</a:t>
            </a:r>
            <a:r>
              <a:rPr lang="en-US" dirty="0" smtClean="0">
                <a:latin typeface="+mj-lt"/>
              </a:rPr>
              <a:t> Grande </a:t>
            </a:r>
            <a:r>
              <a:rPr lang="en-US" dirty="0" err="1" smtClean="0">
                <a:latin typeface="+mj-lt"/>
              </a:rPr>
              <a:t>los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pintxos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pueden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también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disfrutarse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puestos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callejeros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187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8" y="169076"/>
            <a:ext cx="6931742" cy="179737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Los </a:t>
            </a:r>
            <a:r>
              <a:rPr lang="en-US" sz="3600" dirty="0" smtClean="0">
                <a:solidFill>
                  <a:srgbClr val="C00000"/>
                </a:solidFill>
                <a:cs typeface="Arial Rounded MT Bold"/>
              </a:rPr>
              <a:t>bares de </a:t>
            </a:r>
            <a:r>
              <a:rPr lang="en-US" sz="3600" dirty="0" err="1" smtClean="0">
                <a:solidFill>
                  <a:srgbClr val="C00000"/>
                </a:solidFill>
                <a:cs typeface="Arial Rounded MT Bold"/>
              </a:rPr>
              <a:t>pintxos</a:t>
            </a:r>
            <a:r>
              <a:rPr lang="en-US" sz="3600" dirty="0" smtClean="0">
                <a:solidFill>
                  <a:srgbClr val="C00000"/>
                </a:solidFill>
                <a:cs typeface="Arial Rounded MT Bold"/>
              </a:rPr>
              <a:t> </a:t>
            </a:r>
            <a:r>
              <a:rPr lang="en-US" sz="3600" dirty="0" err="1" smtClean="0"/>
              <a:t>pueden</a:t>
            </a:r>
            <a:r>
              <a:rPr lang="en-US" sz="3600" dirty="0" smtClean="0"/>
              <a:t> </a:t>
            </a:r>
            <a:r>
              <a:rPr lang="en-US" sz="3600" dirty="0" err="1" smtClean="0"/>
              <a:t>ofrecer</a:t>
            </a:r>
            <a:r>
              <a:rPr lang="en-US" sz="3600" dirty="0" smtClean="0"/>
              <a:t> tapas </a:t>
            </a:r>
            <a:r>
              <a:rPr lang="en-US" sz="3600" dirty="0" err="1" smtClean="0"/>
              <a:t>tradicionales</a:t>
            </a:r>
            <a:r>
              <a:rPr lang="en-US" sz="3600" dirty="0" smtClean="0"/>
              <a:t> o </a:t>
            </a:r>
            <a:r>
              <a:rPr lang="en-US" sz="3600" dirty="0" err="1" smtClean="0"/>
              <a:t>innovadoras</a:t>
            </a:r>
            <a:r>
              <a:rPr lang="en-US" sz="3600" dirty="0" smtClean="0"/>
              <a:t> que </a:t>
            </a:r>
            <a:r>
              <a:rPr lang="en-US" sz="3600" dirty="0" err="1" smtClean="0"/>
              <a:t>usan</a:t>
            </a:r>
            <a:r>
              <a:rPr lang="en-US" sz="3600" dirty="0" smtClean="0"/>
              <a:t> </a:t>
            </a:r>
            <a:r>
              <a:rPr lang="en-US" sz="3600" dirty="0" err="1" smtClean="0"/>
              <a:t>técnicas</a:t>
            </a:r>
            <a:r>
              <a:rPr lang="en-US" sz="3600" dirty="0" smtClean="0"/>
              <a:t> y </a:t>
            </a:r>
            <a:r>
              <a:rPr lang="en-US" sz="3600" dirty="0" err="1" smtClean="0"/>
              <a:t>conceptos</a:t>
            </a:r>
            <a:r>
              <a:rPr lang="en-US" sz="3600" dirty="0" smtClean="0"/>
              <a:t> </a:t>
            </a:r>
            <a:r>
              <a:rPr lang="en-US" sz="3600" dirty="0" err="1" smtClean="0"/>
              <a:t>inspirados</a:t>
            </a:r>
            <a:r>
              <a:rPr lang="en-US" sz="3600" dirty="0" smtClean="0"/>
              <a:t> </a:t>
            </a:r>
            <a:r>
              <a:rPr lang="en-US" sz="3600" dirty="0" err="1" smtClean="0"/>
              <a:t>en</a:t>
            </a:r>
            <a:r>
              <a:rPr lang="en-US" sz="3600" dirty="0" smtClean="0"/>
              <a:t> la </a:t>
            </a:r>
            <a:r>
              <a:rPr lang="en-US" sz="3600" dirty="0" err="1" smtClean="0"/>
              <a:t>gastronomía</a:t>
            </a:r>
            <a:r>
              <a:rPr lang="en-US" sz="3600" dirty="0" smtClean="0"/>
              <a:t> molecular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54" y="2169644"/>
            <a:ext cx="7864246" cy="420434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169076"/>
            <a:ext cx="4335028" cy="63404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9478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304" y="167149"/>
            <a:ext cx="10068231" cy="1110827"/>
          </a:xfrm>
          <a:ln w="28575">
            <a:noFill/>
          </a:ln>
        </p:spPr>
        <p:txBody>
          <a:bodyPr>
            <a:normAutofit/>
          </a:bodyPr>
          <a:lstStyle/>
          <a:p>
            <a:r>
              <a:rPr lang="en-US" sz="3600" dirty="0" smtClean="0"/>
              <a:t>Entre </a:t>
            </a:r>
            <a:r>
              <a:rPr lang="en-US" sz="3600" dirty="0" err="1" smtClean="0"/>
              <a:t>los</a:t>
            </a:r>
            <a:r>
              <a:rPr lang="en-US" sz="3600" dirty="0" smtClean="0"/>
              <a:t> </a:t>
            </a:r>
            <a:r>
              <a:rPr lang="en-US" sz="3600" dirty="0" err="1" smtClean="0"/>
              <a:t>pintxos</a:t>
            </a:r>
            <a:r>
              <a:rPr lang="en-US" sz="3600" dirty="0" smtClean="0"/>
              <a:t> </a:t>
            </a:r>
            <a:r>
              <a:rPr lang="en-US" sz="3600" dirty="0" err="1" smtClean="0"/>
              <a:t>clásicos</a:t>
            </a:r>
            <a:r>
              <a:rPr lang="en-US" sz="3600" dirty="0" smtClean="0"/>
              <a:t> </a:t>
            </a:r>
            <a:r>
              <a:rPr lang="en-US" sz="3600" dirty="0" err="1" smtClean="0"/>
              <a:t>están</a:t>
            </a:r>
            <a:r>
              <a:rPr lang="en-US" sz="3600" dirty="0" smtClean="0"/>
              <a:t> las </a:t>
            </a:r>
            <a:r>
              <a:rPr lang="en-US" sz="3600" dirty="0" err="1" smtClean="0">
                <a:solidFill>
                  <a:srgbClr val="C00000"/>
                </a:solidFill>
              </a:rPr>
              <a:t>gildas</a:t>
            </a:r>
            <a:r>
              <a:rPr lang="en-US" sz="3600" dirty="0" smtClean="0"/>
              <a:t>, las </a:t>
            </a:r>
            <a:r>
              <a:rPr lang="en-US" sz="3600" dirty="0" err="1" smtClean="0">
                <a:solidFill>
                  <a:srgbClr val="C00000"/>
                </a:solidFill>
              </a:rPr>
              <a:t>setas</a:t>
            </a:r>
            <a:r>
              <a:rPr lang="en-US" sz="3600" dirty="0" smtClean="0"/>
              <a:t>, las </a:t>
            </a:r>
            <a:r>
              <a:rPr lang="en-US" sz="3600" dirty="0" err="1" smtClean="0">
                <a:solidFill>
                  <a:srgbClr val="C00000"/>
                </a:solidFill>
              </a:rPr>
              <a:t>guindillas</a:t>
            </a:r>
            <a:r>
              <a:rPr lang="en-US" sz="3600" dirty="0" smtClean="0"/>
              <a:t> y </a:t>
            </a:r>
            <a:r>
              <a:rPr lang="en-US" sz="3600" dirty="0" err="1" smtClean="0"/>
              <a:t>muchos</a:t>
            </a:r>
            <a:r>
              <a:rPr lang="en-US" sz="3600" dirty="0" smtClean="0"/>
              <a:t> </a:t>
            </a:r>
            <a:r>
              <a:rPr lang="en-US" sz="3600" dirty="0" err="1" smtClean="0"/>
              <a:t>tipos</a:t>
            </a:r>
            <a:r>
              <a:rPr lang="en-US" sz="3600" dirty="0" smtClean="0"/>
              <a:t> de </a:t>
            </a:r>
            <a:r>
              <a:rPr lang="en-US" sz="3600" dirty="0" err="1" smtClean="0">
                <a:solidFill>
                  <a:srgbClr val="C00000"/>
                </a:solidFill>
              </a:rPr>
              <a:t>pintxos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calientes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9" y="4132384"/>
            <a:ext cx="3431459" cy="257359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579" y="1985704"/>
            <a:ext cx="2945748" cy="3927664"/>
          </a:xfrm>
          <a:prstGeom prst="rect">
            <a:avLst/>
          </a:prstGeom>
          <a:ln w="19050">
            <a:solidFill>
              <a:srgbClr val="00905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10" y="1658722"/>
            <a:ext cx="2946977" cy="2290814"/>
          </a:xfrm>
          <a:prstGeom prst="rect">
            <a:avLst/>
          </a:prstGeom>
          <a:ln w="19050">
            <a:solidFill>
              <a:srgbClr val="00905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12" y="1658722"/>
            <a:ext cx="2926100" cy="2200290"/>
          </a:xfrm>
          <a:prstGeom prst="rect">
            <a:avLst/>
          </a:prstGeom>
          <a:ln w="19050">
            <a:solidFill>
              <a:srgbClr val="9411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12" y="4178789"/>
            <a:ext cx="2990761" cy="2435102"/>
          </a:xfrm>
          <a:prstGeom prst="rect">
            <a:avLst/>
          </a:prstGeom>
          <a:ln w="19050">
            <a:solidFill>
              <a:srgbClr val="00905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89" y="1756287"/>
            <a:ext cx="3171523" cy="2227260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30" y="4132384"/>
            <a:ext cx="2771500" cy="2527911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7510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Sidra y </a:t>
            </a:r>
            <a:r>
              <a:rPr lang="en-US" dirty="0" err="1" smtClean="0">
                <a:solidFill>
                  <a:srgbClr val="C00000"/>
                </a:solidFill>
              </a:rPr>
              <a:t>sidrerías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466" y="1512358"/>
            <a:ext cx="10896600" cy="510010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q"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Euskadi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partes</a:t>
            </a:r>
            <a:r>
              <a:rPr lang="en-US" dirty="0"/>
              <a:t> del </a:t>
            </a:r>
            <a:r>
              <a:rPr lang="en-US" dirty="0" err="1"/>
              <a:t>norte</a:t>
            </a:r>
            <a:r>
              <a:rPr lang="en-US" dirty="0"/>
              <a:t> de </a:t>
            </a:r>
            <a:r>
              <a:rPr lang="en-US" dirty="0" err="1"/>
              <a:t>España</a:t>
            </a:r>
            <a:r>
              <a:rPr lang="en-US" dirty="0"/>
              <a:t>, son </a:t>
            </a:r>
            <a:r>
              <a:rPr lang="en-US" dirty="0" err="1"/>
              <a:t>comunes</a:t>
            </a:r>
            <a:r>
              <a:rPr lang="en-US" dirty="0"/>
              <a:t> las </a:t>
            </a:r>
            <a:r>
              <a:rPr lang="en-US" dirty="0" err="1" smtClean="0"/>
              <a:t>sidrerías</a:t>
            </a:r>
            <a:r>
              <a:rPr lang="en-US" dirty="0"/>
              <a:t>, </a:t>
            </a:r>
            <a:r>
              <a:rPr lang="en-US" dirty="0" err="1"/>
              <a:t>lugares</a:t>
            </a:r>
            <a:r>
              <a:rPr lang="en-US" dirty="0"/>
              <a:t> para comer o </a:t>
            </a:r>
            <a:r>
              <a:rPr lang="en-US" dirty="0" err="1"/>
              <a:t>cenar</a:t>
            </a:r>
            <a:r>
              <a:rPr lang="en-US" dirty="0"/>
              <a:t> </a:t>
            </a:r>
            <a:r>
              <a:rPr lang="en-US" dirty="0" err="1"/>
              <a:t>informalmente</a:t>
            </a:r>
            <a:r>
              <a:rPr lang="en-US" dirty="0"/>
              <a:t> con </a:t>
            </a:r>
            <a:r>
              <a:rPr lang="en-US" dirty="0" err="1"/>
              <a:t>los</a:t>
            </a:r>
            <a:r>
              <a:rPr lang="en-US" dirty="0"/>
              <a:t> amigos a un </a:t>
            </a:r>
            <a:r>
              <a:rPr lang="en-US" dirty="0" err="1"/>
              <a:t>precio</a:t>
            </a:r>
            <a:r>
              <a:rPr lang="en-US" dirty="0"/>
              <a:t> </a:t>
            </a:r>
            <a:r>
              <a:rPr lang="en-US" dirty="0" err="1" smtClean="0"/>
              <a:t>módico</a:t>
            </a:r>
            <a:r>
              <a:rPr lang="en-US" dirty="0" smtClean="0"/>
              <a:t>.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 smtClean="0"/>
              <a:t>sidrerías</a:t>
            </a:r>
            <a:r>
              <a:rPr lang="en-US" dirty="0" smtClean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 smtClean="0"/>
              <a:t>típico</a:t>
            </a:r>
            <a:r>
              <a:rPr lang="en-US" dirty="0" smtClean="0"/>
              <a:t> </a:t>
            </a:r>
            <a:r>
              <a:rPr lang="en-US" dirty="0"/>
              <a:t>comer o </a:t>
            </a:r>
            <a:r>
              <a:rPr lang="en-US" dirty="0" err="1" smtClean="0"/>
              <a:t>cenar</a:t>
            </a:r>
            <a:r>
              <a:rPr lang="en-US" dirty="0" smtClean="0"/>
              <a:t> </a:t>
            </a:r>
            <a:r>
              <a:rPr lang="en-US" dirty="0" err="1" smtClean="0"/>
              <a:t>chuletón</a:t>
            </a:r>
            <a:r>
              <a:rPr lang="en-US" dirty="0"/>
              <a:t>, tortilla de </a:t>
            </a:r>
            <a:r>
              <a:rPr lang="en-US" dirty="0" err="1"/>
              <a:t>bacalao</a:t>
            </a:r>
            <a:r>
              <a:rPr lang="en-US" dirty="0"/>
              <a:t>, </a:t>
            </a:r>
            <a:r>
              <a:rPr lang="en-US" dirty="0" err="1"/>
              <a:t>nueces</a:t>
            </a:r>
            <a:r>
              <a:rPr lang="en-US" dirty="0"/>
              <a:t> y </a:t>
            </a:r>
            <a:r>
              <a:rPr lang="en-US" dirty="0" err="1"/>
              <a:t>queso</a:t>
            </a:r>
            <a:r>
              <a:rPr lang="en-US" dirty="0"/>
              <a:t> con </a:t>
            </a:r>
            <a:r>
              <a:rPr lang="en-US" dirty="0" err="1"/>
              <a:t>membrillo</a:t>
            </a:r>
            <a:r>
              <a:rPr lang="en-US" dirty="0"/>
              <a:t>. </a:t>
            </a: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err="1" smtClean="0"/>
              <a:t>Cuando</a:t>
            </a:r>
            <a:r>
              <a:rPr lang="en-US" dirty="0" smtClean="0"/>
              <a:t> </a:t>
            </a:r>
            <a:r>
              <a:rPr lang="en-US" dirty="0" err="1"/>
              <a:t>alguien</a:t>
            </a:r>
            <a:r>
              <a:rPr lang="en-US" dirty="0"/>
              <a:t> se </a:t>
            </a:r>
            <a:r>
              <a:rPr lang="en-US" dirty="0" err="1"/>
              <a:t>acerca</a:t>
            </a:r>
            <a:r>
              <a:rPr lang="en-US" dirty="0"/>
              <a:t> a </a:t>
            </a:r>
            <a:r>
              <a:rPr lang="en-US" dirty="0" err="1"/>
              <a:t>alguna</a:t>
            </a:r>
            <a:r>
              <a:rPr lang="en-US" dirty="0"/>
              <a:t> de las </a:t>
            </a:r>
            <a:r>
              <a:rPr lang="en-US" dirty="0" err="1" smtClean="0"/>
              <a:t>barricas</a:t>
            </a:r>
            <a:r>
              <a:rPr lang="en-US" dirty="0" smtClean="0"/>
              <a:t> </a:t>
            </a:r>
            <a:r>
              <a:rPr lang="en-US" dirty="0"/>
              <a:t>para </a:t>
            </a:r>
            <a:r>
              <a:rPr lang="en-US" dirty="0" err="1"/>
              <a:t>beber</a:t>
            </a:r>
            <a:r>
              <a:rPr lang="en-US" dirty="0"/>
              <a:t> </a:t>
            </a:r>
            <a:r>
              <a:rPr lang="en-US" dirty="0" err="1"/>
              <a:t>sidra</a:t>
            </a:r>
            <a:r>
              <a:rPr lang="en-US" dirty="0"/>
              <a:t>, </a:t>
            </a:r>
            <a:r>
              <a:rPr lang="en-US" dirty="0" err="1" smtClean="0"/>
              <a:t>grita</a:t>
            </a:r>
            <a:r>
              <a:rPr lang="en-US" dirty="0" smtClean="0"/>
              <a:t> </a:t>
            </a:r>
            <a:r>
              <a:rPr lang="en-US" dirty="0"/>
              <a:t>“</a:t>
            </a:r>
            <a:r>
              <a:rPr lang="en-US" i="1" dirty="0"/>
              <a:t>¡</a:t>
            </a:r>
            <a:r>
              <a:rPr lang="en-US" i="1" dirty="0" err="1">
                <a:solidFill>
                  <a:srgbClr val="C00000"/>
                </a:solidFill>
              </a:rPr>
              <a:t>txotx</a:t>
            </a:r>
            <a:r>
              <a:rPr lang="en-US" i="1" dirty="0"/>
              <a:t>!</a:t>
            </a:r>
            <a:r>
              <a:rPr lang="en-US" dirty="0"/>
              <a:t>”, </a:t>
            </a:r>
            <a:r>
              <a:rPr lang="en-US" dirty="0" err="1"/>
              <a:t>llamada</a:t>
            </a:r>
            <a:r>
              <a:rPr lang="en-US" dirty="0"/>
              <a:t> que </a:t>
            </a:r>
            <a:r>
              <a:rPr lang="en-US" dirty="0" err="1"/>
              <a:t>significa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 smtClean="0"/>
              <a:t>invitación</a:t>
            </a:r>
            <a:r>
              <a:rPr lang="en-US" dirty="0" smtClean="0"/>
              <a:t> </a:t>
            </a:r>
            <a:r>
              <a:rPr lang="en-US" dirty="0"/>
              <a:t>para que </a:t>
            </a:r>
            <a:r>
              <a:rPr lang="en-US" dirty="0" err="1"/>
              <a:t>todo</a:t>
            </a:r>
            <a:r>
              <a:rPr lang="en-US" dirty="0"/>
              <a:t> el que </a:t>
            </a:r>
            <a:r>
              <a:rPr lang="en-US" dirty="0" err="1"/>
              <a:t>quiera</a:t>
            </a:r>
            <a:r>
              <a:rPr lang="en-US" dirty="0"/>
              <a:t> </a:t>
            </a:r>
            <a:r>
              <a:rPr lang="en-US" dirty="0" err="1"/>
              <a:t>servirse</a:t>
            </a:r>
            <a:r>
              <a:rPr lang="en-US" dirty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/>
              <a:t>sidra</a:t>
            </a:r>
            <a:r>
              <a:rPr lang="en-US" dirty="0"/>
              <a:t> </a:t>
            </a:r>
            <a:r>
              <a:rPr lang="en-US" dirty="0" err="1"/>
              <a:t>acuda</a:t>
            </a:r>
            <a:r>
              <a:rPr lang="en-US" dirty="0"/>
              <a:t> con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vaso</a:t>
            </a:r>
            <a:r>
              <a:rPr lang="en-US" dirty="0"/>
              <a:t>. </a:t>
            </a: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smtClean="0"/>
              <a:t>El </a:t>
            </a:r>
            <a:r>
              <a:rPr lang="en-US" i="1" dirty="0" err="1">
                <a:solidFill>
                  <a:srgbClr val="C00000"/>
                </a:solidFill>
              </a:rPr>
              <a:t>txotx</a:t>
            </a:r>
            <a:r>
              <a:rPr lang="en-US" i="1" dirty="0"/>
              <a:t> </a:t>
            </a:r>
            <a:r>
              <a:rPr lang="en-US" dirty="0" err="1"/>
              <a:t>es</a:t>
            </a:r>
            <a:r>
              <a:rPr lang="en-US" dirty="0"/>
              <a:t> el </a:t>
            </a:r>
            <a:r>
              <a:rPr lang="en-US" dirty="0" err="1"/>
              <a:t>nombre</a:t>
            </a:r>
            <a:r>
              <a:rPr lang="en-US" dirty="0"/>
              <a:t> que </a:t>
            </a:r>
            <a:r>
              <a:rPr lang="en-US" dirty="0" err="1"/>
              <a:t>recibe</a:t>
            </a:r>
            <a:r>
              <a:rPr lang="en-US" dirty="0"/>
              <a:t> el </a:t>
            </a:r>
            <a:r>
              <a:rPr lang="en-US" dirty="0" err="1"/>
              <a:t>palillo</a:t>
            </a:r>
            <a:r>
              <a:rPr lang="en-US" dirty="0"/>
              <a:t> que se </a:t>
            </a:r>
            <a:r>
              <a:rPr lang="en-US" dirty="0" err="1"/>
              <a:t>usaba</a:t>
            </a:r>
            <a:r>
              <a:rPr lang="en-US" dirty="0"/>
              <a:t> para </a:t>
            </a:r>
            <a:r>
              <a:rPr lang="en-US" dirty="0" err="1"/>
              <a:t>cerrar</a:t>
            </a:r>
            <a:r>
              <a:rPr lang="en-US" dirty="0"/>
              <a:t> el </a:t>
            </a:r>
            <a:r>
              <a:rPr lang="en-US" dirty="0" err="1" smtClean="0"/>
              <a:t>pequeño</a:t>
            </a:r>
            <a:r>
              <a:rPr lang="en-US" dirty="0" smtClean="0"/>
              <a:t> </a:t>
            </a:r>
            <a:r>
              <a:rPr lang="en-US" dirty="0" err="1"/>
              <a:t>orificio</a:t>
            </a:r>
            <a:r>
              <a:rPr lang="en-US" dirty="0"/>
              <a:t> que se </a:t>
            </a:r>
            <a:r>
              <a:rPr lang="en-US" dirty="0" err="1" smtClean="0"/>
              <a:t>abría</a:t>
            </a:r>
            <a:r>
              <a:rPr lang="en-US" dirty="0" smtClean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barriles</a:t>
            </a:r>
            <a:r>
              <a:rPr lang="en-US" dirty="0"/>
              <a:t> de </a:t>
            </a:r>
            <a:r>
              <a:rPr lang="en-US" dirty="0" err="1"/>
              <a:t>sidra</a:t>
            </a:r>
            <a:r>
              <a:rPr lang="en-US" dirty="0"/>
              <a:t> para </a:t>
            </a:r>
            <a:r>
              <a:rPr lang="en-US" dirty="0" err="1"/>
              <a:t>poder</a:t>
            </a:r>
            <a:r>
              <a:rPr lang="en-US" dirty="0"/>
              <a:t> </a:t>
            </a:r>
            <a:r>
              <a:rPr lang="en-US" dirty="0" err="1"/>
              <a:t>probarla</a:t>
            </a:r>
            <a:r>
              <a:rPr lang="en-US" dirty="0"/>
              <a:t>. </a:t>
            </a:r>
            <a:r>
              <a:rPr lang="en-US" dirty="0" err="1"/>
              <a:t>Aunque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barriles</a:t>
            </a:r>
            <a:r>
              <a:rPr lang="en-US" dirty="0"/>
              <a:t> hoy </a:t>
            </a:r>
            <a:r>
              <a:rPr lang="en-US" dirty="0" err="1" smtClean="0"/>
              <a:t>comúnmente</a:t>
            </a:r>
            <a:r>
              <a:rPr lang="en-US" dirty="0" smtClean="0"/>
              <a:t> </a:t>
            </a:r>
            <a:r>
              <a:rPr lang="en-US" dirty="0" err="1"/>
              <a:t>tienen</a:t>
            </a:r>
            <a:r>
              <a:rPr lang="en-US" dirty="0"/>
              <a:t> un </a:t>
            </a:r>
            <a:r>
              <a:rPr lang="en-US" dirty="0" err="1" smtClean="0"/>
              <a:t>grifo</a:t>
            </a:r>
            <a:r>
              <a:rPr lang="en-US" dirty="0" smtClean="0"/>
              <a:t>, </a:t>
            </a:r>
            <a:r>
              <a:rPr lang="en-US" dirty="0"/>
              <a:t>la </a:t>
            </a:r>
            <a:r>
              <a:rPr lang="en-US" dirty="0" err="1"/>
              <a:t>antigua</a:t>
            </a:r>
            <a:r>
              <a:rPr lang="en-US" dirty="0"/>
              <a:t> </a:t>
            </a:r>
            <a:r>
              <a:rPr lang="en-US" dirty="0" err="1"/>
              <a:t>llamada</a:t>
            </a:r>
            <a:r>
              <a:rPr lang="en-US" dirty="0"/>
              <a:t> del </a:t>
            </a:r>
            <a:r>
              <a:rPr lang="en-US" dirty="0" err="1"/>
              <a:t>txotx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 smtClean="0"/>
              <a:t>cata</a:t>
            </a:r>
            <a:r>
              <a:rPr lang="en-US" dirty="0" smtClean="0"/>
              <a:t> </a:t>
            </a:r>
            <a:r>
              <a:rPr lang="en-US" dirty="0"/>
              <a:t>de la </a:t>
            </a:r>
            <a:r>
              <a:rPr lang="en-US" dirty="0" err="1"/>
              <a:t>sidra</a:t>
            </a:r>
            <a:r>
              <a:rPr lang="en-US" dirty="0"/>
              <a:t> se </a:t>
            </a:r>
            <a:r>
              <a:rPr lang="en-US" dirty="0" err="1" smtClean="0"/>
              <a:t>adoptó</a:t>
            </a:r>
            <a:r>
              <a:rPr lang="en-US" dirty="0" smtClean="0"/>
              <a:t> </a:t>
            </a:r>
            <a:r>
              <a:rPr lang="en-US" dirty="0" err="1"/>
              <a:t>como</a:t>
            </a:r>
            <a:r>
              <a:rPr lang="en-US" dirty="0"/>
              <a:t> aviso 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presentes</a:t>
            </a:r>
            <a:r>
              <a:rPr lang="en-US" dirty="0"/>
              <a:t> de que se </a:t>
            </a:r>
            <a:r>
              <a:rPr lang="en-US" dirty="0" err="1"/>
              <a:t>va</a:t>
            </a:r>
            <a:r>
              <a:rPr lang="en-US" dirty="0"/>
              <a:t> a </a:t>
            </a:r>
            <a:r>
              <a:rPr lang="en-US" dirty="0" err="1"/>
              <a:t>abrir</a:t>
            </a:r>
            <a:r>
              <a:rPr lang="en-US" dirty="0"/>
              <a:t> el </a:t>
            </a:r>
            <a:r>
              <a:rPr lang="en-US" dirty="0" err="1"/>
              <a:t>grifo</a:t>
            </a:r>
            <a:r>
              <a:rPr lang="en-US" dirty="0"/>
              <a:t>. </a:t>
            </a: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smtClean="0"/>
              <a:t>Para </a:t>
            </a:r>
            <a:r>
              <a:rPr lang="en-US" dirty="0"/>
              <a:t>que la </a:t>
            </a:r>
            <a:r>
              <a:rPr lang="en-US" dirty="0" err="1"/>
              <a:t>sidra</a:t>
            </a:r>
            <a:r>
              <a:rPr lang="en-US" dirty="0"/>
              <a:t> no se </a:t>
            </a:r>
            <a:r>
              <a:rPr lang="en-US" dirty="0" err="1"/>
              <a:t>desperdicie</a:t>
            </a:r>
            <a:r>
              <a:rPr lang="en-US" dirty="0"/>
              <a:t>,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que </a:t>
            </a:r>
            <a:r>
              <a:rPr lang="en-US" dirty="0" err="1"/>
              <a:t>quieran</a:t>
            </a:r>
            <a:r>
              <a:rPr lang="en-US" dirty="0"/>
              <a:t> </a:t>
            </a:r>
            <a:r>
              <a:rPr lang="en-US" dirty="0" err="1"/>
              <a:t>beber</a:t>
            </a:r>
            <a:r>
              <a:rPr lang="en-US" dirty="0"/>
              <a:t> 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acudir</a:t>
            </a:r>
            <a:r>
              <a:rPr lang="en-US" dirty="0"/>
              <a:t> al </a:t>
            </a:r>
            <a:r>
              <a:rPr lang="en-US" dirty="0" err="1"/>
              <a:t>mismo</a:t>
            </a:r>
            <a:r>
              <a:rPr lang="en-US" dirty="0"/>
              <a:t> </a:t>
            </a:r>
            <a:r>
              <a:rPr lang="en-US" dirty="0" err="1"/>
              <a:t>tiempo</a:t>
            </a:r>
            <a:r>
              <a:rPr lang="en-US" dirty="0"/>
              <a:t>, </a:t>
            </a:r>
            <a:r>
              <a:rPr lang="en-US" dirty="0" err="1"/>
              <a:t>ponerse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fila y </a:t>
            </a:r>
            <a:r>
              <a:rPr lang="en-US" dirty="0" err="1"/>
              <a:t>colocar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vaso</a:t>
            </a:r>
            <a:r>
              <a:rPr lang="en-US" dirty="0"/>
              <a:t> </a:t>
            </a:r>
            <a:r>
              <a:rPr lang="en-US" dirty="0" err="1"/>
              <a:t>bajo</a:t>
            </a:r>
            <a:r>
              <a:rPr lang="en-US" dirty="0"/>
              <a:t> el </a:t>
            </a:r>
            <a:r>
              <a:rPr lang="en-US" dirty="0" err="1" smtClean="0"/>
              <a:t>chorro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14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586"/>
            <a:ext cx="12192000" cy="1323439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  <a:cs typeface="Arial Rounded MT Bold"/>
              </a:rPr>
              <a:t>La </a:t>
            </a:r>
            <a:r>
              <a:rPr lang="en-US" sz="3200" dirty="0" err="1" smtClean="0">
                <a:solidFill>
                  <a:srgbClr val="C00000"/>
                </a:solidFill>
                <a:latin typeface="+mj-lt"/>
                <a:cs typeface="Arial Rounded MT Bold"/>
              </a:rPr>
              <a:t>sidra</a:t>
            </a:r>
            <a:r>
              <a:rPr lang="en-US" sz="2400" dirty="0" smtClean="0">
                <a:latin typeface="+mj-lt"/>
                <a:cs typeface="Arial Rounded MT Bold"/>
              </a:rPr>
              <a:t> se produce </a:t>
            </a:r>
            <a:r>
              <a:rPr lang="en-US" sz="2400" dirty="0" err="1" smtClean="0">
                <a:latin typeface="+mj-lt"/>
                <a:cs typeface="Arial Rounded MT Bold"/>
              </a:rPr>
              <a:t>mediante</a:t>
            </a:r>
            <a:r>
              <a:rPr lang="en-US" sz="2400" dirty="0" smtClean="0">
                <a:latin typeface="+mj-lt"/>
                <a:cs typeface="Arial Rounded MT Bold"/>
              </a:rPr>
              <a:t> la </a:t>
            </a:r>
            <a:r>
              <a:rPr lang="en-US" sz="2400" dirty="0" err="1" smtClean="0">
                <a:latin typeface="+mj-lt"/>
                <a:cs typeface="Arial Rounded MT Bold"/>
              </a:rPr>
              <a:t>fermentación</a:t>
            </a:r>
            <a:r>
              <a:rPr lang="en-US" sz="2400" dirty="0" smtClean="0">
                <a:latin typeface="+mj-lt"/>
                <a:cs typeface="Arial Rounded MT Bold"/>
              </a:rPr>
              <a:t> del </a:t>
            </a:r>
            <a:r>
              <a:rPr lang="en-US" sz="2400" dirty="0" err="1" smtClean="0">
                <a:latin typeface="+mj-lt"/>
                <a:cs typeface="Arial Rounded MT Bold"/>
              </a:rPr>
              <a:t>zumo</a:t>
            </a:r>
            <a:r>
              <a:rPr lang="en-US" sz="2400" dirty="0" smtClean="0">
                <a:latin typeface="+mj-lt"/>
                <a:cs typeface="Arial Rounded MT Bold"/>
              </a:rPr>
              <a:t> de las </a:t>
            </a:r>
            <a:r>
              <a:rPr lang="en-US" sz="2400" dirty="0" err="1" smtClean="0">
                <a:latin typeface="+mj-lt"/>
                <a:cs typeface="Arial Rounded MT Bold"/>
              </a:rPr>
              <a:t>manzanas</a:t>
            </a:r>
            <a:r>
              <a:rPr lang="en-US" sz="2400" dirty="0" smtClean="0">
                <a:latin typeface="+mj-lt"/>
                <a:cs typeface="Arial Rounded MT Bold"/>
              </a:rPr>
              <a:t>, </a:t>
            </a:r>
            <a:r>
              <a:rPr lang="en-US" sz="2400" dirty="0" err="1" smtClean="0">
                <a:latin typeface="+mj-lt"/>
                <a:cs typeface="Arial Rounded MT Bold"/>
              </a:rPr>
              <a:t>extraído</a:t>
            </a:r>
            <a:r>
              <a:rPr lang="en-US" sz="2400" dirty="0" smtClean="0">
                <a:latin typeface="+mj-lt"/>
                <a:cs typeface="Arial Rounded MT Bold"/>
              </a:rPr>
              <a:t> al </a:t>
            </a:r>
            <a:r>
              <a:rPr lang="en-US" sz="2400" dirty="0" err="1" smtClean="0">
                <a:latin typeface="+mj-lt"/>
                <a:cs typeface="Arial Rounded MT Bold"/>
              </a:rPr>
              <a:t>machacarlas</a:t>
            </a:r>
            <a:r>
              <a:rPr lang="en-US" sz="2400" dirty="0" smtClean="0">
                <a:latin typeface="+mj-lt"/>
                <a:cs typeface="Arial Rounded MT Bold"/>
              </a:rPr>
              <a:t> o </a:t>
            </a:r>
            <a:r>
              <a:rPr lang="en-US" sz="2400" dirty="0" err="1" smtClean="0">
                <a:latin typeface="+mj-lt"/>
                <a:cs typeface="Arial Rounded MT Bold"/>
              </a:rPr>
              <a:t>prensarlas</a:t>
            </a:r>
            <a:r>
              <a:rPr lang="en-US" sz="2400" dirty="0" smtClean="0">
                <a:latin typeface="+mj-lt"/>
                <a:cs typeface="Arial Rounded MT Bold"/>
              </a:rPr>
              <a:t>. No se le </a:t>
            </a:r>
            <a:r>
              <a:rPr lang="en-US" sz="2400" dirty="0" err="1" smtClean="0">
                <a:latin typeface="+mj-lt"/>
                <a:cs typeface="Arial Rounded MT Bold"/>
              </a:rPr>
              <a:t>añaden</a:t>
            </a:r>
            <a:r>
              <a:rPr lang="en-US" sz="2400" dirty="0" smtClean="0">
                <a:latin typeface="+mj-lt"/>
                <a:cs typeface="Arial Rounded MT Bold"/>
              </a:rPr>
              <a:t> </a:t>
            </a:r>
            <a:r>
              <a:rPr lang="en-US" sz="2400" dirty="0" err="1" smtClean="0">
                <a:latin typeface="+mj-lt"/>
                <a:cs typeface="Arial Rounded MT Bold"/>
              </a:rPr>
              <a:t>azúcares</a:t>
            </a:r>
            <a:r>
              <a:rPr lang="en-US" sz="2400" dirty="0" smtClean="0">
                <a:latin typeface="+mj-lt"/>
                <a:cs typeface="Arial Rounded MT Bold"/>
              </a:rPr>
              <a:t> </a:t>
            </a:r>
            <a:r>
              <a:rPr lang="en-US" sz="2400" dirty="0" err="1" smtClean="0">
                <a:latin typeface="+mj-lt"/>
                <a:cs typeface="Arial Rounded MT Bold"/>
              </a:rPr>
              <a:t>ni</a:t>
            </a:r>
            <a:r>
              <a:rPr lang="en-US" sz="2400" dirty="0" smtClean="0">
                <a:latin typeface="+mj-lt"/>
                <a:cs typeface="Arial Rounded MT Bold"/>
              </a:rPr>
              <a:t> gas </a:t>
            </a:r>
            <a:r>
              <a:rPr lang="en-US" sz="2400" dirty="0" err="1" smtClean="0">
                <a:latin typeface="+mj-lt"/>
                <a:cs typeface="Arial Rounded MT Bold"/>
              </a:rPr>
              <a:t>carbónico</a:t>
            </a:r>
            <a:r>
              <a:rPr lang="en-US" sz="2400" dirty="0" smtClean="0">
                <a:latin typeface="+mj-lt"/>
                <a:cs typeface="Arial Rounded MT Bold"/>
              </a:rPr>
              <a:t>. Solo </a:t>
            </a:r>
            <a:r>
              <a:rPr lang="en-US" sz="2400" dirty="0" err="1" smtClean="0">
                <a:latin typeface="+mj-lt"/>
                <a:cs typeface="Arial Rounded MT Bold"/>
              </a:rPr>
              <a:t>tiene</a:t>
            </a:r>
            <a:r>
              <a:rPr lang="en-US" sz="2400" dirty="0" smtClean="0">
                <a:latin typeface="+mj-lt"/>
                <a:cs typeface="Arial Rounded MT Bold"/>
              </a:rPr>
              <a:t> el gas </a:t>
            </a:r>
            <a:r>
              <a:rPr lang="en-US" sz="2400" dirty="0" err="1" smtClean="0">
                <a:latin typeface="+mj-lt"/>
                <a:cs typeface="Arial Rounded MT Bold"/>
              </a:rPr>
              <a:t>producido</a:t>
            </a:r>
            <a:r>
              <a:rPr lang="en-US" sz="2400" dirty="0" smtClean="0">
                <a:latin typeface="+mj-lt"/>
                <a:cs typeface="Arial Rounded MT Bold"/>
              </a:rPr>
              <a:t> de forma natural </a:t>
            </a:r>
            <a:r>
              <a:rPr lang="en-US" sz="2400" dirty="0" err="1" smtClean="0">
                <a:latin typeface="+mj-lt"/>
                <a:cs typeface="Arial Rounded MT Bold"/>
              </a:rPr>
              <a:t>durante</a:t>
            </a:r>
            <a:r>
              <a:rPr lang="en-US" sz="2400" dirty="0" smtClean="0">
                <a:latin typeface="+mj-lt"/>
                <a:cs typeface="Arial Rounded MT Bold"/>
              </a:rPr>
              <a:t> la </a:t>
            </a:r>
            <a:r>
              <a:rPr lang="en-US" sz="2400" dirty="0" err="1" smtClean="0">
                <a:latin typeface="+mj-lt"/>
                <a:cs typeface="Arial Rounded MT Bold"/>
              </a:rPr>
              <a:t>fermentación</a:t>
            </a:r>
            <a:r>
              <a:rPr lang="en-US" sz="2400" dirty="0" smtClean="0">
                <a:latin typeface="+mj-lt"/>
                <a:cs typeface="Arial Rounded MT Bold"/>
              </a:rPr>
              <a:t>  </a:t>
            </a:r>
            <a:endParaRPr lang="en-US" sz="2400" dirty="0">
              <a:latin typeface="+mj-lt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24383" y="5074196"/>
            <a:ext cx="3598574" cy="147732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Los </a:t>
            </a:r>
            <a:r>
              <a:rPr lang="en-US" dirty="0" err="1" smtClean="0">
                <a:latin typeface="+mj-lt"/>
              </a:rPr>
              <a:t>marineros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vascos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siempre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llevaban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sidra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cuando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iban</a:t>
            </a:r>
            <a:r>
              <a:rPr lang="en-US" dirty="0" smtClean="0">
                <a:latin typeface="+mj-lt"/>
              </a:rPr>
              <a:t> a </a:t>
            </a:r>
            <a:r>
              <a:rPr lang="en-US" dirty="0" err="1" smtClean="0">
                <a:latin typeface="+mj-lt"/>
              </a:rPr>
              <a:t>pescar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ballenas</a:t>
            </a:r>
            <a:r>
              <a:rPr lang="en-US" dirty="0" smtClean="0">
                <a:latin typeface="+mj-lt"/>
              </a:rPr>
              <a:t>. La </a:t>
            </a:r>
            <a:r>
              <a:rPr lang="en-US" dirty="0" err="1" smtClean="0">
                <a:latin typeface="+mj-lt"/>
              </a:rPr>
              <a:t>vitamina</a:t>
            </a:r>
            <a:r>
              <a:rPr lang="en-US" dirty="0" smtClean="0">
                <a:latin typeface="+mj-lt"/>
              </a:rPr>
              <a:t> C que </a:t>
            </a:r>
            <a:r>
              <a:rPr lang="en-US" dirty="0" err="1" smtClean="0">
                <a:latin typeface="+mj-lt"/>
              </a:rPr>
              <a:t>contiene</a:t>
            </a:r>
            <a:r>
              <a:rPr lang="en-US" dirty="0" smtClean="0">
                <a:latin typeface="+mj-lt"/>
              </a:rPr>
              <a:t> la </a:t>
            </a:r>
            <a:r>
              <a:rPr lang="en-US" dirty="0" err="1" smtClean="0">
                <a:latin typeface="+mj-lt"/>
              </a:rPr>
              <a:t>sidra</a:t>
            </a:r>
            <a:r>
              <a:rPr lang="en-US" dirty="0" smtClean="0">
                <a:latin typeface="+mj-lt"/>
              </a:rPr>
              <a:t> les </a:t>
            </a:r>
            <a:r>
              <a:rPr lang="en-US" dirty="0" err="1" smtClean="0">
                <a:latin typeface="+mj-lt"/>
              </a:rPr>
              <a:t>ayudaba</a:t>
            </a:r>
            <a:r>
              <a:rPr lang="en-US" dirty="0" smtClean="0">
                <a:latin typeface="+mj-lt"/>
              </a:rPr>
              <a:t> a </a:t>
            </a:r>
            <a:r>
              <a:rPr lang="en-US" dirty="0" err="1" smtClean="0">
                <a:latin typeface="+mj-lt"/>
              </a:rPr>
              <a:t>prevenir</a:t>
            </a:r>
            <a:r>
              <a:rPr lang="en-US" dirty="0" smtClean="0">
                <a:latin typeface="+mj-lt"/>
              </a:rPr>
              <a:t> el </a:t>
            </a:r>
            <a:r>
              <a:rPr lang="en-US" dirty="0" err="1" smtClean="0">
                <a:latin typeface="+mj-lt"/>
              </a:rPr>
              <a:t>escorbuto</a:t>
            </a:r>
            <a:r>
              <a:rPr lang="en-US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151" y="1200328"/>
            <a:ext cx="3245655" cy="37769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1" y="1346783"/>
            <a:ext cx="8320684" cy="5291187"/>
          </a:xfrm>
          <a:prstGeom prst="rect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3848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23109"/>
            <a:ext cx="6375866" cy="2912291"/>
          </a:xfrm>
          <a:ln w="28575" cmpd="sng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>
                <a:cs typeface="Arial Rounded MT Bold"/>
              </a:rPr>
              <a:t>Los </a:t>
            </a:r>
            <a:r>
              <a:rPr lang="en-US" sz="2800" dirty="0" err="1" smtClean="0">
                <a:cs typeface="Arial Rounded MT Bold"/>
              </a:rPr>
              <a:t>marineros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vascos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tenían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fama</a:t>
            </a:r>
            <a:r>
              <a:rPr lang="en-US" sz="2800" dirty="0" smtClean="0">
                <a:cs typeface="Arial Rounded MT Bold"/>
              </a:rPr>
              <a:t> de </a:t>
            </a:r>
            <a:r>
              <a:rPr lang="en-US" sz="2800" dirty="0" err="1" smtClean="0">
                <a:cs typeface="Arial Rounded MT Bold"/>
              </a:rPr>
              <a:t>ser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brujos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porque</a:t>
            </a:r>
            <a:r>
              <a:rPr lang="en-US" sz="2800" dirty="0" smtClean="0">
                <a:cs typeface="Arial Rounded MT Bold"/>
              </a:rPr>
              <a:t> no </a:t>
            </a:r>
            <a:r>
              <a:rPr lang="en-US" sz="2800" dirty="0" err="1" smtClean="0">
                <a:cs typeface="Arial Rounded MT Bold"/>
              </a:rPr>
              <a:t>contraían</a:t>
            </a:r>
            <a:r>
              <a:rPr lang="en-US" sz="2800" dirty="0" smtClean="0">
                <a:cs typeface="Arial Rounded MT Bold"/>
              </a:rPr>
              <a:t> el </a:t>
            </a:r>
            <a:r>
              <a:rPr lang="en-US" sz="2800" dirty="0" err="1" smtClean="0">
                <a:cs typeface="Arial Rounded MT Bold"/>
              </a:rPr>
              <a:t>escorbuto</a:t>
            </a:r>
            <a:r>
              <a:rPr lang="en-US" sz="2800" dirty="0" smtClean="0">
                <a:cs typeface="Arial Rounded MT Bold"/>
              </a:rPr>
              <a:t>, lo </a:t>
            </a:r>
            <a:r>
              <a:rPr lang="en-US" sz="2800" dirty="0" err="1" smtClean="0">
                <a:cs typeface="Arial Rounded MT Bold"/>
              </a:rPr>
              <a:t>que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parecía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cosa</a:t>
            </a:r>
            <a:r>
              <a:rPr lang="en-US" sz="2800" dirty="0" smtClean="0">
                <a:cs typeface="Arial Rounded MT Bold"/>
              </a:rPr>
              <a:t> de </a:t>
            </a:r>
            <a:r>
              <a:rPr lang="en-US" sz="2800" dirty="0" err="1" smtClean="0">
                <a:cs typeface="Arial Rounded MT Bold"/>
              </a:rPr>
              <a:t>magia</a:t>
            </a:r>
            <a:r>
              <a:rPr lang="en-US" sz="2800" dirty="0" smtClean="0">
                <a:cs typeface="Arial Rounded MT Bold"/>
              </a:rPr>
              <a:t> a </a:t>
            </a:r>
            <a:r>
              <a:rPr lang="en-US" sz="2800" dirty="0" err="1" smtClean="0">
                <a:cs typeface="Arial Rounded MT Bold"/>
              </a:rPr>
              <a:t>marineros</a:t>
            </a:r>
            <a:r>
              <a:rPr lang="en-US" sz="2800" dirty="0" smtClean="0">
                <a:cs typeface="Arial Rounded MT Bold"/>
              </a:rPr>
              <a:t> de </a:t>
            </a:r>
            <a:r>
              <a:rPr lang="en-US" sz="2800" dirty="0" err="1" smtClean="0">
                <a:cs typeface="Arial Rounded MT Bold"/>
              </a:rPr>
              <a:t>otros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países</a:t>
            </a:r>
            <a:r>
              <a:rPr lang="en-US" sz="2800" dirty="0" smtClean="0">
                <a:cs typeface="Arial Rounded MT Bold"/>
              </a:rPr>
              <a:t>. Hoy </a:t>
            </a:r>
            <a:r>
              <a:rPr lang="en-US" sz="2800" dirty="0" err="1" smtClean="0">
                <a:cs typeface="Arial Rounded MT Bold"/>
              </a:rPr>
              <a:t>sabemos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que</a:t>
            </a:r>
            <a:r>
              <a:rPr lang="en-US" sz="2800" dirty="0" smtClean="0">
                <a:cs typeface="Arial Rounded MT Bold"/>
              </a:rPr>
              <a:t> </a:t>
            </a:r>
            <a:r>
              <a:rPr lang="en-US" sz="2800" dirty="0" err="1" smtClean="0">
                <a:cs typeface="Arial Rounded MT Bold"/>
              </a:rPr>
              <a:t>su</a:t>
            </a:r>
            <a:r>
              <a:rPr lang="en-US" sz="2800" dirty="0" smtClean="0">
                <a:cs typeface="Arial Rounded MT Bold"/>
              </a:rPr>
              <a:t> “</a:t>
            </a:r>
            <a:r>
              <a:rPr lang="en-US" sz="2800" dirty="0" err="1" smtClean="0">
                <a:cs typeface="Arial Rounded MT Bold"/>
              </a:rPr>
              <a:t>secreto</a:t>
            </a:r>
            <a:r>
              <a:rPr lang="en-US" sz="2800" dirty="0" smtClean="0">
                <a:cs typeface="Arial Rounded MT Bold"/>
              </a:rPr>
              <a:t>” era la </a:t>
            </a:r>
            <a:r>
              <a:rPr lang="en-US" sz="2800" dirty="0" err="1" smtClean="0">
                <a:cs typeface="Arial Rounded MT Bold"/>
              </a:rPr>
              <a:t>sidra</a:t>
            </a:r>
            <a:r>
              <a:rPr lang="en-US" sz="2800" dirty="0" smtClean="0">
                <a:cs typeface="Arial Rounded MT Bold"/>
              </a:rPr>
              <a:t> </a:t>
            </a:r>
            <a:endParaRPr lang="en-US" sz="2800" dirty="0">
              <a:cs typeface="Arial Rounded MT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028" y="0"/>
            <a:ext cx="3255236" cy="6956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7693" y="4623553"/>
            <a:ext cx="5047773" cy="1200328"/>
          </a:xfrm>
          <a:prstGeom prst="rect">
            <a:avLst/>
          </a:prstGeom>
          <a:noFill/>
          <a:ln w="28575" cmpd="sng">
            <a:solidFill>
              <a:srgbClr val="00905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cs typeface="Arial Rounded MT Bold"/>
              </a:rPr>
              <a:t>L</a:t>
            </a:r>
            <a:r>
              <a:rPr lang="en-US" sz="2400" dirty="0" err="1" smtClean="0">
                <a:cs typeface="Arial Rounded MT Bold"/>
              </a:rPr>
              <a:t>icor</a:t>
            </a:r>
            <a:r>
              <a:rPr lang="en-US" sz="2400" dirty="0" smtClean="0">
                <a:cs typeface="Arial Rounded MT Bold"/>
              </a:rPr>
              <a:t> de </a:t>
            </a:r>
            <a:r>
              <a:rPr lang="en-US" sz="2400" dirty="0" err="1" smtClean="0">
                <a:cs typeface="Arial Rounded MT Bold"/>
              </a:rPr>
              <a:t>mandrágora</a:t>
            </a:r>
            <a:r>
              <a:rPr lang="en-US" sz="2400" dirty="0" smtClean="0">
                <a:cs typeface="Arial Rounded MT Bold"/>
              </a:rPr>
              <a:t>, </a:t>
            </a:r>
            <a:r>
              <a:rPr lang="en-US" sz="2400" dirty="0" err="1" smtClean="0">
                <a:cs typeface="Arial Rounded MT Bold"/>
              </a:rPr>
              <a:t>planta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que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estaba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también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tradicionalmente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unida</a:t>
            </a:r>
            <a:r>
              <a:rPr lang="en-US" sz="2400" dirty="0" smtClean="0">
                <a:cs typeface="Arial Rounded MT Bold"/>
              </a:rPr>
              <a:t> a la </a:t>
            </a:r>
            <a:r>
              <a:rPr lang="en-US" sz="2400" dirty="0" err="1" smtClean="0">
                <a:cs typeface="Arial Rounded MT Bold"/>
              </a:rPr>
              <a:t>brujería</a:t>
            </a:r>
            <a:r>
              <a:rPr lang="en-US" sz="2400" dirty="0" smtClean="0">
                <a:cs typeface="Arial Rounded MT Bold"/>
              </a:rPr>
              <a:t> </a:t>
            </a:r>
            <a:endParaRPr lang="en-US" sz="2400" dirty="0"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3321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25" y="0"/>
            <a:ext cx="11997267" cy="1140542"/>
          </a:xfrm>
        </p:spPr>
        <p:txBody>
          <a:bodyPr>
            <a:noAutofit/>
          </a:bodyPr>
          <a:lstStyle/>
          <a:p>
            <a:r>
              <a:rPr lang="en-US" sz="2800" dirty="0" smtClean="0"/>
              <a:t>Con </a:t>
            </a:r>
            <a:r>
              <a:rPr lang="en-US" sz="2800" dirty="0" err="1" smtClean="0"/>
              <a:t>su</a:t>
            </a:r>
            <a:r>
              <a:rPr lang="en-US" sz="2800" dirty="0" smtClean="0"/>
              <a:t> gran </a:t>
            </a:r>
            <a:r>
              <a:rPr lang="en-US" sz="2800" dirty="0" err="1" smtClean="0"/>
              <a:t>riqueza</a:t>
            </a:r>
            <a:r>
              <a:rPr lang="en-US" sz="2800" dirty="0" smtClean="0"/>
              <a:t> de </a:t>
            </a:r>
            <a:r>
              <a:rPr lang="en-US" sz="2800" dirty="0" err="1" smtClean="0"/>
              <a:t>recursos</a:t>
            </a:r>
            <a:r>
              <a:rPr lang="en-US" sz="2800" dirty="0" smtClean="0"/>
              <a:t> </a:t>
            </a:r>
            <a:r>
              <a:rPr lang="en-US" sz="2800" dirty="0" err="1" smtClean="0"/>
              <a:t>naturales</a:t>
            </a:r>
            <a:r>
              <a:rPr lang="en-US" sz="2800" dirty="0" smtClean="0"/>
              <a:t> gracias a </a:t>
            </a:r>
            <a:r>
              <a:rPr lang="en-US" sz="2800" dirty="0" err="1" smtClean="0"/>
              <a:t>su</a:t>
            </a:r>
            <a:r>
              <a:rPr lang="en-US" sz="2800" dirty="0" smtClean="0"/>
              <a:t> </a:t>
            </a:r>
            <a:r>
              <a:rPr lang="en-US" sz="2800" dirty="0" err="1" smtClean="0"/>
              <a:t>extenso</a:t>
            </a:r>
            <a:r>
              <a:rPr lang="en-US" sz="2800" dirty="0" smtClean="0"/>
              <a:t> </a:t>
            </a:r>
            <a:r>
              <a:rPr lang="en-US" sz="2800" dirty="0" err="1" smtClean="0"/>
              <a:t>litoral</a:t>
            </a:r>
            <a:r>
              <a:rPr lang="en-US" sz="2800" dirty="0" smtClean="0"/>
              <a:t> y a </a:t>
            </a:r>
            <a:r>
              <a:rPr lang="en-US" sz="2800" dirty="0" err="1" smtClean="0"/>
              <a:t>sus</a:t>
            </a:r>
            <a:r>
              <a:rPr lang="en-US" sz="2800" dirty="0" smtClean="0"/>
              <a:t> </a:t>
            </a:r>
            <a:r>
              <a:rPr lang="en-US" sz="2800" dirty="0" err="1" smtClean="0"/>
              <a:t>bosques</a:t>
            </a:r>
            <a:r>
              <a:rPr lang="en-US" sz="2800" dirty="0" smtClean="0"/>
              <a:t>, el País Vasco o </a:t>
            </a:r>
            <a:r>
              <a:rPr lang="en-US" sz="2800" dirty="0" err="1" smtClean="0"/>
              <a:t>Euskadi</a:t>
            </a:r>
            <a:r>
              <a:rPr lang="en-US" sz="2800" dirty="0" smtClean="0"/>
              <a:t> </a:t>
            </a:r>
            <a:r>
              <a:rPr lang="en-US" sz="2800" dirty="0" err="1" smtClean="0"/>
              <a:t>tiene</a:t>
            </a:r>
            <a:r>
              <a:rPr lang="en-US" sz="2800" dirty="0" smtClean="0"/>
              <a:t> </a:t>
            </a:r>
            <a:r>
              <a:rPr lang="en-US" sz="2800" dirty="0" err="1" smtClean="0"/>
              <a:t>una</a:t>
            </a:r>
            <a:r>
              <a:rPr lang="en-US" sz="2800" dirty="0" smtClean="0"/>
              <a:t> </a:t>
            </a:r>
            <a:r>
              <a:rPr lang="en-US" sz="2800" dirty="0" err="1" smtClean="0"/>
              <a:t>importante</a:t>
            </a:r>
            <a:r>
              <a:rPr lang="en-US" sz="2800" dirty="0" smtClean="0"/>
              <a:t> </a:t>
            </a:r>
            <a:r>
              <a:rPr lang="en-US" sz="2800" dirty="0" err="1" smtClean="0"/>
              <a:t>gastronomía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82" y="1248698"/>
            <a:ext cx="12212882" cy="550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7" y="4454333"/>
            <a:ext cx="6866238" cy="2306697"/>
          </a:xfrm>
          <a:prstGeom prst="rect">
            <a:avLst/>
          </a:prstGeom>
          <a:ln w="19050" cmpd="sng">
            <a:solidFill>
              <a:srgbClr val="00905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7" y="946448"/>
            <a:ext cx="5809633" cy="3496962"/>
          </a:xfrm>
          <a:prstGeom prst="rect">
            <a:avLst/>
          </a:prstGeom>
          <a:ln w="19050" cmpd="sng">
            <a:solidFill>
              <a:srgbClr val="00905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584" y="293753"/>
            <a:ext cx="4839416" cy="6467277"/>
          </a:xfrm>
          <a:prstGeom prst="rect">
            <a:avLst/>
          </a:prstGeom>
          <a:ln w="19050" cmpd="sng">
            <a:solidFill>
              <a:srgbClr val="00905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44247" y="0"/>
            <a:ext cx="6261055" cy="830997"/>
          </a:xfrm>
          <a:prstGeom prst="rect">
            <a:avLst/>
          </a:prstGeom>
          <a:noFill/>
          <a:ln w="571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+mj-lt"/>
                <a:cs typeface="Arial Rounded MT Bold"/>
              </a:rPr>
              <a:t>Instrumentos</a:t>
            </a:r>
            <a:r>
              <a:rPr lang="en-US" sz="2400" dirty="0" smtClean="0">
                <a:solidFill>
                  <a:srgbClr val="C00000"/>
                </a:solidFill>
                <a:latin typeface="+mj-lt"/>
                <a:cs typeface="Arial Rounded MT Bold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+mj-lt"/>
                <a:cs typeface="Arial Rounded MT Bold"/>
              </a:rPr>
              <a:t>tradicionales</a:t>
            </a:r>
            <a:r>
              <a:rPr lang="en-US" sz="2400" dirty="0" smtClean="0">
                <a:solidFill>
                  <a:srgbClr val="C00000"/>
                </a:solidFill>
                <a:latin typeface="+mj-lt"/>
                <a:cs typeface="Arial Rounded MT Bold"/>
              </a:rPr>
              <a:t> </a:t>
            </a:r>
            <a:r>
              <a:rPr lang="en-US" sz="2400" dirty="0" smtClean="0">
                <a:latin typeface="+mj-lt"/>
                <a:cs typeface="Arial Rounded MT Bold"/>
              </a:rPr>
              <a:t>para </a:t>
            </a:r>
            <a:r>
              <a:rPr lang="en-US" sz="2400" dirty="0" err="1" smtClean="0">
                <a:latin typeface="+mj-lt"/>
                <a:cs typeface="Arial Rounded MT Bold"/>
              </a:rPr>
              <a:t>coger</a:t>
            </a:r>
            <a:r>
              <a:rPr lang="en-US" sz="2400" dirty="0" smtClean="0">
                <a:latin typeface="+mj-lt"/>
                <a:cs typeface="Arial Rounded MT Bold"/>
              </a:rPr>
              <a:t> las </a:t>
            </a:r>
            <a:r>
              <a:rPr lang="en-US" sz="2400" dirty="0" err="1" smtClean="0">
                <a:latin typeface="+mj-lt"/>
                <a:cs typeface="Arial Rounded MT Bold"/>
              </a:rPr>
              <a:t>manzanas</a:t>
            </a:r>
            <a:r>
              <a:rPr lang="en-US" sz="2400" dirty="0" smtClean="0">
                <a:latin typeface="+mj-lt"/>
                <a:cs typeface="Arial Rounded MT Bold"/>
              </a:rPr>
              <a:t>, </a:t>
            </a:r>
            <a:r>
              <a:rPr lang="en-US" sz="2400" dirty="0" err="1" smtClean="0">
                <a:latin typeface="+mj-lt"/>
                <a:cs typeface="Arial Rounded MT Bold"/>
              </a:rPr>
              <a:t>machacarlas</a:t>
            </a:r>
            <a:r>
              <a:rPr lang="en-US" sz="2400" dirty="0" smtClean="0">
                <a:latin typeface="+mj-lt"/>
                <a:cs typeface="Arial Rounded MT Bold"/>
              </a:rPr>
              <a:t> y </a:t>
            </a:r>
            <a:r>
              <a:rPr lang="en-US" sz="2400" dirty="0" err="1" smtClean="0">
                <a:latin typeface="+mj-lt"/>
                <a:cs typeface="Arial Rounded MT Bold"/>
              </a:rPr>
              <a:t>prensarlas</a:t>
            </a:r>
            <a:endParaRPr lang="en-US" sz="2400" dirty="0">
              <a:latin typeface="+mj-lt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1895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17" y="-205628"/>
            <a:ext cx="11870408" cy="1292534"/>
          </a:xfrm>
          <a:ln w="57150" cmpd="sng">
            <a:noFill/>
          </a:ln>
        </p:spPr>
        <p:txBody>
          <a:bodyPr>
            <a:noAutofit/>
          </a:bodyPr>
          <a:lstStyle/>
          <a:p>
            <a:r>
              <a:rPr lang="en-US" sz="3200" dirty="0" smtClean="0">
                <a:cs typeface="Arial Rounded MT Bold"/>
              </a:rPr>
              <a:t>Al </a:t>
            </a:r>
            <a:r>
              <a:rPr lang="en-US" sz="3200" dirty="0" err="1" smtClean="0">
                <a:cs typeface="Arial Rounded MT Bold"/>
              </a:rPr>
              <a:t>machacar</a:t>
            </a:r>
            <a:r>
              <a:rPr lang="en-US" sz="3200" dirty="0" smtClean="0">
                <a:cs typeface="Arial Rounded MT Bold"/>
              </a:rPr>
              <a:t> </a:t>
            </a:r>
            <a:r>
              <a:rPr lang="en-US" sz="3200" dirty="0" err="1" smtClean="0">
                <a:cs typeface="Arial Rounded MT Bold"/>
              </a:rPr>
              <a:t>las</a:t>
            </a:r>
            <a:r>
              <a:rPr lang="en-US" sz="3200" dirty="0" smtClean="0">
                <a:cs typeface="Arial Rounded MT Bold"/>
              </a:rPr>
              <a:t> </a:t>
            </a:r>
            <a:r>
              <a:rPr lang="en-US" sz="3200" dirty="0" err="1" smtClean="0">
                <a:cs typeface="Arial Rounded MT Bold"/>
              </a:rPr>
              <a:t>manzanas</a:t>
            </a:r>
            <a:r>
              <a:rPr lang="en-US" sz="3200" dirty="0" smtClean="0">
                <a:cs typeface="Arial Rounded MT Bold"/>
              </a:rPr>
              <a:t> de </a:t>
            </a:r>
            <a:r>
              <a:rPr lang="en-US" sz="3200" dirty="0" err="1" smtClean="0">
                <a:cs typeface="Arial Rounded MT Bold"/>
              </a:rPr>
              <a:t>modo</a:t>
            </a:r>
            <a:r>
              <a:rPr lang="en-US" sz="3200" dirty="0" smtClean="0">
                <a:cs typeface="Arial Rounded MT Bold"/>
              </a:rPr>
              <a:t> </a:t>
            </a:r>
            <a:r>
              <a:rPr lang="en-US" sz="3200" dirty="0" err="1" smtClean="0">
                <a:cs typeface="Arial Rounded MT Bold"/>
              </a:rPr>
              <a:t>rítmico</a:t>
            </a:r>
            <a:r>
              <a:rPr lang="en-US" sz="3200" dirty="0" smtClean="0">
                <a:cs typeface="Arial Rounded MT Bold"/>
              </a:rPr>
              <a:t> </a:t>
            </a:r>
            <a:r>
              <a:rPr lang="en-US" sz="3200" dirty="0" err="1" smtClean="0">
                <a:cs typeface="Arial Rounded MT Bold"/>
              </a:rPr>
              <a:t>resulta</a:t>
            </a:r>
            <a:r>
              <a:rPr lang="en-US" sz="3200" dirty="0" smtClean="0">
                <a:cs typeface="Arial Rounded MT Bold"/>
              </a:rPr>
              <a:t> la musical </a:t>
            </a:r>
            <a:r>
              <a:rPr lang="en-US" sz="3200" dirty="0" err="1" smtClean="0">
                <a:solidFill>
                  <a:srgbClr val="C00000"/>
                </a:solidFill>
                <a:cs typeface="Arial Rounded MT Bold"/>
              </a:rPr>
              <a:t>kirikoketa</a:t>
            </a:r>
            <a:r>
              <a:rPr lang="en-US" sz="3200" dirty="0" smtClean="0">
                <a:cs typeface="Arial Rounded MT Bold"/>
              </a:rPr>
              <a:t> </a:t>
            </a:r>
            <a:endParaRPr lang="en-US" sz="3200" dirty="0">
              <a:cs typeface="Arial Rounded MT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555" y="1003375"/>
            <a:ext cx="7968307" cy="531220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043111" y="6431518"/>
            <a:ext cx="496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=N2rMPB4Kl5E</a:t>
            </a:r>
          </a:p>
        </p:txBody>
      </p:sp>
    </p:spTree>
    <p:extLst>
      <p:ext uri="{BB962C8B-B14F-4D97-AF65-F5344CB8AC3E}">
        <p14:creationId xmlns:p14="http://schemas.microsoft.com/office/powerpoint/2010/main" val="301889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60" y="2517331"/>
            <a:ext cx="3870839" cy="4065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7" y="92868"/>
            <a:ext cx="2889745" cy="6707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174" y="35717"/>
            <a:ext cx="4053170" cy="67651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81653" y="217407"/>
            <a:ext cx="3638749" cy="156966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  <a:cs typeface="Arial Rounded MT Bold"/>
              </a:rPr>
              <a:t>Con el </a:t>
            </a:r>
            <a:r>
              <a:rPr lang="en-US" sz="2400" dirty="0" err="1" smtClean="0">
                <a:latin typeface="+mj-lt"/>
                <a:cs typeface="Arial Rounded MT Bold"/>
              </a:rPr>
              <a:t>tiempo</a:t>
            </a:r>
            <a:r>
              <a:rPr lang="en-US" sz="2400" dirty="0" smtClean="0">
                <a:latin typeface="+mj-lt"/>
                <a:cs typeface="Arial Rounded MT Bold"/>
              </a:rPr>
              <a:t> </a:t>
            </a:r>
            <a:r>
              <a:rPr lang="en-US" sz="2400" dirty="0" err="1" smtClean="0">
                <a:latin typeface="+mj-lt"/>
                <a:cs typeface="Arial Rounded MT Bold"/>
              </a:rPr>
              <a:t>llegaron</a:t>
            </a:r>
            <a:r>
              <a:rPr lang="en-US" sz="2400" dirty="0" smtClean="0">
                <a:latin typeface="+mj-lt"/>
                <a:cs typeface="Arial Rounded MT Bold"/>
              </a:rPr>
              <a:t> </a:t>
            </a:r>
            <a:r>
              <a:rPr lang="en-US" sz="2400" dirty="0" err="1" smtClean="0">
                <a:latin typeface="+mj-lt"/>
                <a:cs typeface="Arial Rounded MT Bold"/>
              </a:rPr>
              <a:t>nuevas</a:t>
            </a:r>
            <a:r>
              <a:rPr lang="en-US" sz="2400" dirty="0" smtClean="0">
                <a:latin typeface="+mj-lt"/>
                <a:cs typeface="Arial Rounded MT Bold"/>
              </a:rPr>
              <a:t> </a:t>
            </a:r>
            <a:r>
              <a:rPr lang="en-US" sz="2400" dirty="0" err="1" smtClean="0">
                <a:latin typeface="+mj-lt"/>
                <a:cs typeface="Arial Rounded MT Bold"/>
              </a:rPr>
              <a:t>tecnologías</a:t>
            </a:r>
            <a:r>
              <a:rPr lang="en-US" sz="2400" dirty="0" smtClean="0">
                <a:latin typeface="+mj-lt"/>
                <a:cs typeface="Arial Rounded MT Bold"/>
              </a:rPr>
              <a:t> </a:t>
            </a:r>
            <a:r>
              <a:rPr lang="en-US" sz="2400" dirty="0" err="1" smtClean="0">
                <a:latin typeface="+mj-lt"/>
                <a:cs typeface="Arial Rounded MT Bold"/>
              </a:rPr>
              <a:t>que</a:t>
            </a:r>
            <a:r>
              <a:rPr lang="en-US" sz="2400" dirty="0" smtClean="0">
                <a:latin typeface="+mj-lt"/>
                <a:cs typeface="Arial Rounded MT Bold"/>
              </a:rPr>
              <a:t> </a:t>
            </a:r>
            <a:r>
              <a:rPr lang="en-US" sz="2400" dirty="0" err="1" smtClean="0">
                <a:latin typeface="+mj-lt"/>
                <a:cs typeface="Arial Rounded MT Bold"/>
              </a:rPr>
              <a:t>facilitaron</a:t>
            </a:r>
            <a:r>
              <a:rPr lang="en-US" sz="2400" dirty="0" smtClean="0">
                <a:latin typeface="+mj-lt"/>
                <a:cs typeface="Arial Rounded MT Bold"/>
              </a:rPr>
              <a:t> la </a:t>
            </a:r>
            <a:r>
              <a:rPr lang="en-US" sz="2400" dirty="0" err="1" smtClean="0">
                <a:latin typeface="+mj-lt"/>
                <a:cs typeface="Arial Rounded MT Bold"/>
              </a:rPr>
              <a:t>elaboración</a:t>
            </a:r>
            <a:r>
              <a:rPr lang="en-US" sz="2400" dirty="0" smtClean="0">
                <a:latin typeface="+mj-lt"/>
                <a:cs typeface="Arial Rounded MT Bold"/>
              </a:rPr>
              <a:t> de la </a:t>
            </a:r>
            <a:r>
              <a:rPr lang="en-US" sz="2400" dirty="0" err="1" smtClean="0">
                <a:latin typeface="+mj-lt"/>
                <a:cs typeface="Arial Rounded MT Bold"/>
              </a:rPr>
              <a:t>sidra</a:t>
            </a:r>
            <a:r>
              <a:rPr lang="en-US" sz="2400" dirty="0" smtClean="0">
                <a:latin typeface="+mj-lt"/>
                <a:cs typeface="Arial Rounded MT Bold"/>
              </a:rPr>
              <a:t> </a:t>
            </a:r>
            <a:endParaRPr lang="en-US" sz="2400" dirty="0">
              <a:latin typeface="+mj-lt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6684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1133" y="320831"/>
            <a:ext cx="5181600" cy="1342505"/>
          </a:xfrm>
          <a:ln w="28575" cmpd="sng">
            <a:solidFill>
              <a:srgbClr val="009051"/>
            </a:solidFill>
          </a:ln>
        </p:spPr>
        <p:txBody>
          <a:bodyPr>
            <a:noAutofit/>
          </a:bodyPr>
          <a:lstStyle/>
          <a:p>
            <a:r>
              <a:rPr lang="en-US" sz="2400" dirty="0" smtClean="0">
                <a:cs typeface="Arial Rounded MT Bold"/>
              </a:rPr>
              <a:t>En </a:t>
            </a:r>
            <a:r>
              <a:rPr lang="en-US" sz="2400" dirty="0" err="1" smtClean="0">
                <a:cs typeface="Arial Rounded MT Bold"/>
              </a:rPr>
              <a:t>las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sidrerías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pueden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degustarse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diferentes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barriles</a:t>
            </a:r>
            <a:r>
              <a:rPr lang="en-US" sz="2400" dirty="0" smtClean="0">
                <a:cs typeface="Arial Rounded MT Bold"/>
              </a:rPr>
              <a:t> de </a:t>
            </a:r>
            <a:r>
              <a:rPr lang="en-US" sz="2400" dirty="0" err="1" smtClean="0">
                <a:cs typeface="Arial Rounded MT Bold"/>
              </a:rPr>
              <a:t>sidra</a:t>
            </a:r>
            <a:r>
              <a:rPr lang="en-US" sz="2400" dirty="0" smtClean="0">
                <a:cs typeface="Arial Rounded MT Bold"/>
              </a:rPr>
              <a:t> y </a:t>
            </a:r>
            <a:r>
              <a:rPr lang="en-US" sz="2400" dirty="0" err="1" smtClean="0">
                <a:cs typeface="Arial Rounded MT Bold"/>
              </a:rPr>
              <a:t>disfrutar</a:t>
            </a:r>
            <a:r>
              <a:rPr lang="en-US" sz="2400" dirty="0" smtClean="0">
                <a:cs typeface="Arial Rounded MT Bold"/>
              </a:rPr>
              <a:t> de </a:t>
            </a:r>
            <a:r>
              <a:rPr lang="en-US" sz="2400" dirty="0" err="1" smtClean="0">
                <a:cs typeface="Arial Rounded MT Bold"/>
              </a:rPr>
              <a:t>una</a:t>
            </a:r>
            <a:r>
              <a:rPr lang="en-US" sz="2400" dirty="0" smtClean="0">
                <a:cs typeface="Arial Rounded MT Bold"/>
              </a:rPr>
              <a:t> comida </a:t>
            </a:r>
            <a:r>
              <a:rPr lang="en-US" sz="2400" dirty="0" err="1" smtClean="0">
                <a:cs typeface="Arial Rounded MT Bold"/>
              </a:rPr>
              <a:t>relajada</a:t>
            </a:r>
            <a:r>
              <a:rPr lang="en-US" sz="2400" dirty="0" smtClean="0">
                <a:cs typeface="Arial Rounded MT Bold"/>
              </a:rPr>
              <a:t>  </a:t>
            </a:r>
            <a:endParaRPr lang="en-US" sz="2400" dirty="0">
              <a:cs typeface="Arial Rounded MT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32" y="1880980"/>
            <a:ext cx="6787974" cy="509098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ln w="19050">
            <a:solidFill>
              <a:srgbClr val="009051"/>
            </a:solidFill>
          </a:ln>
        </p:spPr>
      </p:pic>
      <p:sp>
        <p:nvSpPr>
          <p:cNvPr id="3" name="TextBox 2"/>
          <p:cNvSpPr txBox="1"/>
          <p:nvPr/>
        </p:nvSpPr>
        <p:spPr>
          <a:xfrm rot="10800000" flipH="1" flipV="1">
            <a:off x="5322223" y="708276"/>
            <a:ext cx="1540131" cy="584775"/>
          </a:xfrm>
          <a:prstGeom prst="rect">
            <a:avLst/>
          </a:prstGeom>
          <a:noFill/>
          <a:ln w="28575" cmpd="sng">
            <a:solidFill>
              <a:srgbClr val="00905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41100"/>
                </a:solidFill>
                <a:latin typeface="+mj-lt"/>
                <a:cs typeface="Arial Rounded MT Bold"/>
              </a:rPr>
              <a:t>¡</a:t>
            </a:r>
            <a:r>
              <a:rPr lang="en-US" sz="3200" b="1" dirty="0" err="1" smtClean="0">
                <a:solidFill>
                  <a:srgbClr val="941100"/>
                </a:solidFill>
                <a:latin typeface="+mj-lt"/>
                <a:cs typeface="Arial Rounded MT Bold"/>
              </a:rPr>
              <a:t>Txotx</a:t>
            </a:r>
            <a:r>
              <a:rPr lang="en-US" sz="3200" b="1" dirty="0" smtClean="0">
                <a:solidFill>
                  <a:srgbClr val="941100"/>
                </a:solidFill>
                <a:latin typeface="+mj-lt"/>
                <a:cs typeface="Arial Rounded MT Bold"/>
              </a:rPr>
              <a:t>!</a:t>
            </a:r>
            <a:endParaRPr lang="en-US" sz="3200" b="1" dirty="0">
              <a:solidFill>
                <a:srgbClr val="941100"/>
              </a:solidFill>
              <a:latin typeface="+mj-lt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2883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31" y="59509"/>
            <a:ext cx="5536268" cy="2333668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Arial Rounded MT Bold"/>
              </a:rPr>
              <a:t>El </a:t>
            </a:r>
            <a:r>
              <a:rPr lang="en-US" sz="3600" dirty="0" err="1" smtClean="0">
                <a:cs typeface="Arial Rounded MT Bold"/>
              </a:rPr>
              <a:t>menú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tradicional</a:t>
            </a:r>
            <a:r>
              <a:rPr lang="en-US" sz="3600" dirty="0" smtClean="0">
                <a:cs typeface="Arial Rounded MT Bold"/>
              </a:rPr>
              <a:t> de </a:t>
            </a:r>
            <a:r>
              <a:rPr lang="en-US" sz="3600" dirty="0" err="1" smtClean="0">
                <a:cs typeface="Arial Rounded MT Bold"/>
              </a:rPr>
              <a:t>las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cs typeface="Arial Rounded MT Bold"/>
              </a:rPr>
              <a:t>sidrerías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incluye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chuletón</a:t>
            </a:r>
            <a:r>
              <a:rPr lang="en-US" sz="3600" dirty="0" smtClean="0">
                <a:cs typeface="Arial Rounded MT Bold"/>
              </a:rPr>
              <a:t> y tortilla de </a:t>
            </a:r>
            <a:r>
              <a:rPr lang="en-US" sz="3600" dirty="0" err="1" smtClean="0">
                <a:cs typeface="Arial Rounded MT Bold"/>
              </a:rPr>
              <a:t>bacalao</a:t>
            </a:r>
            <a:endParaRPr lang="en-US" sz="3600" dirty="0">
              <a:cs typeface="Arial Rounded MT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14" y="119294"/>
            <a:ext cx="5764660" cy="6630550"/>
          </a:xfrm>
          <a:prstGeom prst="rect">
            <a:avLst/>
          </a:prstGeom>
          <a:ln w="38100" cmpd="sng">
            <a:solidFill>
              <a:srgbClr val="00905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842" y="2301879"/>
            <a:ext cx="4103351" cy="4362240"/>
          </a:xfrm>
          <a:prstGeom prst="rect">
            <a:avLst/>
          </a:prstGeom>
          <a:ln w="38100" cmpd="sng">
            <a:solidFill>
              <a:srgbClr val="009051"/>
            </a:solidFill>
          </a:ln>
        </p:spPr>
      </p:pic>
    </p:spTree>
    <p:extLst>
      <p:ext uri="{BB962C8B-B14F-4D97-AF65-F5344CB8AC3E}">
        <p14:creationId xmlns:p14="http://schemas.microsoft.com/office/powerpoint/2010/main" val="11691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9" y="0"/>
            <a:ext cx="51435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83354" y="843677"/>
            <a:ext cx="59498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/>
              <a:t>el </a:t>
            </a:r>
            <a:r>
              <a:rPr lang="en-US" sz="2400" dirty="0" err="1"/>
              <a:t>País</a:t>
            </a:r>
            <a:r>
              <a:rPr lang="en-US" sz="2400" dirty="0"/>
              <a:t> Vasco o </a:t>
            </a:r>
            <a:r>
              <a:rPr lang="en-US" sz="2400" dirty="0" err="1"/>
              <a:t>Euskadi</a:t>
            </a:r>
            <a:r>
              <a:rPr lang="en-US" sz="2400" dirty="0"/>
              <a:t> son </a:t>
            </a:r>
            <a:r>
              <a:rPr lang="en-US" sz="2400" dirty="0" err="1"/>
              <a:t>muy</a:t>
            </a:r>
            <a:r>
              <a:rPr lang="en-US" sz="2400" dirty="0"/>
              <a:t> </a:t>
            </a:r>
            <a:r>
              <a:rPr lang="en-US" sz="2400" dirty="0" err="1"/>
              <a:t>importantes</a:t>
            </a:r>
            <a:r>
              <a:rPr lang="en-US" sz="2400" dirty="0"/>
              <a:t> </a:t>
            </a:r>
            <a:r>
              <a:rPr lang="en-US" sz="2400" dirty="0" smtClean="0"/>
              <a:t>las </a:t>
            </a:r>
            <a:r>
              <a:rPr lang="en-US" sz="2400" dirty="0" err="1"/>
              <a:t>sociedades</a:t>
            </a:r>
            <a:r>
              <a:rPr lang="en-US" sz="2400" dirty="0"/>
              <a:t> </a:t>
            </a:r>
            <a:r>
              <a:rPr lang="en-US" sz="2400" dirty="0" err="1" smtClean="0"/>
              <a:t>gastronómicas</a:t>
            </a:r>
            <a:r>
              <a:rPr lang="en-US" sz="2400" dirty="0"/>
              <a:t>, </a:t>
            </a:r>
            <a:r>
              <a:rPr lang="en-US" sz="2400" dirty="0" err="1"/>
              <a:t>conocidas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i="1" dirty="0" err="1"/>
              <a:t>txokos</a:t>
            </a:r>
            <a:r>
              <a:rPr lang="en-US" sz="2400" dirty="0"/>
              <a:t>, que </a:t>
            </a:r>
            <a:r>
              <a:rPr lang="en-US" sz="2400" dirty="0" err="1"/>
              <a:t>tradicionalmente</a:t>
            </a:r>
            <a:r>
              <a:rPr lang="en-US" sz="2400" dirty="0"/>
              <a:t> </a:t>
            </a:r>
            <a:r>
              <a:rPr lang="en-US" sz="2400" dirty="0" err="1"/>
              <a:t>han</a:t>
            </a:r>
            <a:r>
              <a:rPr lang="en-US" sz="2400" dirty="0"/>
              <a:t> </a:t>
            </a:r>
            <a:r>
              <a:rPr lang="en-US" sz="2400" dirty="0" err="1"/>
              <a:t>sido</a:t>
            </a:r>
            <a:r>
              <a:rPr lang="en-US" sz="2400" dirty="0"/>
              <a:t> </a:t>
            </a:r>
            <a:r>
              <a:rPr lang="en-US" sz="2400" dirty="0" err="1"/>
              <a:t>enteramente</a:t>
            </a:r>
            <a:r>
              <a:rPr lang="en-US" sz="2400" dirty="0"/>
              <a:t> </a:t>
            </a:r>
            <a:r>
              <a:rPr lang="en-US" sz="2400" dirty="0" err="1"/>
              <a:t>masculinas</a:t>
            </a:r>
            <a:r>
              <a:rPr lang="en-US" sz="2400" dirty="0"/>
              <a:t> y que </a:t>
            </a:r>
            <a:r>
              <a:rPr lang="en-US" sz="2400" dirty="0" err="1"/>
              <a:t>pudieron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origen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antiguas</a:t>
            </a:r>
            <a:r>
              <a:rPr lang="en-US" sz="2400" dirty="0"/>
              <a:t> </a:t>
            </a:r>
            <a:r>
              <a:rPr lang="en-US" sz="2400" dirty="0" err="1"/>
              <a:t>sociedades</a:t>
            </a:r>
            <a:r>
              <a:rPr lang="en-US" sz="2400" dirty="0"/>
              <a:t> de </a:t>
            </a:r>
            <a:r>
              <a:rPr lang="en-US" sz="2400" dirty="0" err="1"/>
              <a:t>pescadores</a:t>
            </a:r>
            <a:r>
              <a:rPr lang="en-US" sz="2400" dirty="0"/>
              <a:t>, </a:t>
            </a:r>
            <a:r>
              <a:rPr lang="en-US" sz="2400" dirty="0" err="1"/>
              <a:t>aunque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origen</a:t>
            </a:r>
            <a:r>
              <a:rPr lang="en-US" sz="2400" dirty="0"/>
              <a:t> </a:t>
            </a:r>
            <a:r>
              <a:rPr lang="en-US" sz="2400" dirty="0" err="1"/>
              <a:t>exacto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incierto</a:t>
            </a:r>
            <a:r>
              <a:rPr lang="en-US" sz="2400" dirty="0"/>
              <a:t>. </a:t>
            </a:r>
            <a:endParaRPr lang="en-US" sz="2400" dirty="0" smtClean="0"/>
          </a:p>
          <a:p>
            <a:pPr marL="285750" indent="-285750">
              <a:buFont typeface="Wingdings" charset="2"/>
              <a:buChar char="q"/>
            </a:pPr>
            <a:r>
              <a:rPr lang="en-US" sz="2400" dirty="0" err="1" smtClean="0"/>
              <a:t>Cada</a:t>
            </a:r>
            <a:r>
              <a:rPr lang="en-US" sz="2400" dirty="0" smtClean="0"/>
              <a:t> </a:t>
            </a:r>
            <a:r>
              <a:rPr lang="en-US" sz="2400" i="1" dirty="0" err="1"/>
              <a:t>txoko</a:t>
            </a:r>
            <a:r>
              <a:rPr lang="en-US" sz="2400" i="1" dirty="0"/>
              <a:t> </a:t>
            </a:r>
            <a:r>
              <a:rPr lang="en-US" sz="2400" dirty="0" err="1"/>
              <a:t>tiene</a:t>
            </a:r>
            <a:r>
              <a:rPr lang="en-US" sz="2400" dirty="0"/>
              <a:t> un </a:t>
            </a:r>
            <a:r>
              <a:rPr lang="en-US" sz="2400" dirty="0" err="1"/>
              <a:t>centro</a:t>
            </a:r>
            <a:r>
              <a:rPr lang="en-US" sz="2400" dirty="0"/>
              <a:t> </a:t>
            </a:r>
            <a:r>
              <a:rPr lang="en-US" sz="2400" dirty="0" err="1"/>
              <a:t>donde</a:t>
            </a:r>
            <a:r>
              <a:rPr lang="en-US" sz="2400" dirty="0"/>
              <a:t> hay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cocina</a:t>
            </a:r>
            <a:r>
              <a:rPr lang="en-US" sz="2400" dirty="0"/>
              <a:t> y </a:t>
            </a:r>
            <a:r>
              <a:rPr lang="en-US" sz="2400" dirty="0" smtClean="0"/>
              <a:t>un </a:t>
            </a:r>
            <a:r>
              <a:rPr lang="en-US" sz="2400" dirty="0" err="1" smtClean="0"/>
              <a:t>comedor</a:t>
            </a:r>
            <a:r>
              <a:rPr lang="en-US" sz="2400" dirty="0" smtClean="0"/>
              <a:t> </a:t>
            </a:r>
            <a:r>
              <a:rPr lang="en-US" sz="2400" dirty="0"/>
              <a:t>y </a:t>
            </a:r>
            <a:r>
              <a:rPr lang="en-US" sz="2400" dirty="0" err="1"/>
              <a:t>sus</a:t>
            </a:r>
            <a:r>
              <a:rPr lang="en-US" sz="2400" dirty="0"/>
              <a:t> </a:t>
            </a:r>
            <a:r>
              <a:rPr lang="en-US" sz="2400" dirty="0" err="1"/>
              <a:t>miembros</a:t>
            </a:r>
            <a:r>
              <a:rPr lang="en-US" sz="2400" dirty="0"/>
              <a:t> se </a:t>
            </a:r>
            <a:r>
              <a:rPr lang="en-US" sz="2400" dirty="0" err="1" smtClean="0"/>
              <a:t>reúnen</a:t>
            </a:r>
            <a:r>
              <a:rPr lang="en-US" sz="2400" dirty="0" smtClean="0"/>
              <a:t> </a:t>
            </a:r>
            <a:r>
              <a:rPr lang="en-US" sz="2400" dirty="0"/>
              <a:t>para </a:t>
            </a:r>
            <a:r>
              <a:rPr lang="en-US" sz="2400" dirty="0" err="1"/>
              <a:t>cocinar</a:t>
            </a:r>
            <a:r>
              <a:rPr lang="en-US" sz="2400" dirty="0"/>
              <a:t>, comer </a:t>
            </a:r>
            <a:r>
              <a:rPr lang="en-US" sz="2400" dirty="0" err="1"/>
              <a:t>juntos</a:t>
            </a:r>
            <a:r>
              <a:rPr lang="en-US" sz="2400" dirty="0"/>
              <a:t>, </a:t>
            </a:r>
            <a:r>
              <a:rPr lang="en-US" sz="2400" dirty="0" err="1"/>
              <a:t>cantar</a:t>
            </a:r>
            <a:r>
              <a:rPr lang="en-US" sz="2400" dirty="0"/>
              <a:t> y </a:t>
            </a:r>
            <a:r>
              <a:rPr lang="en-US" sz="2400" dirty="0" err="1"/>
              <a:t>charlar</a:t>
            </a:r>
            <a:r>
              <a:rPr lang="en-US" sz="2400" dirty="0"/>
              <a:t> e </a:t>
            </a:r>
            <a:r>
              <a:rPr lang="en-US" sz="2400" dirty="0" err="1"/>
              <a:t>intercambiar</a:t>
            </a:r>
            <a:r>
              <a:rPr lang="en-US" sz="2400" dirty="0"/>
              <a:t> </a:t>
            </a:r>
            <a:r>
              <a:rPr lang="en-US" sz="2400" dirty="0" err="1"/>
              <a:t>noticias</a:t>
            </a:r>
            <a:r>
              <a:rPr lang="en-US" sz="2400" dirty="0"/>
              <a:t>. </a:t>
            </a:r>
            <a:endParaRPr lang="en-US" sz="2400" dirty="0" smtClean="0"/>
          </a:p>
          <a:p>
            <a:pPr marL="285750" indent="-285750">
              <a:buFont typeface="Wingdings" charset="2"/>
              <a:buChar char="q"/>
            </a:pPr>
            <a:r>
              <a:rPr lang="en-US" sz="2400" dirty="0" smtClean="0"/>
              <a:t>Hoy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 smtClean="0"/>
              <a:t>día</a:t>
            </a:r>
            <a:r>
              <a:rPr lang="en-US" sz="2400" dirty="0" smtClean="0"/>
              <a:t> </a:t>
            </a:r>
            <a:r>
              <a:rPr lang="en-US" sz="2400" dirty="0" err="1"/>
              <a:t>muchos</a:t>
            </a:r>
            <a:r>
              <a:rPr lang="en-US" sz="2400" dirty="0"/>
              <a:t> </a:t>
            </a:r>
            <a:r>
              <a:rPr lang="en-US" sz="2400" i="1" dirty="0" err="1"/>
              <a:t>txokos</a:t>
            </a:r>
            <a:r>
              <a:rPr lang="en-US" sz="2400" i="1" dirty="0"/>
              <a:t> </a:t>
            </a:r>
            <a:r>
              <a:rPr lang="en-US" sz="2400" dirty="0" err="1"/>
              <a:t>admiten</a:t>
            </a:r>
            <a:r>
              <a:rPr lang="en-US" sz="2400" dirty="0"/>
              <a:t> </a:t>
            </a:r>
            <a:r>
              <a:rPr lang="en-US" sz="2400" dirty="0" err="1"/>
              <a:t>mujeres</a:t>
            </a:r>
            <a:r>
              <a:rPr lang="en-US" sz="2400" dirty="0"/>
              <a:t>.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819883" y="12479"/>
            <a:ext cx="1550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+mj-lt"/>
              </a:rPr>
              <a:t>Txokos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6349" y="5857827"/>
            <a:ext cx="4268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Euskal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Billera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es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uno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de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los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txokos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más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antiguos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de San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Sebastián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39" y="87086"/>
            <a:ext cx="606070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6" y="1091063"/>
            <a:ext cx="4799262" cy="57880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56423" y="191589"/>
            <a:ext cx="3146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</a:rPr>
              <a:t>Euskal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</a:rPr>
              <a:t>Billera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8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1537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Real </a:t>
            </a:r>
            <a:r>
              <a:rPr lang="en-US" dirty="0" err="1" smtClean="0">
                <a:solidFill>
                  <a:srgbClr val="C00000"/>
                </a:solidFill>
              </a:rPr>
              <a:t>Compañía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Guipuzcoana</a:t>
            </a:r>
            <a:r>
              <a:rPr lang="en-US" dirty="0" smtClean="0">
                <a:solidFill>
                  <a:srgbClr val="C00000"/>
                </a:solidFill>
              </a:rPr>
              <a:t> de Caracas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133" y="1540933"/>
            <a:ext cx="10811934" cy="492759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dirty="0"/>
              <a:t>El </a:t>
            </a:r>
            <a:r>
              <a:rPr lang="en-US" dirty="0" err="1"/>
              <a:t>intercambio</a:t>
            </a:r>
            <a:r>
              <a:rPr lang="en-US" dirty="0"/>
              <a:t> </a:t>
            </a:r>
            <a:r>
              <a:rPr lang="en-US" dirty="0" err="1"/>
              <a:t>comercial</a:t>
            </a:r>
            <a:r>
              <a:rPr lang="en-US" dirty="0"/>
              <a:t> entre el </a:t>
            </a:r>
            <a:r>
              <a:rPr lang="en-US" dirty="0" smtClean="0"/>
              <a:t>País </a:t>
            </a:r>
            <a:r>
              <a:rPr lang="en-US" dirty="0"/>
              <a:t>Vasco y </a:t>
            </a:r>
            <a:r>
              <a:rPr lang="en-US" dirty="0" err="1" smtClean="0"/>
              <a:t>América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 smtClean="0"/>
              <a:t>facilitó</a:t>
            </a:r>
            <a:r>
              <a:rPr lang="en-US" dirty="0" smtClean="0"/>
              <a:t> </a:t>
            </a:r>
            <a:r>
              <a:rPr lang="en-US" dirty="0" err="1" smtClean="0"/>
              <a:t>cuando</a:t>
            </a:r>
            <a:r>
              <a:rPr lang="en-US" dirty="0" smtClean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siglo</a:t>
            </a:r>
            <a:r>
              <a:rPr lang="en-US" dirty="0"/>
              <a:t> XVIII un </a:t>
            </a:r>
            <a:r>
              <a:rPr lang="en-US" dirty="0" err="1"/>
              <a:t>grupo</a:t>
            </a:r>
            <a:r>
              <a:rPr lang="en-US" dirty="0"/>
              <a:t> de </a:t>
            </a:r>
            <a:r>
              <a:rPr lang="en-US" dirty="0" err="1"/>
              <a:t>comerciantes</a:t>
            </a:r>
            <a:r>
              <a:rPr lang="en-US" dirty="0"/>
              <a:t> </a:t>
            </a:r>
            <a:r>
              <a:rPr lang="en-US" dirty="0" err="1"/>
              <a:t>vascos</a:t>
            </a:r>
            <a:r>
              <a:rPr lang="en-US" dirty="0"/>
              <a:t> </a:t>
            </a:r>
            <a:r>
              <a:rPr lang="en-US" dirty="0" err="1" smtClean="0"/>
              <a:t>formó</a:t>
            </a:r>
            <a:r>
              <a:rPr lang="en-US" dirty="0" smtClean="0"/>
              <a:t> </a:t>
            </a:r>
            <a:r>
              <a:rPr lang="en-US" dirty="0"/>
              <a:t>la Real </a:t>
            </a:r>
            <a:r>
              <a:rPr lang="en-US" dirty="0" err="1" smtClean="0"/>
              <a:t>Compañía</a:t>
            </a:r>
            <a:r>
              <a:rPr lang="en-US" dirty="0" smtClean="0"/>
              <a:t> </a:t>
            </a:r>
            <a:r>
              <a:rPr lang="en-US" dirty="0"/>
              <a:t>de Caracas, que </a:t>
            </a:r>
            <a:r>
              <a:rPr lang="en-US" dirty="0" err="1" smtClean="0">
                <a:solidFill>
                  <a:srgbClr val="C00000"/>
                </a:solidFill>
              </a:rPr>
              <a:t>consiguió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el control del </a:t>
            </a:r>
            <a:r>
              <a:rPr lang="en-US" dirty="0" err="1">
                <a:solidFill>
                  <a:srgbClr val="C00000"/>
                </a:solidFill>
              </a:rPr>
              <a:t>comercio</a:t>
            </a:r>
            <a:r>
              <a:rPr lang="en-US" dirty="0">
                <a:solidFill>
                  <a:srgbClr val="C00000"/>
                </a:solidFill>
              </a:rPr>
              <a:t> con Venezuela</a:t>
            </a:r>
            <a:r>
              <a:rPr lang="en-US" dirty="0"/>
              <a:t>, </a:t>
            </a:r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donde</a:t>
            </a:r>
            <a:r>
              <a:rPr lang="en-US" dirty="0"/>
              <a:t> </a:t>
            </a:r>
            <a:r>
              <a:rPr lang="en-US" dirty="0" err="1"/>
              <a:t>exportaban</a:t>
            </a:r>
            <a:r>
              <a:rPr lang="en-US" dirty="0"/>
              <a:t> </a:t>
            </a:r>
            <a:r>
              <a:rPr lang="en-US" dirty="0" err="1"/>
              <a:t>productos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excelente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cacao</a:t>
            </a:r>
            <a:r>
              <a:rPr lang="en-US" dirty="0"/>
              <a:t> a </a:t>
            </a:r>
            <a:r>
              <a:rPr lang="en-US" dirty="0" err="1" smtClean="0"/>
              <a:t>España</a:t>
            </a:r>
            <a:r>
              <a:rPr lang="en-US" dirty="0"/>
              <a:t>. Con el cacao </a:t>
            </a:r>
            <a:r>
              <a:rPr lang="en-US" dirty="0" err="1" smtClean="0"/>
              <a:t>llegó</a:t>
            </a:r>
            <a:r>
              <a:rPr lang="en-US" dirty="0" smtClean="0"/>
              <a:t> </a:t>
            </a:r>
            <a:r>
              <a:rPr lang="en-US" dirty="0"/>
              <a:t>el </a:t>
            </a:r>
            <a:r>
              <a:rPr lang="en-US" dirty="0" err="1"/>
              <a:t>metate</a:t>
            </a:r>
            <a:r>
              <a:rPr lang="en-US" dirty="0"/>
              <a:t>, con el que se </a:t>
            </a:r>
            <a:r>
              <a:rPr lang="en-US" dirty="0" err="1"/>
              <a:t>trituraban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granos</a:t>
            </a:r>
            <a:r>
              <a:rPr lang="en-US" dirty="0"/>
              <a:t> de cacao. </a:t>
            </a:r>
            <a:endParaRPr lang="en-US" dirty="0" smtClean="0"/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smtClean="0"/>
              <a:t>País </a:t>
            </a:r>
            <a:r>
              <a:rPr lang="en-US" dirty="0"/>
              <a:t>Vasco del </a:t>
            </a:r>
            <a:r>
              <a:rPr lang="en-US" dirty="0" err="1"/>
              <a:t>siglo</a:t>
            </a:r>
            <a:r>
              <a:rPr lang="en-US" dirty="0"/>
              <a:t> XIX, la </a:t>
            </a:r>
            <a:r>
              <a:rPr lang="en-US" dirty="0" err="1" smtClean="0"/>
              <a:t>elaboración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bombones</a:t>
            </a:r>
            <a:r>
              <a:rPr lang="en-US" dirty="0"/>
              <a:t> y chocolate para </a:t>
            </a:r>
            <a:r>
              <a:rPr lang="en-US" dirty="0" err="1"/>
              <a:t>consumir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estado</a:t>
            </a:r>
            <a:r>
              <a:rPr lang="en-US" dirty="0"/>
              <a:t> </a:t>
            </a:r>
            <a:r>
              <a:rPr lang="en-US" dirty="0" err="1" smtClean="0"/>
              <a:t>sólido</a:t>
            </a:r>
            <a:r>
              <a:rPr lang="en-US" dirty="0" smtClean="0"/>
              <a:t> </a:t>
            </a:r>
            <a:r>
              <a:rPr lang="en-US" dirty="0" err="1"/>
              <a:t>estaba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manos</a:t>
            </a:r>
            <a:r>
              <a:rPr lang="en-US" dirty="0"/>
              <a:t> de </a:t>
            </a:r>
            <a:r>
              <a:rPr lang="en-US" dirty="0" err="1"/>
              <a:t>familias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la de </a:t>
            </a:r>
            <a:r>
              <a:rPr lang="en-US" dirty="0" err="1"/>
              <a:t>Gorrotxategi</a:t>
            </a:r>
            <a:r>
              <a:rPr lang="en-US" dirty="0"/>
              <a:t> de </a:t>
            </a:r>
            <a:r>
              <a:rPr lang="en-US" dirty="0" err="1"/>
              <a:t>Tolosa</a:t>
            </a:r>
            <a:r>
              <a:rPr lang="en-US" dirty="0"/>
              <a:t> </a:t>
            </a:r>
            <a:r>
              <a:rPr lang="en-US" dirty="0" smtClean="0"/>
              <a:t>que </a:t>
            </a:r>
            <a:r>
              <a:rPr lang="en-US" dirty="0" err="1"/>
              <a:t>trabajaban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confitería</a:t>
            </a:r>
            <a:r>
              <a:rPr lang="en-US" dirty="0" smtClean="0"/>
              <a:t> </a:t>
            </a:r>
            <a:r>
              <a:rPr lang="en-US" dirty="0" err="1"/>
              <a:t>desde</a:t>
            </a:r>
            <a:r>
              <a:rPr lang="en-US" dirty="0"/>
              <a:t> el </a:t>
            </a:r>
            <a:r>
              <a:rPr lang="en-US" dirty="0" err="1"/>
              <a:t>siglo</a:t>
            </a:r>
            <a:r>
              <a:rPr lang="en-US" dirty="0"/>
              <a:t> XVII. 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5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69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36" y="143255"/>
            <a:ext cx="8642680" cy="64553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7578" y="371137"/>
            <a:ext cx="3310622" cy="2308324"/>
          </a:xfrm>
          <a:prstGeom prst="rect">
            <a:avLst/>
          </a:prstGeom>
          <a:noFill/>
          <a:ln w="19050" cmpd="sng">
            <a:solidFill>
              <a:srgbClr val="FF2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El </a:t>
            </a:r>
            <a:r>
              <a:rPr lang="en-US" sz="2400" dirty="0" err="1" smtClean="0">
                <a:latin typeface="+mj-lt"/>
              </a:rPr>
              <a:t>edificio</a:t>
            </a:r>
            <a:r>
              <a:rPr lang="en-US" sz="2400" dirty="0" smtClean="0">
                <a:latin typeface="+mj-lt"/>
              </a:rPr>
              <a:t> de la 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Real </a:t>
            </a:r>
            <a:r>
              <a:rPr lang="en-US" sz="2400" dirty="0" err="1" smtClean="0">
                <a:solidFill>
                  <a:srgbClr val="C00000"/>
                </a:solidFill>
                <a:latin typeface="+mj-lt"/>
              </a:rPr>
              <a:t>Compañía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+mj-lt"/>
              </a:rPr>
              <a:t>Guipuzcoana</a:t>
            </a: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 de Caracas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estaba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situado</a:t>
            </a:r>
            <a:r>
              <a:rPr lang="en-US" sz="2400" dirty="0" smtClean="0">
                <a:latin typeface="+mj-lt"/>
              </a:rPr>
              <a:t> en el </a:t>
            </a:r>
            <a:r>
              <a:rPr lang="en-US" sz="2400" dirty="0" err="1" smtClean="0">
                <a:latin typeface="+mj-lt"/>
              </a:rPr>
              <a:t>importante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puerto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Pasajes</a:t>
            </a:r>
            <a:r>
              <a:rPr lang="en-US" sz="2400" dirty="0" smtClean="0">
                <a:latin typeface="+mj-lt"/>
              </a:rPr>
              <a:t> o </a:t>
            </a:r>
            <a:r>
              <a:rPr lang="en-US" sz="2400" dirty="0" err="1" smtClean="0">
                <a:latin typeface="+mj-lt"/>
              </a:rPr>
              <a:t>Pasaia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29" y="3341628"/>
            <a:ext cx="4494224" cy="3428860"/>
          </a:xfrm>
          <a:prstGeom prst="rect">
            <a:avLst/>
          </a:prstGeom>
          <a:ln w="19050" cmpd="sng">
            <a:solidFill>
              <a:srgbClr val="FF2600"/>
            </a:solidFill>
          </a:ln>
        </p:spPr>
      </p:pic>
    </p:spTree>
    <p:extLst>
      <p:ext uri="{BB962C8B-B14F-4D97-AF65-F5344CB8AC3E}">
        <p14:creationId xmlns:p14="http://schemas.microsoft.com/office/powerpoint/2010/main" val="84101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837" y="-163512"/>
            <a:ext cx="4112419" cy="992188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En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parejas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0108"/>
            <a:ext cx="7149009" cy="615076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Cuáles</a:t>
            </a:r>
            <a:r>
              <a:rPr lang="en-US" dirty="0" smtClean="0"/>
              <a:t> </a:t>
            </a:r>
            <a:r>
              <a:rPr lang="en-US" dirty="0"/>
              <a:t>son las </a:t>
            </a:r>
            <a:r>
              <a:rPr lang="en-US" dirty="0" err="1" smtClean="0"/>
              <a:t>características</a:t>
            </a:r>
            <a:r>
              <a:rPr lang="en-US" dirty="0" smtClean="0"/>
              <a:t> </a:t>
            </a:r>
            <a:r>
              <a:rPr lang="en-US" dirty="0" err="1"/>
              <a:t>principales</a:t>
            </a:r>
            <a:r>
              <a:rPr lang="en-US" dirty="0"/>
              <a:t> de la </a:t>
            </a:r>
            <a:r>
              <a:rPr lang="en-US" dirty="0" err="1" smtClean="0"/>
              <a:t>gastronomía</a:t>
            </a:r>
            <a:r>
              <a:rPr lang="en-US" dirty="0" smtClean="0"/>
              <a:t> </a:t>
            </a:r>
            <a:r>
              <a:rPr lang="en-US" dirty="0" err="1"/>
              <a:t>vasca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Cuáles</a:t>
            </a:r>
            <a:r>
              <a:rPr lang="en-US" dirty="0" smtClean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parece</a:t>
            </a:r>
            <a:r>
              <a:rPr lang="en-US" dirty="0"/>
              <a:t> que son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aportaciones</a:t>
            </a:r>
            <a:r>
              <a:rPr lang="en-US" dirty="0"/>
              <a:t> </a:t>
            </a:r>
            <a:r>
              <a:rPr lang="en-US" dirty="0" err="1"/>
              <a:t>culinarias</a:t>
            </a:r>
            <a:r>
              <a:rPr lang="en-US" dirty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/>
              <a:t>importantes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/>
              <a:t>piensas</a:t>
            </a:r>
            <a:r>
              <a:rPr lang="en-US" dirty="0"/>
              <a:t> que la </a:t>
            </a:r>
            <a:r>
              <a:rPr lang="en-US" dirty="0" err="1"/>
              <a:t>cocina</a:t>
            </a:r>
            <a:r>
              <a:rPr lang="en-US" dirty="0"/>
              <a:t> </a:t>
            </a:r>
            <a:r>
              <a:rPr lang="en-US" dirty="0" err="1"/>
              <a:t>vasca</a:t>
            </a:r>
            <a:r>
              <a:rPr lang="en-US" dirty="0"/>
              <a:t> </a:t>
            </a:r>
            <a:r>
              <a:rPr lang="en-US" dirty="0" err="1"/>
              <a:t>refleja</a:t>
            </a:r>
            <a:r>
              <a:rPr lang="en-US" dirty="0"/>
              <a:t> el </a:t>
            </a:r>
            <a:r>
              <a:rPr lang="en-US" dirty="0" err="1"/>
              <a:t>entorno</a:t>
            </a:r>
            <a:r>
              <a:rPr lang="en-US" dirty="0"/>
              <a:t> </a:t>
            </a:r>
            <a:r>
              <a:rPr lang="en-US" dirty="0" err="1" smtClean="0"/>
              <a:t>geográfico</a:t>
            </a:r>
            <a:r>
              <a:rPr lang="en-US" dirty="0" smtClean="0"/>
              <a:t> </a:t>
            </a:r>
            <a:r>
              <a:rPr lang="en-US" dirty="0" err="1"/>
              <a:t>en</a:t>
            </a:r>
            <a:r>
              <a:rPr lang="en-US" dirty="0"/>
              <a:t> el que </a:t>
            </a:r>
            <a:r>
              <a:rPr lang="en-US" dirty="0" smtClean="0"/>
              <a:t>se </a:t>
            </a:r>
            <a:r>
              <a:rPr lang="en-US" dirty="0" err="1"/>
              <a:t>crea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i="1" dirty="0" err="1" smtClean="0"/>
              <a:t>txotx</a:t>
            </a:r>
            <a:r>
              <a:rPr lang="en-US" dirty="0"/>
              <a:t>? ¿</a:t>
            </a:r>
            <a:r>
              <a:rPr lang="en-US" dirty="0" err="1" smtClean="0"/>
              <a:t>Cuál</a:t>
            </a:r>
            <a:r>
              <a:rPr lang="en-US" dirty="0" smtClean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papel</a:t>
            </a:r>
            <a:r>
              <a:rPr lang="en-US" dirty="0"/>
              <a:t> </a:t>
            </a:r>
            <a:r>
              <a:rPr lang="en-US" dirty="0" err="1"/>
              <a:t>dentro</a:t>
            </a:r>
            <a:r>
              <a:rPr lang="en-US" dirty="0"/>
              <a:t> de la </a:t>
            </a:r>
            <a:r>
              <a:rPr lang="en-US" dirty="0" err="1"/>
              <a:t>sociabilidad</a:t>
            </a:r>
            <a:r>
              <a:rPr lang="en-US" dirty="0"/>
              <a:t> </a:t>
            </a:r>
            <a:r>
              <a:rPr lang="en-US" dirty="0" err="1"/>
              <a:t>asociada</a:t>
            </a:r>
            <a:r>
              <a:rPr lang="en-US" dirty="0"/>
              <a:t> con la </a:t>
            </a:r>
            <a:r>
              <a:rPr lang="en-US" dirty="0" smtClean="0"/>
              <a:t>comida </a:t>
            </a:r>
            <a:r>
              <a:rPr lang="en-US" dirty="0"/>
              <a:t>y </a:t>
            </a:r>
            <a:r>
              <a:rPr lang="en-US" dirty="0" err="1"/>
              <a:t>bebida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/>
              <a:t>elabora</a:t>
            </a:r>
            <a:r>
              <a:rPr lang="en-US" dirty="0"/>
              <a:t> la </a:t>
            </a:r>
            <a:r>
              <a:rPr lang="en-US" dirty="0" err="1"/>
              <a:t>sidra</a:t>
            </a:r>
            <a:r>
              <a:rPr lang="en-US" dirty="0"/>
              <a:t>? ¿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escanciarla</a:t>
            </a:r>
            <a:r>
              <a:rPr lang="en-US" dirty="0"/>
              <a:t> antes de </a:t>
            </a:r>
            <a:r>
              <a:rPr lang="en-US" dirty="0" err="1" smtClean="0"/>
              <a:t>beberla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/>
              <a:t>Cómo</a:t>
            </a:r>
            <a:r>
              <a:rPr lang="en-US" dirty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/>
              <a:t>unida</a:t>
            </a:r>
            <a:r>
              <a:rPr lang="en-US" dirty="0"/>
              <a:t> la </a:t>
            </a:r>
            <a:r>
              <a:rPr lang="en-US" dirty="0" err="1"/>
              <a:t>sidra</a:t>
            </a:r>
            <a:r>
              <a:rPr lang="en-US" dirty="0"/>
              <a:t> a la </a:t>
            </a:r>
            <a:r>
              <a:rPr lang="en-US" dirty="0" err="1" smtClean="0"/>
              <a:t>música</a:t>
            </a:r>
            <a:r>
              <a:rPr lang="en-US" dirty="0"/>
              <a:t>? ¿</a:t>
            </a:r>
            <a:r>
              <a:rPr lang="en-US" dirty="0" err="1"/>
              <a:t>Conoces</a:t>
            </a:r>
            <a:r>
              <a:rPr lang="en-US" dirty="0"/>
              <a:t>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ejemplos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smtClean="0"/>
              <a:t>que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bebida</a:t>
            </a:r>
            <a:r>
              <a:rPr lang="en-US" dirty="0"/>
              <a:t> o </a:t>
            </a:r>
            <a:r>
              <a:rPr lang="en-US" dirty="0" err="1"/>
              <a:t>una</a:t>
            </a:r>
            <a:r>
              <a:rPr lang="en-US" dirty="0"/>
              <a:t> comida </a:t>
            </a:r>
            <a:r>
              <a:rPr lang="en-US" dirty="0" err="1" smtClean="0"/>
              <a:t>esté</a:t>
            </a:r>
            <a:r>
              <a:rPr lang="en-US" dirty="0" smtClean="0"/>
              <a:t> </a:t>
            </a:r>
            <a:r>
              <a:rPr lang="en-US" dirty="0" err="1"/>
              <a:t>relacionada</a:t>
            </a:r>
            <a:r>
              <a:rPr lang="en-US" dirty="0"/>
              <a:t> con un </a:t>
            </a:r>
            <a:r>
              <a:rPr lang="en-US" dirty="0" err="1"/>
              <a:t>ritmo</a:t>
            </a:r>
            <a:r>
              <a:rPr lang="en-US" dirty="0"/>
              <a:t> musical?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/>
              <a:t>son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txokos</a:t>
            </a:r>
            <a:r>
              <a:rPr lang="en-US" dirty="0"/>
              <a:t>? ¿</a:t>
            </a:r>
            <a:r>
              <a:rPr lang="en-US" dirty="0" err="1" smtClean="0"/>
              <a:t>Cuál</a:t>
            </a:r>
            <a:r>
              <a:rPr lang="en-US" dirty="0" smtClean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origen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/>
              <a:t>es</a:t>
            </a:r>
            <a:r>
              <a:rPr lang="en-US" dirty="0"/>
              <a:t> la Real </a:t>
            </a:r>
            <a:r>
              <a:rPr lang="en-US" dirty="0" err="1"/>
              <a:t>Compañía</a:t>
            </a:r>
            <a:r>
              <a:rPr lang="en-US" dirty="0"/>
              <a:t> </a:t>
            </a:r>
            <a:r>
              <a:rPr lang="en-US" dirty="0" err="1"/>
              <a:t>Guipuzcoana</a:t>
            </a:r>
            <a:r>
              <a:rPr lang="en-US" dirty="0"/>
              <a:t> de Caracas? ¿</a:t>
            </a:r>
            <a:r>
              <a:rPr lang="en-US" dirty="0" err="1" smtClean="0"/>
              <a:t>Cuál</a:t>
            </a:r>
            <a:r>
              <a:rPr lang="en-US" dirty="0" smtClean="0"/>
              <a:t> </a:t>
            </a:r>
            <a:r>
              <a:rPr lang="en-US" dirty="0" err="1"/>
              <a:t>piensas</a:t>
            </a:r>
            <a:r>
              <a:rPr lang="en-US" dirty="0"/>
              <a:t> que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/>
              <a:t>importancia</a:t>
            </a:r>
            <a:r>
              <a:rPr lang="en-US" dirty="0"/>
              <a:t>?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09" y="396876"/>
            <a:ext cx="5016670" cy="5707856"/>
          </a:xfrm>
          <a:prstGeom prst="rect">
            <a:avLst/>
          </a:prstGeom>
          <a:ln w="12700">
            <a:solidFill>
              <a:srgbClr val="941100"/>
            </a:solidFill>
          </a:ln>
        </p:spPr>
      </p:pic>
    </p:spTree>
    <p:extLst>
      <p:ext uri="{BB962C8B-B14F-4D97-AF65-F5344CB8AC3E}">
        <p14:creationId xmlns:p14="http://schemas.microsoft.com/office/powerpoint/2010/main" val="23862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39897" cy="11602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Del Mar </a:t>
            </a:r>
            <a:r>
              <a:rPr lang="en-US" dirty="0" err="1" smtClean="0"/>
              <a:t>Cantábrico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</a:t>
            </a:r>
            <a:r>
              <a:rPr lang="en-US" dirty="0" err="1" smtClean="0"/>
              <a:t>muchos</a:t>
            </a:r>
            <a:r>
              <a:rPr lang="en-US" dirty="0" smtClean="0"/>
              <a:t> </a:t>
            </a:r>
            <a:r>
              <a:rPr lang="en-US" dirty="0" err="1" smtClean="0"/>
              <a:t>tipos</a:t>
            </a:r>
            <a:r>
              <a:rPr lang="en-US" dirty="0" smtClean="0"/>
              <a:t> de </a:t>
            </a:r>
            <a:r>
              <a:rPr lang="en-US" dirty="0" err="1" smtClean="0"/>
              <a:t>pescado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282" y="0"/>
            <a:ext cx="3287354" cy="40459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65151" y="552103"/>
            <a:ext cx="1064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Atún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45" y="1203691"/>
            <a:ext cx="3824338" cy="50991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4284" y="6346294"/>
            <a:ext cx="127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Cigalas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534"/>
            <a:ext cx="4151723" cy="46260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78194" y="6263148"/>
            <a:ext cx="153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Chipirones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42" y="3794159"/>
            <a:ext cx="3364384" cy="26547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65151" y="6302808"/>
            <a:ext cx="1536165" cy="470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Mejillones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995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4" y="113961"/>
            <a:ext cx="4527686" cy="2228645"/>
          </a:xfrm>
          <a:ln w="28575" cmpd="sng">
            <a:solidFill>
              <a:srgbClr val="FF26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cs typeface="Arial Rounded MT Bold"/>
              </a:rPr>
              <a:t>En el </a:t>
            </a:r>
            <a:r>
              <a:rPr lang="en-US" sz="2400" dirty="0" err="1" smtClean="0">
                <a:cs typeface="Arial Rounded MT Bold"/>
              </a:rPr>
              <a:t>puerto</a:t>
            </a:r>
            <a:r>
              <a:rPr lang="en-US" sz="2400" dirty="0" smtClean="0">
                <a:cs typeface="Arial Rounded MT Bold"/>
              </a:rPr>
              <a:t> de San </a:t>
            </a:r>
            <a:r>
              <a:rPr lang="en-US" sz="2400" dirty="0" err="1" smtClean="0">
                <a:cs typeface="Arial Rounded MT Bold"/>
              </a:rPr>
              <a:t>Sebastián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estaba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situado</a:t>
            </a:r>
            <a:r>
              <a:rPr lang="en-US" sz="2400" dirty="0" smtClean="0">
                <a:cs typeface="Arial Rounded MT Bold"/>
              </a:rPr>
              <a:t> el </a:t>
            </a:r>
            <a:r>
              <a:rPr lang="en-US" sz="2400" dirty="0" err="1" smtClean="0">
                <a:solidFill>
                  <a:srgbClr val="C00000"/>
                </a:solidFill>
                <a:cs typeface="Arial Rounded MT Bold"/>
              </a:rPr>
              <a:t>Consulado</a:t>
            </a:r>
            <a:r>
              <a:rPr lang="en-US" sz="2400" dirty="0" smtClean="0">
                <a:cs typeface="Arial Rounded MT Bold"/>
              </a:rPr>
              <a:t>, </a:t>
            </a:r>
            <a:r>
              <a:rPr lang="en-US" sz="2400" dirty="0" err="1" smtClean="0">
                <a:cs typeface="Arial Rounded MT Bold"/>
              </a:rPr>
              <a:t>que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controlaba</a:t>
            </a:r>
            <a:r>
              <a:rPr lang="en-US" sz="2400" dirty="0" smtClean="0">
                <a:cs typeface="Arial Rounded MT Bold"/>
              </a:rPr>
              <a:t> la </a:t>
            </a:r>
            <a:r>
              <a:rPr lang="en-US" sz="2400" dirty="0" err="1" smtClean="0">
                <a:cs typeface="Arial Rounded MT Bold"/>
              </a:rPr>
              <a:t>actividad</a:t>
            </a:r>
            <a:r>
              <a:rPr lang="en-US" sz="2400" dirty="0" smtClean="0">
                <a:cs typeface="Arial Rounded MT Bold"/>
              </a:rPr>
              <a:t> del </a:t>
            </a:r>
            <a:r>
              <a:rPr lang="en-US" sz="2400" dirty="0" err="1" smtClean="0">
                <a:cs typeface="Arial Rounded MT Bold"/>
              </a:rPr>
              <a:t>puerto</a:t>
            </a:r>
            <a:r>
              <a:rPr lang="en-US" sz="2400" dirty="0" smtClean="0">
                <a:cs typeface="Arial Rounded MT Bold"/>
              </a:rPr>
              <a:t>. El </a:t>
            </a:r>
            <a:r>
              <a:rPr lang="en-US" sz="2400" dirty="0" err="1" smtClean="0">
                <a:cs typeface="Arial Rounded MT Bold"/>
              </a:rPr>
              <a:t>edificio</a:t>
            </a:r>
            <a:r>
              <a:rPr lang="en-US" sz="2400" dirty="0" smtClean="0">
                <a:cs typeface="Arial Rounded MT Bold"/>
              </a:rPr>
              <a:t> </a:t>
            </a:r>
            <a:r>
              <a:rPr lang="en-US" sz="2400" dirty="0" err="1" smtClean="0">
                <a:cs typeface="Arial Rounded MT Bold"/>
              </a:rPr>
              <a:t>es</a:t>
            </a:r>
            <a:r>
              <a:rPr lang="en-US" sz="2400" dirty="0" smtClean="0">
                <a:cs typeface="Arial Rounded MT Bold"/>
              </a:rPr>
              <a:t> hoy el </a:t>
            </a:r>
            <a:r>
              <a:rPr lang="en-US" sz="2400" dirty="0" err="1" smtClean="0">
                <a:cs typeface="Arial Rounded MT Bold"/>
              </a:rPr>
              <a:t>Museo</a:t>
            </a:r>
            <a:r>
              <a:rPr lang="en-US" sz="2400" dirty="0" smtClean="0">
                <a:cs typeface="Arial Rounded MT Bold"/>
              </a:rPr>
              <a:t> Naval </a:t>
            </a:r>
            <a:endParaRPr lang="en-US" sz="2400" dirty="0">
              <a:cs typeface="Arial Rounded MT Bol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06" y="365125"/>
            <a:ext cx="7449994" cy="5587496"/>
          </a:xfrm>
          <a:ln w="19050">
            <a:solidFill>
              <a:srgbClr val="00905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4965"/>
            <a:ext cx="5634681" cy="422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0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70" y="94507"/>
            <a:ext cx="9705835" cy="975346"/>
          </a:xfrm>
          <a:ln w="38100" cmpd="sng">
            <a:noFill/>
          </a:ln>
        </p:spPr>
        <p:txBody>
          <a:bodyPr/>
          <a:lstStyle/>
          <a:p>
            <a:r>
              <a:rPr lang="en-US" dirty="0" smtClean="0">
                <a:cs typeface="Arial Rounded MT Bold"/>
              </a:rPr>
              <a:t>Centro de </a:t>
            </a:r>
            <a:r>
              <a:rPr lang="en-US" dirty="0" err="1" smtClean="0">
                <a:cs typeface="Arial Rounded MT Bold"/>
              </a:rPr>
              <a:t>Estudios</a:t>
            </a:r>
            <a:r>
              <a:rPr lang="en-US" dirty="0" smtClean="0">
                <a:cs typeface="Arial Rounded MT Bold"/>
              </a:rPr>
              <a:t> </a:t>
            </a:r>
            <a:r>
              <a:rPr lang="en-US" dirty="0" err="1" smtClean="0">
                <a:cs typeface="Arial Rounded MT Bold"/>
              </a:rPr>
              <a:t>Culinarios</a:t>
            </a:r>
            <a:r>
              <a:rPr lang="en-US" dirty="0" smtClean="0">
                <a:cs typeface="Arial Rounded MT Bold"/>
              </a:rPr>
              <a:t> Vasco (BCC)</a:t>
            </a:r>
            <a:endParaRPr lang="en-US" dirty="0">
              <a:cs typeface="Arial Rounded MT Bold"/>
            </a:endParaRPr>
          </a:p>
        </p:txBody>
      </p:sp>
      <p:pic>
        <p:nvPicPr>
          <p:cNvPr id="5" name="Content Placeholder 3" descr="IMG_10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6" y="1348417"/>
            <a:ext cx="5193979" cy="3895484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8" name="Content Placeholder 3" descr="IMG_105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675" y="1069852"/>
            <a:ext cx="6946093" cy="5209571"/>
          </a:xfrm>
        </p:spPr>
      </p:pic>
      <p:sp>
        <p:nvSpPr>
          <p:cNvPr id="9" name="TextBox 8"/>
          <p:cNvSpPr txBox="1"/>
          <p:nvPr/>
        </p:nvSpPr>
        <p:spPr>
          <a:xfrm>
            <a:off x="179571" y="5369059"/>
            <a:ext cx="5117360" cy="129266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/>
              <a:t>En</a:t>
            </a:r>
            <a:r>
              <a:rPr lang="en-US" sz="2000" dirty="0"/>
              <a:t> el BCC se </a:t>
            </a:r>
            <a:r>
              <a:rPr lang="en-US" sz="2000" dirty="0" err="1"/>
              <a:t>investigan</a:t>
            </a:r>
            <a:r>
              <a:rPr lang="en-US" sz="2000" dirty="0"/>
              <a:t> </a:t>
            </a:r>
            <a:r>
              <a:rPr lang="en-US" sz="2000" dirty="0" err="1"/>
              <a:t>nuevos</a:t>
            </a:r>
            <a:r>
              <a:rPr lang="en-US" sz="2000" dirty="0"/>
              <a:t> </a:t>
            </a:r>
            <a:r>
              <a:rPr lang="en-US" sz="2000" dirty="0" err="1"/>
              <a:t>ingredientes</a:t>
            </a:r>
            <a:r>
              <a:rPr lang="en-US" sz="2000" dirty="0"/>
              <a:t> y </a:t>
            </a:r>
            <a:r>
              <a:rPr lang="en-US" sz="2000" dirty="0" err="1"/>
              <a:t>nuevas</a:t>
            </a:r>
            <a:r>
              <a:rPr lang="en-US" sz="2000" dirty="0"/>
              <a:t> </a:t>
            </a:r>
            <a:r>
              <a:rPr lang="en-US" sz="2000" dirty="0" err="1"/>
              <a:t>recetas</a:t>
            </a:r>
            <a:r>
              <a:rPr lang="en-US" sz="2000" dirty="0"/>
              <a:t>, </a:t>
            </a:r>
            <a:r>
              <a:rPr lang="en-US" sz="2000" dirty="0" err="1"/>
              <a:t>pero</a:t>
            </a:r>
            <a:r>
              <a:rPr lang="en-US" sz="2000" dirty="0"/>
              <a:t> </a:t>
            </a:r>
            <a:r>
              <a:rPr lang="en-US" sz="2000" dirty="0" err="1" smtClean="0"/>
              <a:t>también</a:t>
            </a:r>
            <a:r>
              <a:rPr lang="en-US" sz="2000" dirty="0" smtClean="0"/>
              <a:t> </a:t>
            </a:r>
            <a:r>
              <a:rPr lang="en-US" sz="2000" dirty="0"/>
              <a:t>se </a:t>
            </a:r>
            <a:r>
              <a:rPr lang="en-US" sz="2000" dirty="0" err="1"/>
              <a:t>aprende</a:t>
            </a:r>
            <a:r>
              <a:rPr lang="en-US" sz="2000" dirty="0"/>
              <a:t> a </a:t>
            </a:r>
            <a:r>
              <a:rPr lang="en-US" sz="2000" dirty="0" err="1"/>
              <a:t>hacer</a:t>
            </a:r>
            <a:r>
              <a:rPr lang="en-US" sz="2000" dirty="0"/>
              <a:t>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platos</a:t>
            </a:r>
            <a:r>
              <a:rPr lang="en-US" sz="2000" dirty="0"/>
              <a:t>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/>
              <a:t>tradicionales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3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15" y="90808"/>
            <a:ext cx="11723859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En el </a:t>
            </a:r>
            <a:r>
              <a:rPr lang="en-US" sz="3200" dirty="0" smtClean="0">
                <a:solidFill>
                  <a:srgbClr val="C00000"/>
                </a:solidFill>
              </a:rPr>
              <a:t>BCC</a:t>
            </a:r>
            <a:r>
              <a:rPr lang="en-US" sz="3200" dirty="0" smtClean="0"/>
              <a:t> se </a:t>
            </a:r>
            <a:r>
              <a:rPr lang="en-US" sz="3200" dirty="0" err="1" smtClean="0"/>
              <a:t>emplean</a:t>
            </a:r>
            <a:r>
              <a:rPr lang="en-US" sz="3200" dirty="0" smtClean="0"/>
              <a:t> </a:t>
            </a:r>
            <a:r>
              <a:rPr lang="en-US" sz="3200" dirty="0" err="1" smtClean="0"/>
              <a:t>máquinas</a:t>
            </a:r>
            <a:r>
              <a:rPr lang="en-US" sz="3200" dirty="0" smtClean="0"/>
              <a:t> y </a:t>
            </a:r>
            <a:r>
              <a:rPr lang="en-US" sz="3200" dirty="0" err="1" smtClean="0"/>
              <a:t>técnicas</a:t>
            </a:r>
            <a:r>
              <a:rPr lang="en-US" sz="3200" dirty="0" smtClean="0"/>
              <a:t> de </a:t>
            </a:r>
            <a:r>
              <a:rPr lang="en-US" sz="3200" dirty="0" err="1" smtClean="0"/>
              <a:t>laboratorio</a:t>
            </a:r>
            <a:r>
              <a:rPr lang="en-US" sz="3200" dirty="0" smtClean="0"/>
              <a:t> </a:t>
            </a:r>
            <a:r>
              <a:rPr lang="en-US" sz="3200" dirty="0" err="1" smtClean="0"/>
              <a:t>para</a:t>
            </a:r>
            <a:r>
              <a:rPr lang="en-US" sz="3200" dirty="0" smtClean="0"/>
              <a:t> </a:t>
            </a:r>
            <a:r>
              <a:rPr lang="en-US" sz="3200" dirty="0" err="1" smtClean="0"/>
              <a:t>manipular</a:t>
            </a:r>
            <a:r>
              <a:rPr lang="en-US" sz="3200" dirty="0" smtClean="0"/>
              <a:t> los </a:t>
            </a:r>
            <a:r>
              <a:rPr lang="en-US" sz="3200" dirty="0" err="1" smtClean="0"/>
              <a:t>ingredientes</a:t>
            </a:r>
            <a:r>
              <a:rPr lang="en-US" sz="3200" dirty="0" smtClean="0"/>
              <a:t> y </a:t>
            </a:r>
            <a:r>
              <a:rPr lang="en-US" sz="3200" dirty="0" err="1" smtClean="0"/>
              <a:t>conseguir</a:t>
            </a:r>
            <a:r>
              <a:rPr lang="en-US" sz="3200" dirty="0" smtClean="0"/>
              <a:t> </a:t>
            </a:r>
            <a:r>
              <a:rPr lang="en-US" sz="3200" dirty="0" err="1" smtClean="0"/>
              <a:t>sabores</a:t>
            </a:r>
            <a:r>
              <a:rPr lang="en-US" sz="3200" dirty="0" smtClean="0"/>
              <a:t> </a:t>
            </a:r>
            <a:r>
              <a:rPr lang="en-US" sz="3200" dirty="0" err="1" smtClean="0"/>
              <a:t>sorprendentes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4" name="Content Placeholder 3" descr="IMG_098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8" y="1972146"/>
            <a:ext cx="5801784" cy="4351338"/>
          </a:xfrm>
        </p:spPr>
      </p:pic>
      <p:pic>
        <p:nvPicPr>
          <p:cNvPr id="5" name="Content Placeholder 3" descr="IMG_09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126" y="1416371"/>
            <a:ext cx="5522597" cy="41419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3255" y="5714322"/>
            <a:ext cx="5389719" cy="101566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Además</a:t>
            </a:r>
            <a:r>
              <a:rPr lang="en-US" sz="2000" dirty="0" smtClean="0"/>
              <a:t> se </a:t>
            </a:r>
            <a:r>
              <a:rPr lang="en-US" sz="2000" dirty="0" err="1" smtClean="0"/>
              <a:t>hacen</a:t>
            </a:r>
            <a:r>
              <a:rPr lang="en-US" sz="2000" dirty="0" smtClean="0"/>
              <a:t> </a:t>
            </a:r>
            <a:r>
              <a:rPr lang="en-US" sz="2000" dirty="0" err="1" smtClean="0"/>
              <a:t>investigaciones</a:t>
            </a:r>
            <a:r>
              <a:rPr lang="en-US" sz="2000" dirty="0" smtClean="0"/>
              <a:t> </a:t>
            </a:r>
            <a:r>
              <a:rPr lang="en-US" sz="2000" dirty="0" err="1" smtClean="0"/>
              <a:t>sobre</a:t>
            </a:r>
            <a:r>
              <a:rPr lang="en-US" sz="2000" dirty="0" smtClean="0"/>
              <a:t> la </a:t>
            </a:r>
            <a:r>
              <a:rPr lang="en-US" sz="2000" dirty="0" err="1" smtClean="0"/>
              <a:t>actividad</a:t>
            </a:r>
            <a:r>
              <a:rPr lang="en-US" sz="2000" dirty="0" smtClean="0"/>
              <a:t> cerebral en </a:t>
            </a:r>
            <a:r>
              <a:rPr lang="en-US" sz="2000" dirty="0" err="1" smtClean="0"/>
              <a:t>relación</a:t>
            </a:r>
            <a:r>
              <a:rPr lang="en-US" sz="2000" dirty="0" smtClean="0"/>
              <a:t> con los </a:t>
            </a:r>
            <a:r>
              <a:rPr lang="en-US" sz="2000" dirty="0" err="1" smtClean="0"/>
              <a:t>sabores</a:t>
            </a:r>
            <a:r>
              <a:rPr lang="en-US" sz="2000" dirty="0" smtClean="0"/>
              <a:t> y la </a:t>
            </a:r>
            <a:r>
              <a:rPr lang="en-US" sz="2000" dirty="0" err="1" smtClean="0"/>
              <a:t>percepción</a:t>
            </a:r>
            <a:r>
              <a:rPr lang="en-US" sz="2000" dirty="0" smtClean="0"/>
              <a:t> de la </a:t>
            </a:r>
            <a:r>
              <a:rPr lang="en-US" sz="2000" dirty="0" err="1" smtClean="0"/>
              <a:t>experiencia</a:t>
            </a:r>
            <a:r>
              <a:rPr lang="en-US" sz="2000" dirty="0" smtClean="0"/>
              <a:t> </a:t>
            </a:r>
            <a:r>
              <a:rPr lang="en-US" sz="2000" dirty="0" err="1" smtClean="0"/>
              <a:t>gastronómica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020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4246" y="162801"/>
            <a:ext cx="11788993" cy="1368796"/>
          </a:xfrm>
          <a:ln w="28575" cmpd="sng">
            <a:solidFill>
              <a:srgbClr val="009051"/>
            </a:solidFill>
          </a:ln>
        </p:spPr>
        <p:txBody>
          <a:bodyPr>
            <a:normAutofit/>
          </a:bodyPr>
          <a:lstStyle/>
          <a:p>
            <a:r>
              <a:rPr lang="en-US" sz="3200" dirty="0" err="1" smtClean="0">
                <a:cs typeface="Arial Rounded MT Bold"/>
              </a:rPr>
              <a:t>Cerca</a:t>
            </a:r>
            <a:r>
              <a:rPr lang="en-US" sz="3200" dirty="0" smtClean="0">
                <a:cs typeface="Arial Rounded MT Bold"/>
              </a:rPr>
              <a:t> de San </a:t>
            </a:r>
            <a:r>
              <a:rPr lang="en-US" sz="3200" dirty="0" err="1" smtClean="0">
                <a:cs typeface="Arial Rounded MT Bold"/>
              </a:rPr>
              <a:t>Sebastián</a:t>
            </a:r>
            <a:r>
              <a:rPr lang="en-US" sz="3200" dirty="0" smtClean="0">
                <a:cs typeface="Arial Rounded MT Bold"/>
              </a:rPr>
              <a:t>, en </a:t>
            </a:r>
            <a:r>
              <a:rPr lang="en-US" sz="3200" dirty="0" err="1" smtClean="0">
                <a:cs typeface="Arial Rounded MT Bold"/>
              </a:rPr>
              <a:t>Getaria</a:t>
            </a:r>
            <a:r>
              <a:rPr lang="en-US" sz="3200" dirty="0" smtClean="0">
                <a:cs typeface="Arial Rounded MT Bold"/>
              </a:rPr>
              <a:t>, </a:t>
            </a:r>
            <a:r>
              <a:rPr lang="en-US" sz="3200" dirty="0" err="1" smtClean="0">
                <a:cs typeface="Arial Rounded MT Bold"/>
              </a:rPr>
              <a:t>existe</a:t>
            </a:r>
            <a:r>
              <a:rPr lang="en-US" sz="3200" dirty="0" smtClean="0">
                <a:cs typeface="Arial Rounded MT Bold"/>
              </a:rPr>
              <a:t> el </a:t>
            </a:r>
            <a:r>
              <a:rPr lang="en-US" sz="3200" dirty="0" err="1" smtClean="0">
                <a:cs typeface="Arial Rounded MT Bold"/>
              </a:rPr>
              <a:t>microclima</a:t>
            </a:r>
            <a:r>
              <a:rPr lang="en-US" sz="3200" dirty="0" smtClean="0">
                <a:cs typeface="Arial Rounded MT Bold"/>
              </a:rPr>
              <a:t> ideal </a:t>
            </a:r>
            <a:r>
              <a:rPr lang="en-US" sz="3200" dirty="0" err="1" smtClean="0">
                <a:cs typeface="Arial Rounded MT Bold"/>
              </a:rPr>
              <a:t>para</a:t>
            </a:r>
            <a:r>
              <a:rPr lang="en-US" sz="3200" dirty="0" smtClean="0">
                <a:cs typeface="Arial Rounded MT Bold"/>
              </a:rPr>
              <a:t> cultivar </a:t>
            </a:r>
            <a:r>
              <a:rPr lang="en-US" sz="3200" dirty="0" err="1" smtClean="0">
                <a:cs typeface="Arial Rounded MT Bold"/>
              </a:rPr>
              <a:t>las</a:t>
            </a:r>
            <a:r>
              <a:rPr lang="en-US" sz="3200" dirty="0" smtClean="0">
                <a:cs typeface="Arial Rounded MT Bold"/>
              </a:rPr>
              <a:t> </a:t>
            </a:r>
            <a:r>
              <a:rPr lang="en-US" sz="3200" dirty="0" err="1" smtClean="0">
                <a:cs typeface="Arial Rounded MT Bold"/>
              </a:rPr>
              <a:t>uvas</a:t>
            </a:r>
            <a:r>
              <a:rPr lang="en-US" sz="3200" dirty="0" smtClean="0">
                <a:cs typeface="Arial Rounded MT Bold"/>
              </a:rPr>
              <a:t> con </a:t>
            </a:r>
            <a:r>
              <a:rPr lang="en-US" sz="3200" dirty="0" err="1" smtClean="0">
                <a:cs typeface="Arial Rounded MT Bold"/>
              </a:rPr>
              <a:t>las</a:t>
            </a:r>
            <a:r>
              <a:rPr lang="en-US" sz="3200" dirty="0" smtClean="0">
                <a:cs typeface="Arial Rounded MT Bold"/>
              </a:rPr>
              <a:t> </a:t>
            </a:r>
            <a:r>
              <a:rPr lang="en-US" sz="3200" dirty="0" err="1" smtClean="0">
                <a:cs typeface="Arial Rounded MT Bold"/>
              </a:rPr>
              <a:t>que</a:t>
            </a:r>
            <a:r>
              <a:rPr lang="en-US" sz="3200" dirty="0" smtClean="0">
                <a:cs typeface="Arial Rounded MT Bold"/>
              </a:rPr>
              <a:t> se </a:t>
            </a:r>
            <a:r>
              <a:rPr lang="en-US" sz="3200" dirty="0" err="1" smtClean="0">
                <a:cs typeface="Arial Rounded MT Bold"/>
              </a:rPr>
              <a:t>hace</a:t>
            </a:r>
            <a:r>
              <a:rPr lang="en-US" sz="3200" dirty="0" smtClean="0">
                <a:cs typeface="Arial Rounded MT Bold"/>
              </a:rPr>
              <a:t> el </a:t>
            </a:r>
            <a:r>
              <a:rPr lang="en-US" sz="3200" dirty="0" err="1" smtClean="0">
                <a:solidFill>
                  <a:srgbClr val="C00000"/>
                </a:solidFill>
                <a:cs typeface="Arial Rounded MT Bold"/>
              </a:rPr>
              <a:t>txacoli</a:t>
            </a:r>
            <a:r>
              <a:rPr lang="en-US" sz="3200" dirty="0" smtClean="0">
                <a:cs typeface="Arial Rounded MT Bold"/>
              </a:rPr>
              <a:t> o </a:t>
            </a:r>
            <a:r>
              <a:rPr lang="en-US" sz="3200" dirty="0" err="1" smtClean="0">
                <a:cs typeface="Arial Rounded MT Bold"/>
              </a:rPr>
              <a:t>chacolí</a:t>
            </a:r>
            <a:endParaRPr lang="en-US" sz="3200" dirty="0">
              <a:cs typeface="Arial Rounded MT Bold"/>
            </a:endParaRPr>
          </a:p>
        </p:txBody>
      </p:sp>
      <p:pic>
        <p:nvPicPr>
          <p:cNvPr id="4" name="Content Placeholder 3" descr="IMG_180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65" y="1615442"/>
            <a:ext cx="7750774" cy="5059812"/>
          </a:xfrm>
          <a:ln w="19050" cmpd="sng">
            <a:solidFill>
              <a:srgbClr val="9411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6" y="1615442"/>
            <a:ext cx="3857857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9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13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017" y="162800"/>
            <a:ext cx="11607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  <a:cs typeface="Arial Rounded MT Bold"/>
              </a:rPr>
              <a:t>En </a:t>
            </a:r>
            <a:r>
              <a:rPr lang="en-US" sz="4000" b="1" dirty="0" smtClean="0">
                <a:solidFill>
                  <a:srgbClr val="C00000"/>
                </a:solidFill>
                <a:latin typeface="+mj-lt"/>
                <a:cs typeface="Arial Rounded MT Bold"/>
              </a:rPr>
              <a:t>La Rioja </a:t>
            </a:r>
            <a:r>
              <a:rPr lang="en-US" sz="3200" b="1" dirty="0" smtClean="0">
                <a:latin typeface="+mj-lt"/>
                <a:cs typeface="Arial Rounded MT Bold"/>
              </a:rPr>
              <a:t>se </a:t>
            </a:r>
            <a:r>
              <a:rPr lang="en-US" sz="3200" b="1" dirty="0" err="1" smtClean="0">
                <a:latin typeface="+mj-lt"/>
                <a:cs typeface="Arial Rounded MT Bold"/>
              </a:rPr>
              <a:t>producen</a:t>
            </a:r>
            <a:r>
              <a:rPr lang="en-US" sz="3200" b="1" dirty="0" smtClean="0">
                <a:latin typeface="+mj-lt"/>
                <a:cs typeface="Arial Rounded MT Bold"/>
              </a:rPr>
              <a:t> </a:t>
            </a:r>
            <a:r>
              <a:rPr lang="en-US" sz="3200" b="1" dirty="0" err="1" smtClean="0">
                <a:latin typeface="+mj-lt"/>
                <a:cs typeface="Arial Rounded MT Bold"/>
              </a:rPr>
              <a:t>excelentes</a:t>
            </a:r>
            <a:r>
              <a:rPr lang="en-US" sz="3200" b="1" dirty="0" smtClean="0">
                <a:latin typeface="+mj-lt"/>
                <a:cs typeface="Arial Rounded MT Bold"/>
              </a:rPr>
              <a:t> vinos </a:t>
            </a:r>
            <a:r>
              <a:rPr lang="en-US" sz="3200" b="1" dirty="0" err="1" smtClean="0">
                <a:latin typeface="+mj-lt"/>
                <a:cs typeface="Arial Rounded MT Bold"/>
              </a:rPr>
              <a:t>cuyo</a:t>
            </a:r>
            <a:r>
              <a:rPr lang="en-US" sz="3200" b="1" dirty="0" smtClean="0">
                <a:latin typeface="+mj-lt"/>
                <a:cs typeface="Arial Rounded MT Bold"/>
              </a:rPr>
              <a:t> </a:t>
            </a:r>
            <a:r>
              <a:rPr lang="en-US" sz="3200" b="1" dirty="0" err="1" smtClean="0">
                <a:latin typeface="+mj-lt"/>
                <a:cs typeface="Arial Rounded MT Bold"/>
              </a:rPr>
              <a:t>sabor</a:t>
            </a:r>
            <a:r>
              <a:rPr lang="en-US" sz="3200" b="1" dirty="0" smtClean="0">
                <a:latin typeface="+mj-lt"/>
                <a:cs typeface="Arial Rounded MT Bold"/>
              </a:rPr>
              <a:t> </a:t>
            </a:r>
            <a:r>
              <a:rPr lang="en-US" sz="3200" b="1" dirty="0" err="1" smtClean="0">
                <a:latin typeface="+mj-lt"/>
                <a:cs typeface="Arial Rounded MT Bold"/>
              </a:rPr>
              <a:t>varía</a:t>
            </a:r>
            <a:r>
              <a:rPr lang="en-US" sz="3200" b="1" dirty="0" smtClean="0">
                <a:latin typeface="+mj-lt"/>
                <a:cs typeface="Arial Rounded MT Bold"/>
              </a:rPr>
              <a:t> </a:t>
            </a:r>
            <a:r>
              <a:rPr lang="en-US" sz="3200" b="1" dirty="0" err="1" smtClean="0">
                <a:latin typeface="+mj-lt"/>
                <a:cs typeface="Arial Rounded MT Bold"/>
              </a:rPr>
              <a:t>dependiendo</a:t>
            </a:r>
            <a:r>
              <a:rPr lang="en-US" sz="3200" b="1" dirty="0" smtClean="0">
                <a:latin typeface="+mj-lt"/>
                <a:cs typeface="Arial Rounded MT Bold"/>
              </a:rPr>
              <a:t> del </a:t>
            </a:r>
            <a:r>
              <a:rPr lang="en-US" sz="3200" b="1" dirty="0" err="1" smtClean="0">
                <a:latin typeface="+mj-lt"/>
                <a:cs typeface="Arial Rounded MT Bold"/>
              </a:rPr>
              <a:t>tipo</a:t>
            </a:r>
            <a:r>
              <a:rPr lang="en-US" sz="3200" b="1" dirty="0" smtClean="0">
                <a:latin typeface="+mj-lt"/>
                <a:cs typeface="Arial Rounded MT Bold"/>
              </a:rPr>
              <a:t> de </a:t>
            </a:r>
            <a:r>
              <a:rPr lang="en-US" sz="3200" b="1" dirty="0" err="1" smtClean="0">
                <a:latin typeface="+mj-lt"/>
                <a:cs typeface="Arial Rounded MT Bold"/>
              </a:rPr>
              <a:t>uva</a:t>
            </a:r>
            <a:r>
              <a:rPr lang="en-US" sz="3200" b="1" dirty="0" smtClean="0">
                <a:latin typeface="+mj-lt"/>
                <a:cs typeface="Arial Rounded MT Bold"/>
              </a:rPr>
              <a:t>, el </a:t>
            </a:r>
            <a:r>
              <a:rPr lang="en-US" sz="3200" b="1" dirty="0" err="1" smtClean="0">
                <a:latin typeface="+mj-lt"/>
                <a:cs typeface="Arial Rounded MT Bold"/>
              </a:rPr>
              <a:t>suelo</a:t>
            </a:r>
            <a:r>
              <a:rPr lang="en-US" sz="3200" b="1" dirty="0" smtClean="0">
                <a:latin typeface="+mj-lt"/>
                <a:cs typeface="Arial Rounded MT Bold"/>
              </a:rPr>
              <a:t> y los </a:t>
            </a:r>
            <a:r>
              <a:rPr lang="en-US" sz="3200" b="1" dirty="0" err="1" smtClean="0">
                <a:latin typeface="+mj-lt"/>
                <a:cs typeface="Arial Rounded MT Bold"/>
              </a:rPr>
              <a:t>modos</a:t>
            </a:r>
            <a:r>
              <a:rPr lang="en-US" sz="3200" b="1" dirty="0" smtClean="0">
                <a:latin typeface="+mj-lt"/>
                <a:cs typeface="Arial Rounded MT Bold"/>
              </a:rPr>
              <a:t> de </a:t>
            </a:r>
            <a:r>
              <a:rPr lang="en-US" sz="3200" b="1" dirty="0" err="1" smtClean="0">
                <a:latin typeface="+mj-lt"/>
                <a:cs typeface="Arial Rounded MT Bold"/>
              </a:rPr>
              <a:t>elaboración</a:t>
            </a:r>
            <a:endParaRPr lang="en-US" sz="3200" b="1" dirty="0">
              <a:latin typeface="+mj-lt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1017" y="1768864"/>
            <a:ext cx="162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Rioja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alavesa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4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52"/>
            <a:ext cx="5014813" cy="6686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49" y="211642"/>
            <a:ext cx="3336093" cy="2752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12" y="0"/>
            <a:ext cx="5991788" cy="4493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373" y="4061298"/>
            <a:ext cx="3728937" cy="2796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3444" y="4797929"/>
            <a:ext cx="3152298" cy="1323439"/>
          </a:xfrm>
          <a:prstGeom prst="rect">
            <a:avLst/>
          </a:prstGeom>
          <a:noFill/>
          <a:ln w="38100" cmpd="sng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cs typeface="Arial Rounded MT Bold"/>
              </a:rPr>
              <a:t>Las </a:t>
            </a:r>
            <a:r>
              <a:rPr lang="en-US" sz="2000" b="1" dirty="0" smtClean="0">
                <a:solidFill>
                  <a:srgbClr val="C00000"/>
                </a:solidFill>
                <a:cs typeface="Arial Rounded MT Bold"/>
              </a:rPr>
              <a:t>bodegas</a:t>
            </a:r>
            <a:r>
              <a:rPr lang="en-US" sz="2000" b="1" dirty="0" smtClean="0">
                <a:cs typeface="Arial Rounded MT Bold"/>
              </a:rPr>
              <a:t> </a:t>
            </a:r>
            <a:r>
              <a:rPr lang="en-US" sz="2000" b="1" dirty="0" err="1" smtClean="0">
                <a:cs typeface="Arial Rounded MT Bold"/>
              </a:rPr>
              <a:t>riojanas</a:t>
            </a:r>
            <a:r>
              <a:rPr lang="en-US" sz="2000" b="1" dirty="0" smtClean="0">
                <a:cs typeface="Arial Rounded MT Bold"/>
              </a:rPr>
              <a:t> </a:t>
            </a:r>
            <a:r>
              <a:rPr lang="en-US" sz="2000" b="1" dirty="0" err="1" smtClean="0">
                <a:cs typeface="Arial Rounded MT Bold"/>
              </a:rPr>
              <a:t>usan</a:t>
            </a:r>
            <a:r>
              <a:rPr lang="en-US" sz="2000" b="1" dirty="0" smtClean="0">
                <a:cs typeface="Arial Rounded MT Bold"/>
              </a:rPr>
              <a:t> </a:t>
            </a:r>
            <a:r>
              <a:rPr lang="en-US" sz="2000" b="1" dirty="0" err="1" smtClean="0">
                <a:cs typeface="Arial Rounded MT Bold"/>
              </a:rPr>
              <a:t>modos</a:t>
            </a:r>
            <a:r>
              <a:rPr lang="en-US" sz="2000" b="1" dirty="0" smtClean="0">
                <a:cs typeface="Arial Rounded MT Bold"/>
              </a:rPr>
              <a:t> </a:t>
            </a:r>
            <a:r>
              <a:rPr lang="en-US" sz="2000" b="1" dirty="0" err="1" smtClean="0">
                <a:cs typeface="Arial Rounded MT Bold"/>
              </a:rPr>
              <a:t>tradicionales</a:t>
            </a:r>
            <a:r>
              <a:rPr lang="en-US" sz="2000" b="1" dirty="0" smtClean="0">
                <a:cs typeface="Arial Rounded MT Bold"/>
              </a:rPr>
              <a:t> y </a:t>
            </a:r>
            <a:r>
              <a:rPr lang="en-US" sz="2000" b="1" dirty="0" err="1" smtClean="0">
                <a:cs typeface="Arial Rounded MT Bold"/>
              </a:rPr>
              <a:t>equipo</a:t>
            </a:r>
            <a:r>
              <a:rPr lang="en-US" sz="2000" b="1" dirty="0" smtClean="0">
                <a:cs typeface="Arial Rounded MT Bold"/>
              </a:rPr>
              <a:t> </a:t>
            </a:r>
            <a:r>
              <a:rPr lang="en-US" sz="2000" b="1" dirty="0" err="1" smtClean="0">
                <a:cs typeface="Arial Rounded MT Bold"/>
              </a:rPr>
              <a:t>moderno</a:t>
            </a:r>
            <a:r>
              <a:rPr lang="en-US" sz="2000" b="1" dirty="0" smtClean="0">
                <a:cs typeface="Arial Rounded MT Bold"/>
              </a:rPr>
              <a:t> en el </a:t>
            </a:r>
            <a:r>
              <a:rPr lang="en-US" sz="2000" b="1" dirty="0" err="1" smtClean="0">
                <a:cs typeface="Arial Rounded MT Bold"/>
              </a:rPr>
              <a:t>elaborado</a:t>
            </a:r>
            <a:r>
              <a:rPr lang="en-US" sz="2000" b="1" dirty="0" smtClean="0">
                <a:cs typeface="Arial Rounded MT Bold"/>
              </a:rPr>
              <a:t> de </a:t>
            </a:r>
            <a:r>
              <a:rPr lang="en-US" sz="2000" b="1" dirty="0" err="1" smtClean="0">
                <a:cs typeface="Arial Rounded MT Bold"/>
              </a:rPr>
              <a:t>sus</a:t>
            </a:r>
            <a:r>
              <a:rPr lang="en-US" sz="2000" b="1" dirty="0" smtClean="0">
                <a:cs typeface="Arial Rounded MT Bold"/>
              </a:rPr>
              <a:t> vinos</a:t>
            </a:r>
            <a:endParaRPr lang="en-US" sz="2000" b="1" dirty="0"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68647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714" y="296022"/>
            <a:ext cx="118480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En La Rioja </a:t>
            </a:r>
            <a:r>
              <a:rPr lang="en-US" sz="2800" dirty="0" smtClean="0">
                <a:cs typeface="Arial Rounded MT Bold"/>
              </a:rPr>
              <a:t>hay </a:t>
            </a:r>
            <a:r>
              <a:rPr lang="en-US" sz="3600" dirty="0" err="1" smtClean="0">
                <a:cs typeface="Arial Rounded MT Bold"/>
              </a:rPr>
              <a:t>tres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zonas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viticultoras</a:t>
            </a:r>
            <a:r>
              <a:rPr lang="en-US" sz="2800" dirty="0" smtClean="0"/>
              <a:t>: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C00000"/>
                </a:solidFill>
              </a:rPr>
              <a:t>Rioja Alta</a:t>
            </a:r>
            <a:r>
              <a:rPr lang="en-US" sz="2800" dirty="0" smtClean="0"/>
              <a:t>: </a:t>
            </a:r>
            <a:r>
              <a:rPr lang="en-US" sz="2800" dirty="0" err="1" smtClean="0"/>
              <a:t>estación</a:t>
            </a:r>
            <a:r>
              <a:rPr lang="en-US" sz="2800" dirty="0" smtClean="0"/>
              <a:t> </a:t>
            </a:r>
            <a:r>
              <a:rPr lang="en-US" sz="2800" dirty="0" err="1" smtClean="0"/>
              <a:t>más</a:t>
            </a:r>
            <a:r>
              <a:rPr lang="en-US" sz="2800" dirty="0" smtClean="0"/>
              <a:t> </a:t>
            </a:r>
            <a:r>
              <a:rPr lang="en-US" sz="2800" dirty="0" err="1" smtClean="0"/>
              <a:t>corta</a:t>
            </a:r>
            <a:r>
              <a:rPr lang="en-US" sz="2800" dirty="0" smtClean="0"/>
              <a:t>; vinos </a:t>
            </a:r>
            <a:r>
              <a:rPr lang="en-US" sz="2800" dirty="0" err="1" smtClean="0"/>
              <a:t>ligeros</a:t>
            </a:r>
            <a:r>
              <a:rPr lang="en-US" sz="2800" dirty="0" smtClean="0"/>
              <a:t> de </a:t>
            </a:r>
            <a:r>
              <a:rPr lang="en-US" sz="2800" dirty="0" err="1" smtClean="0"/>
              <a:t>sabor</a:t>
            </a:r>
            <a:r>
              <a:rPr lang="en-US" sz="2800" dirty="0" smtClean="0"/>
              <a:t> </a:t>
            </a:r>
            <a:r>
              <a:rPr lang="en-US" sz="2800" dirty="0" err="1" smtClean="0"/>
              <a:t>afrutado</a:t>
            </a:r>
            <a:endParaRPr lang="en-US" sz="2800" dirty="0" smtClean="0"/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C00000"/>
                </a:solidFill>
              </a:rPr>
              <a:t>Rioja </a:t>
            </a:r>
            <a:r>
              <a:rPr lang="en-US" sz="2800" dirty="0" err="1" smtClean="0">
                <a:solidFill>
                  <a:srgbClr val="C00000"/>
                </a:solidFill>
              </a:rPr>
              <a:t>Alavesa</a:t>
            </a:r>
            <a:r>
              <a:rPr lang="en-US" sz="2800" dirty="0" smtClean="0"/>
              <a:t>: vinos de gran </a:t>
            </a:r>
            <a:r>
              <a:rPr lang="en-US" sz="2800" dirty="0" err="1" smtClean="0"/>
              <a:t>cuerpo</a:t>
            </a:r>
            <a:r>
              <a:rPr lang="en-US" sz="2800" dirty="0" smtClean="0"/>
              <a:t> y </a:t>
            </a:r>
            <a:r>
              <a:rPr lang="en-US" sz="2800" dirty="0" err="1" smtClean="0"/>
              <a:t>cierta</a:t>
            </a:r>
            <a:r>
              <a:rPr lang="en-US" sz="2800" dirty="0" smtClean="0"/>
              <a:t> </a:t>
            </a:r>
            <a:r>
              <a:rPr lang="en-US" sz="2800" dirty="0" err="1" smtClean="0"/>
              <a:t>acidez</a:t>
            </a:r>
            <a:endParaRPr lang="en-US" sz="2800" dirty="0" smtClean="0"/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C00000"/>
                </a:solidFill>
              </a:rPr>
              <a:t>Rioja Baja</a:t>
            </a:r>
            <a:r>
              <a:rPr lang="en-US" sz="2800" dirty="0" smtClean="0"/>
              <a:t>: </a:t>
            </a:r>
            <a:r>
              <a:rPr lang="en-US" sz="2800" dirty="0" err="1" smtClean="0"/>
              <a:t>clima</a:t>
            </a:r>
            <a:r>
              <a:rPr lang="en-US" sz="2800" dirty="0" smtClean="0"/>
              <a:t> </a:t>
            </a:r>
            <a:r>
              <a:rPr lang="en-US" sz="2800" dirty="0" err="1" smtClean="0"/>
              <a:t>cálido</a:t>
            </a:r>
            <a:r>
              <a:rPr lang="en-US" sz="2800" dirty="0" smtClean="0"/>
              <a:t> y </a:t>
            </a:r>
            <a:r>
              <a:rPr lang="en-US" sz="2800" dirty="0" err="1" smtClean="0"/>
              <a:t>seco</a:t>
            </a:r>
            <a:r>
              <a:rPr lang="en-US" sz="2800" dirty="0" smtClean="0"/>
              <a:t>; vinos de color </a:t>
            </a:r>
            <a:r>
              <a:rPr lang="en-US" sz="2800" dirty="0" err="1" smtClean="0"/>
              <a:t>oscuro</a:t>
            </a:r>
            <a:r>
              <a:rPr lang="en-US" sz="2800" dirty="0" smtClean="0"/>
              <a:t> con mayor </a:t>
            </a:r>
            <a:r>
              <a:rPr lang="en-US" sz="2800" dirty="0" err="1" smtClean="0"/>
              <a:t>graduación</a:t>
            </a:r>
            <a:r>
              <a:rPr lang="en-US" sz="2800" dirty="0" smtClean="0"/>
              <a:t> </a:t>
            </a:r>
            <a:r>
              <a:rPr lang="en-US" sz="2800" dirty="0" err="1" smtClean="0"/>
              <a:t>alcohólica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400" dirty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93096" y="2832741"/>
            <a:ext cx="1126793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Según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3600" dirty="0" err="1"/>
              <a:t>modo</a:t>
            </a:r>
            <a:r>
              <a:rPr lang="en-US" sz="3600" dirty="0"/>
              <a:t> de </a:t>
            </a:r>
            <a:r>
              <a:rPr lang="en-US" sz="3600" dirty="0" err="1" smtClean="0"/>
              <a:t>envejecimiento</a:t>
            </a:r>
            <a:r>
              <a:rPr lang="en-US" sz="2800" dirty="0"/>
              <a:t>, los vinos se </a:t>
            </a:r>
            <a:r>
              <a:rPr lang="en-US" sz="2800" dirty="0" err="1"/>
              <a:t>dividen</a:t>
            </a:r>
            <a:r>
              <a:rPr lang="en-US" sz="2800" dirty="0"/>
              <a:t> en</a:t>
            </a:r>
            <a:r>
              <a:rPr lang="en-US" sz="2800" dirty="0" smtClean="0"/>
              <a:t>: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009051"/>
                </a:solidFill>
              </a:rPr>
              <a:t>Rioja (</a:t>
            </a:r>
            <a:r>
              <a:rPr lang="en-US" sz="2800" dirty="0" err="1" smtClean="0">
                <a:solidFill>
                  <a:srgbClr val="009051"/>
                </a:solidFill>
              </a:rPr>
              <a:t>joven</a:t>
            </a:r>
            <a:r>
              <a:rPr lang="en-US" sz="2800" dirty="0" smtClean="0">
                <a:solidFill>
                  <a:srgbClr val="009051"/>
                </a:solidFill>
              </a:rPr>
              <a:t>)</a:t>
            </a:r>
            <a:r>
              <a:rPr lang="en-US" sz="2800" dirty="0" smtClean="0"/>
              <a:t>:</a:t>
            </a:r>
            <a:r>
              <a:rPr lang="en-US" sz="2800" dirty="0" smtClean="0">
                <a:solidFill>
                  <a:srgbClr val="009051"/>
                </a:solidFill>
              </a:rPr>
              <a:t> </a:t>
            </a:r>
            <a:r>
              <a:rPr lang="en-US" sz="2800" dirty="0" err="1" smtClean="0"/>
              <a:t>menos</a:t>
            </a:r>
            <a:r>
              <a:rPr lang="en-US" sz="2800" dirty="0" smtClean="0"/>
              <a:t> de un </a:t>
            </a:r>
            <a:r>
              <a:rPr lang="en-US" sz="2800" dirty="0" err="1" smtClean="0"/>
              <a:t>año</a:t>
            </a:r>
            <a:r>
              <a:rPr lang="en-US" sz="2800" dirty="0" smtClean="0"/>
              <a:t> en </a:t>
            </a:r>
            <a:r>
              <a:rPr lang="en-US" sz="2800" dirty="0" err="1" smtClean="0"/>
              <a:t>barrica</a:t>
            </a:r>
            <a:r>
              <a:rPr lang="en-US" sz="2800" dirty="0" smtClean="0"/>
              <a:t> de roble y </a:t>
            </a:r>
            <a:r>
              <a:rPr lang="en-US" sz="2800" dirty="0" err="1" smtClean="0"/>
              <a:t>uno</a:t>
            </a:r>
            <a:r>
              <a:rPr lang="en-US" sz="2800" dirty="0" smtClean="0"/>
              <a:t> </a:t>
            </a:r>
            <a:r>
              <a:rPr lang="en-US" sz="2800" dirty="0"/>
              <a:t>a </a:t>
            </a:r>
            <a:r>
              <a:rPr lang="en-US" sz="2800" dirty="0" smtClean="0"/>
              <a:t>dos </a:t>
            </a:r>
            <a:r>
              <a:rPr lang="en-US" sz="2800" dirty="0" err="1" smtClean="0"/>
              <a:t>años</a:t>
            </a:r>
            <a:r>
              <a:rPr lang="en-US" sz="2800" dirty="0" smtClean="0"/>
              <a:t> </a:t>
            </a:r>
            <a:r>
              <a:rPr lang="en-US" sz="2800" dirty="0"/>
              <a:t>en </a:t>
            </a:r>
            <a:r>
              <a:rPr lang="en-US" sz="2800" dirty="0" err="1" smtClean="0"/>
              <a:t>botella</a:t>
            </a:r>
            <a:r>
              <a:rPr lang="en-US" sz="2800" dirty="0" smtClean="0"/>
              <a:t> </a:t>
            </a:r>
            <a:endParaRPr lang="en-US" sz="2800" dirty="0"/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0000FF"/>
                </a:solidFill>
              </a:rPr>
              <a:t>Crianza</a:t>
            </a:r>
            <a:r>
              <a:rPr lang="en-US" sz="2800" dirty="0" smtClean="0"/>
              <a:t>: un </a:t>
            </a:r>
            <a:r>
              <a:rPr lang="en-US" sz="2800" dirty="0" err="1" smtClean="0"/>
              <a:t>año</a:t>
            </a:r>
            <a:r>
              <a:rPr lang="en-US" sz="2800" dirty="0" smtClean="0"/>
              <a:t> en </a:t>
            </a:r>
            <a:r>
              <a:rPr lang="en-US" sz="2800" dirty="0" err="1" smtClean="0"/>
              <a:t>barrica</a:t>
            </a:r>
            <a:r>
              <a:rPr lang="en-US" sz="2800" dirty="0" smtClean="0"/>
              <a:t> de roble y un </a:t>
            </a:r>
            <a:r>
              <a:rPr lang="en-US" sz="2800" dirty="0" err="1" smtClean="0"/>
              <a:t>año</a:t>
            </a:r>
            <a:r>
              <a:rPr lang="en-US" sz="2800" dirty="0" smtClean="0"/>
              <a:t> en </a:t>
            </a:r>
            <a:r>
              <a:rPr lang="en-US" sz="2800" dirty="0" err="1" smtClean="0"/>
              <a:t>botella</a:t>
            </a:r>
            <a:r>
              <a:rPr lang="en-US" sz="2800" dirty="0" smtClean="0"/>
              <a:t> </a:t>
            </a:r>
            <a:endParaRPr lang="en-US" sz="2800" dirty="0"/>
          </a:p>
          <a:p>
            <a:pPr marL="457200" indent="-457200">
              <a:buFont typeface="Wingdings" charset="2"/>
              <a:buChar char="q"/>
            </a:pPr>
            <a:r>
              <a:rPr lang="en-US" sz="2800" dirty="0" err="1" smtClean="0">
                <a:solidFill>
                  <a:schemeClr val="accent4">
                    <a:lumMod val="50000"/>
                  </a:schemeClr>
                </a:solidFill>
              </a:rPr>
              <a:t>Reserva</a:t>
            </a:r>
            <a:r>
              <a:rPr lang="en-US" sz="2800" dirty="0" smtClean="0"/>
              <a:t>: </a:t>
            </a:r>
            <a:r>
              <a:rPr lang="en-US" sz="2800" dirty="0" err="1" smtClean="0"/>
              <a:t>como</a:t>
            </a:r>
            <a:r>
              <a:rPr lang="en-US" sz="2800" dirty="0" smtClean="0"/>
              <a:t> </a:t>
            </a:r>
            <a:r>
              <a:rPr lang="en-US" sz="2800" dirty="0" err="1" smtClean="0"/>
              <a:t>mínimo</a:t>
            </a:r>
            <a:r>
              <a:rPr lang="en-US" sz="2800" dirty="0" smtClean="0"/>
              <a:t> un </a:t>
            </a:r>
            <a:r>
              <a:rPr lang="en-US" sz="2800" dirty="0" err="1" smtClean="0"/>
              <a:t>año</a:t>
            </a:r>
            <a:r>
              <a:rPr lang="en-US" sz="2800" dirty="0" smtClean="0"/>
              <a:t> en </a:t>
            </a:r>
            <a:r>
              <a:rPr lang="en-US" sz="2800" dirty="0" err="1" smtClean="0"/>
              <a:t>barrica</a:t>
            </a:r>
            <a:r>
              <a:rPr lang="en-US" sz="2800" dirty="0" smtClean="0"/>
              <a:t> de roble y </a:t>
            </a:r>
            <a:r>
              <a:rPr lang="en-US" sz="2800" dirty="0" err="1" smtClean="0"/>
              <a:t>después</a:t>
            </a:r>
            <a:r>
              <a:rPr lang="en-US" sz="2800" dirty="0" smtClean="0"/>
              <a:t> dos </a:t>
            </a:r>
            <a:r>
              <a:rPr lang="en-US" sz="2800" dirty="0" err="1" smtClean="0"/>
              <a:t>años</a:t>
            </a:r>
            <a:r>
              <a:rPr lang="en-US" sz="2800" dirty="0" smtClean="0"/>
              <a:t> </a:t>
            </a:r>
            <a:r>
              <a:rPr lang="en-US" sz="2800" dirty="0" err="1" smtClean="0"/>
              <a:t>en</a:t>
            </a:r>
            <a:r>
              <a:rPr lang="en-US" sz="2800" dirty="0" smtClean="0"/>
              <a:t> </a:t>
            </a:r>
            <a:r>
              <a:rPr lang="en-US" sz="2800" dirty="0" err="1" smtClean="0"/>
              <a:t>botella</a:t>
            </a:r>
            <a:r>
              <a:rPr lang="en-US" sz="2800" dirty="0" smtClean="0"/>
              <a:t>, </a:t>
            </a:r>
            <a:r>
              <a:rPr lang="en-US" sz="2800" dirty="0" err="1" smtClean="0"/>
              <a:t>tres</a:t>
            </a:r>
            <a:r>
              <a:rPr lang="en-US" sz="2800" dirty="0" smtClean="0"/>
              <a:t> </a:t>
            </a:r>
            <a:r>
              <a:rPr lang="en-US" sz="2800" dirty="0" err="1" smtClean="0"/>
              <a:t>años</a:t>
            </a:r>
            <a:r>
              <a:rPr lang="en-US" sz="2800" dirty="0" smtClean="0"/>
              <a:t> al </a:t>
            </a:r>
            <a:r>
              <a:rPr lang="en-US" sz="2800" dirty="0" err="1" smtClean="0"/>
              <a:t>menos</a:t>
            </a:r>
            <a:r>
              <a:rPr lang="en-US" sz="2800" dirty="0" smtClean="0"/>
              <a:t> </a:t>
            </a:r>
            <a:r>
              <a:rPr lang="en-US" sz="2800" dirty="0" err="1" smtClean="0"/>
              <a:t>en</a:t>
            </a:r>
            <a:r>
              <a:rPr lang="en-US" sz="2800" dirty="0" smtClean="0"/>
              <a:t> total  </a:t>
            </a:r>
            <a:endParaRPr lang="en-US" sz="2800" dirty="0"/>
          </a:p>
          <a:p>
            <a:pPr marL="457200" indent="-457200">
              <a:buFont typeface="Wingdings" charset="2"/>
              <a:buChar char="q"/>
            </a:pPr>
            <a:r>
              <a:rPr lang="en-US" sz="2800" dirty="0">
                <a:solidFill>
                  <a:srgbClr val="FF0000"/>
                </a:solidFill>
              </a:rPr>
              <a:t>Gran </a:t>
            </a:r>
            <a:r>
              <a:rPr lang="en-US" sz="2800" dirty="0" err="1" smtClean="0">
                <a:solidFill>
                  <a:srgbClr val="FF0000"/>
                </a:solidFill>
              </a:rPr>
              <a:t>reserva</a:t>
            </a:r>
            <a:r>
              <a:rPr lang="en-US" sz="2800" dirty="0" smtClean="0"/>
              <a:t>: dos </a:t>
            </a:r>
            <a:r>
              <a:rPr lang="en-US" sz="2800" dirty="0" err="1" smtClean="0"/>
              <a:t>años</a:t>
            </a:r>
            <a:r>
              <a:rPr lang="en-US" sz="2800" dirty="0" smtClean="0"/>
              <a:t> en </a:t>
            </a:r>
            <a:r>
              <a:rPr lang="en-US" sz="2800" dirty="0" err="1" smtClean="0"/>
              <a:t>barrica</a:t>
            </a:r>
            <a:r>
              <a:rPr lang="en-US" sz="2800" dirty="0" smtClean="0"/>
              <a:t> de roble y al </a:t>
            </a:r>
            <a:r>
              <a:rPr lang="en-US" sz="2800" dirty="0" err="1" smtClean="0"/>
              <a:t>menos</a:t>
            </a:r>
            <a:r>
              <a:rPr lang="en-US" sz="2800" dirty="0" smtClean="0"/>
              <a:t> un </a:t>
            </a:r>
            <a:r>
              <a:rPr lang="en-US" sz="2800" dirty="0" err="1" smtClean="0"/>
              <a:t>año</a:t>
            </a:r>
            <a:r>
              <a:rPr lang="en-US" sz="2800" dirty="0" smtClean="0"/>
              <a:t> y </a:t>
            </a:r>
            <a:r>
              <a:rPr lang="en-US" sz="2800" dirty="0" err="1" smtClean="0"/>
              <a:t>medio</a:t>
            </a:r>
            <a:r>
              <a:rPr lang="en-US" sz="2800" dirty="0" smtClean="0"/>
              <a:t> (</a:t>
            </a:r>
            <a:r>
              <a:rPr lang="en-US" sz="2800" dirty="0" err="1" smtClean="0"/>
              <a:t>aunque</a:t>
            </a:r>
            <a:r>
              <a:rPr lang="en-US" sz="2800" dirty="0" smtClean="0"/>
              <a:t> </a:t>
            </a:r>
            <a:r>
              <a:rPr lang="en-US" sz="2800" dirty="0" err="1" smtClean="0"/>
              <a:t>mejor</a:t>
            </a:r>
            <a:r>
              <a:rPr lang="en-US" sz="2800" dirty="0" smtClean="0"/>
              <a:t> </a:t>
            </a:r>
            <a:r>
              <a:rPr lang="en-US" sz="2800" dirty="0" err="1" smtClean="0"/>
              <a:t>tres</a:t>
            </a:r>
            <a:r>
              <a:rPr lang="en-US" sz="2800" dirty="0" smtClean="0"/>
              <a:t> </a:t>
            </a:r>
            <a:r>
              <a:rPr lang="en-US" sz="2800" dirty="0" err="1" smtClean="0"/>
              <a:t>años</a:t>
            </a:r>
            <a:r>
              <a:rPr lang="en-US" sz="2800" dirty="0" smtClean="0"/>
              <a:t>) en </a:t>
            </a:r>
            <a:r>
              <a:rPr lang="en-US" sz="2800" dirty="0" err="1" smtClean="0"/>
              <a:t>botella</a:t>
            </a:r>
            <a:r>
              <a:rPr lang="en-US" sz="2800" dirty="0" smtClean="0"/>
              <a:t> 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64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14068" y="161923"/>
            <a:ext cx="7116791" cy="736092"/>
          </a:xfrm>
          <a:prstGeom prst="rect">
            <a:avLst/>
          </a:prstGeom>
        </p:spPr>
        <p:txBody>
          <a:bodyPr lIns="121897" tIns="121897" rIns="121897" bIns="121897" anchor="t" anchorCtr="0">
            <a:noAutofit/>
          </a:bodyPr>
          <a:lstStyle/>
          <a:p>
            <a:r>
              <a:rPr lang="en-US" dirty="0" err="1" smtClean="0">
                <a:solidFill>
                  <a:srgbClr val="C00000"/>
                </a:solidFill>
                <a:cs typeface="Arial Black"/>
              </a:rPr>
              <a:t>Principales</a:t>
            </a:r>
            <a:r>
              <a:rPr lang="en-US" dirty="0" smtClean="0">
                <a:solidFill>
                  <a:srgbClr val="C00000"/>
                </a:solidFill>
                <a:cs typeface="Arial Black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cs typeface="Arial Black"/>
              </a:rPr>
              <a:t>tipos</a:t>
            </a:r>
            <a:r>
              <a:rPr lang="en-US" dirty="0" smtClean="0">
                <a:solidFill>
                  <a:srgbClr val="C00000"/>
                </a:solidFill>
                <a:cs typeface="Arial Black"/>
              </a:rPr>
              <a:t> de </a:t>
            </a:r>
            <a:r>
              <a:rPr lang="en-US" dirty="0" err="1" smtClean="0">
                <a:solidFill>
                  <a:srgbClr val="C00000"/>
                </a:solidFill>
                <a:cs typeface="Arial Black"/>
              </a:rPr>
              <a:t>uva</a:t>
            </a:r>
            <a:endParaRPr lang="en" dirty="0">
              <a:solidFill>
                <a:srgbClr val="C00000"/>
              </a:solidFill>
              <a:cs typeface="Arial Black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114800" y="1108055"/>
            <a:ext cx="3209264" cy="2691648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txBody>
          <a:bodyPr lIns="121897" tIns="121897" rIns="121897" bIns="121897" anchor="t" anchorCtr="0">
            <a:noAutofit/>
          </a:bodyPr>
          <a:lstStyle/>
          <a:p>
            <a:pPr marL="152396" indent="0">
              <a:lnSpc>
                <a:spcPct val="200000"/>
              </a:lnSpc>
              <a:buClr>
                <a:srgbClr val="000000"/>
              </a:buClr>
              <a:buNone/>
            </a:pPr>
            <a:r>
              <a:rPr lang="en-US" sz="3200" b="1" dirty="0" err="1" smtClean="0">
                <a:solidFill>
                  <a:srgbClr val="800000"/>
                </a:solidFill>
              </a:rPr>
              <a:t>Tintos</a:t>
            </a:r>
            <a:r>
              <a:rPr lang="en" sz="2400" b="1" dirty="0" smtClean="0">
                <a:solidFill>
                  <a:srgbClr val="000000"/>
                </a:solidFill>
              </a:rPr>
              <a:t>:</a:t>
            </a:r>
            <a:endParaRPr lang="en" sz="2400" b="1" dirty="0">
              <a:solidFill>
                <a:srgbClr val="000000"/>
              </a:solidFill>
            </a:endParaRPr>
          </a:p>
          <a:p>
            <a:pPr marL="1219181" lvl="1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q"/>
            </a:pPr>
            <a:r>
              <a:rPr lang="en" sz="2800" b="1" dirty="0" smtClean="0">
                <a:solidFill>
                  <a:srgbClr val="000000"/>
                </a:solidFill>
              </a:rPr>
              <a:t>Tempranillo</a:t>
            </a:r>
            <a:endParaRPr lang="en" sz="2800" b="1" dirty="0">
              <a:solidFill>
                <a:srgbClr val="000000"/>
              </a:solidFill>
            </a:endParaRPr>
          </a:p>
          <a:p>
            <a:pPr marL="1219181" lvl="1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q"/>
            </a:pPr>
            <a:r>
              <a:rPr lang="en" sz="2800" b="1" dirty="0">
                <a:solidFill>
                  <a:srgbClr val="000000"/>
                </a:solidFill>
              </a:rPr>
              <a:t>Garnacha</a:t>
            </a:r>
          </a:p>
          <a:p>
            <a:pPr marL="1219181" lvl="1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q"/>
            </a:pPr>
            <a:r>
              <a:rPr lang="en" sz="2800" b="1" dirty="0">
                <a:solidFill>
                  <a:srgbClr val="000000"/>
                </a:solidFill>
              </a:rPr>
              <a:t>Graciano </a:t>
            </a:r>
          </a:p>
          <a:p>
            <a:pPr>
              <a:buNone/>
            </a:pPr>
            <a:r>
              <a:rPr lang="en" dirty="0"/>
              <a:t> </a:t>
            </a:r>
          </a:p>
          <a:p>
            <a:pPr>
              <a:buNone/>
            </a:pPr>
            <a:endParaRPr dirty="0"/>
          </a:p>
        </p:txBody>
      </p:sp>
      <p:sp>
        <p:nvSpPr>
          <p:cNvPr id="88" name="Shape 88"/>
          <p:cNvSpPr txBox="1">
            <a:spLocks noGrp="1"/>
          </p:cNvSpPr>
          <p:nvPr>
            <p:ph type="body" idx="2"/>
          </p:nvPr>
        </p:nvSpPr>
        <p:spPr>
          <a:xfrm>
            <a:off x="7829041" y="4467298"/>
            <a:ext cx="4142778" cy="2336623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txBody>
          <a:bodyPr lIns="121897" tIns="121897" rIns="121897" bIns="121897" anchor="t" anchorCtr="0">
            <a:noAutofit/>
          </a:bodyPr>
          <a:lstStyle/>
          <a:p>
            <a:pPr marL="152396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Blanco</a:t>
            </a:r>
            <a:r>
              <a:rPr lang="en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</a:t>
            </a:r>
            <a:r>
              <a:rPr lang="en" sz="2800" b="1" dirty="0">
                <a:solidFill>
                  <a:srgbClr val="000000"/>
                </a:solidFill>
              </a:rPr>
              <a:t>:</a:t>
            </a:r>
          </a:p>
          <a:p>
            <a:pPr marL="1219181" lvl="1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q"/>
            </a:pPr>
            <a:r>
              <a:rPr lang="en" sz="2800" b="1" dirty="0">
                <a:solidFill>
                  <a:srgbClr val="000000"/>
                </a:solidFill>
              </a:rPr>
              <a:t>Tempranillo Blanco </a:t>
            </a:r>
          </a:p>
          <a:p>
            <a:pPr marL="1219181" lvl="1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q"/>
            </a:pPr>
            <a:r>
              <a:rPr lang="en" sz="2800" b="1" dirty="0">
                <a:solidFill>
                  <a:srgbClr val="000000"/>
                </a:solidFill>
              </a:rPr>
              <a:t>Garnacha Blanca </a:t>
            </a:r>
          </a:p>
          <a:p>
            <a:pPr marL="1219181" lvl="1" indent="-457200">
              <a:lnSpc>
                <a:spcPct val="100000"/>
              </a:lnSpc>
              <a:buClr>
                <a:srgbClr val="000000"/>
              </a:buClr>
              <a:buFont typeface="Wingdings" charset="2"/>
              <a:buChar char="q"/>
            </a:pPr>
            <a:r>
              <a:rPr lang="en" sz="2800" b="1" dirty="0">
                <a:solidFill>
                  <a:srgbClr val="000000"/>
                </a:solidFill>
              </a:rPr>
              <a:t>Viura (Macabeo)</a:t>
            </a:r>
          </a:p>
          <a:p>
            <a:pPr marL="0" indent="0">
              <a:buNone/>
            </a:pPr>
            <a:endParaRPr sz="2800" b="1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322" y="4657615"/>
            <a:ext cx="3028221" cy="10156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Tempranillo </a:t>
            </a:r>
            <a:r>
              <a:rPr lang="en-US" sz="2000" dirty="0" err="1" smtClean="0"/>
              <a:t>es</a:t>
            </a:r>
            <a:r>
              <a:rPr lang="en-US" sz="2000" dirty="0" smtClean="0"/>
              <a:t> la principal </a:t>
            </a:r>
            <a:r>
              <a:rPr lang="en-US" sz="2000" dirty="0" err="1" smtClean="0"/>
              <a:t>variedad</a:t>
            </a:r>
            <a:r>
              <a:rPr lang="en-US" sz="2000" dirty="0" smtClean="0"/>
              <a:t> de </a:t>
            </a:r>
            <a:r>
              <a:rPr lang="en-US" sz="2000" dirty="0" err="1" smtClean="0"/>
              <a:t>uva</a:t>
            </a:r>
            <a:r>
              <a:rPr lang="en-US" sz="2000" dirty="0" smtClean="0"/>
              <a:t> </a:t>
            </a:r>
            <a:r>
              <a:rPr lang="en-US" sz="2000" dirty="0" err="1" smtClean="0"/>
              <a:t>roja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La Rioja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08" y="1070919"/>
            <a:ext cx="4093176" cy="5457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443" y="84285"/>
            <a:ext cx="3244179" cy="43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2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900" y="4895586"/>
            <a:ext cx="4356100" cy="1886214"/>
          </a:xfrm>
          <a:ln>
            <a:noFill/>
          </a:ln>
        </p:spPr>
        <p:txBody>
          <a:bodyPr/>
          <a:lstStyle/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Menú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degustación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un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restaurante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con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tres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estrellas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Michelín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smtClean="0"/>
              <a:t>- </a:t>
            </a:r>
            <a:r>
              <a:rPr lang="en-US" dirty="0" smtClean="0">
                <a:solidFill>
                  <a:srgbClr val="C00000"/>
                </a:solidFill>
              </a:rPr>
              <a:t>ARZAK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54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696" y="948267"/>
            <a:ext cx="5943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 </a:t>
            </a:r>
            <a:r>
              <a:rPr lang="en-US" sz="2800" dirty="0" err="1" smtClean="0"/>
              <a:t>guía</a:t>
            </a:r>
            <a:r>
              <a:rPr lang="en-US" sz="2800" dirty="0" smtClean="0"/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Michelín</a:t>
            </a:r>
            <a:r>
              <a:rPr lang="en-US" sz="2800" dirty="0" smtClean="0"/>
              <a:t> </a:t>
            </a:r>
            <a:r>
              <a:rPr lang="en-US" sz="2800" dirty="0" err="1" smtClean="0"/>
              <a:t>instituyó</a:t>
            </a:r>
            <a:r>
              <a:rPr lang="en-US" sz="2800" dirty="0" smtClean="0"/>
              <a:t> </a:t>
            </a:r>
            <a:r>
              <a:rPr lang="en-US" sz="2800" dirty="0" err="1" smtClean="0"/>
              <a:t>una</a:t>
            </a:r>
            <a:r>
              <a:rPr lang="en-US" sz="2800" dirty="0" smtClean="0"/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clasificación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por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estrellas</a:t>
            </a:r>
            <a:r>
              <a:rPr lang="en-US" sz="2800" dirty="0"/>
              <a:t>, que </a:t>
            </a:r>
            <a:r>
              <a:rPr lang="en-US" sz="2800" dirty="0" err="1"/>
              <a:t>pueden</a:t>
            </a:r>
            <a:r>
              <a:rPr lang="en-US" sz="2800" dirty="0"/>
              <a:t> </a:t>
            </a:r>
            <a:r>
              <a:rPr lang="en-US" sz="2800" dirty="0" err="1"/>
              <a:t>ser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C00000"/>
                </a:solidFill>
              </a:rPr>
              <a:t>de </a:t>
            </a:r>
            <a:r>
              <a:rPr lang="en-US" sz="2800" dirty="0" err="1">
                <a:solidFill>
                  <a:srgbClr val="C00000"/>
                </a:solidFill>
              </a:rPr>
              <a:t>una</a:t>
            </a:r>
            <a:r>
              <a:rPr lang="en-US" sz="2800" dirty="0">
                <a:solidFill>
                  <a:srgbClr val="C00000"/>
                </a:solidFill>
              </a:rPr>
              <a:t> a </a:t>
            </a:r>
            <a:r>
              <a:rPr lang="en-US" sz="2800" dirty="0" err="1">
                <a:solidFill>
                  <a:srgbClr val="C00000"/>
                </a:solidFill>
              </a:rPr>
              <a:t>tres</a:t>
            </a:r>
            <a:r>
              <a:rPr lang="en-US" sz="2800" dirty="0"/>
              <a:t>, </a:t>
            </a:r>
            <a:r>
              <a:rPr lang="en-US" sz="2800" dirty="0" err="1" smtClean="0"/>
              <a:t>según</a:t>
            </a:r>
            <a:r>
              <a:rPr lang="en-US" sz="2800" dirty="0" smtClean="0"/>
              <a:t> </a:t>
            </a:r>
            <a:r>
              <a:rPr lang="en-US" sz="2800" dirty="0"/>
              <a:t>la </a:t>
            </a:r>
            <a:r>
              <a:rPr lang="en-US" sz="2800" dirty="0" err="1"/>
              <a:t>calidad</a:t>
            </a:r>
            <a:r>
              <a:rPr lang="en-US" sz="2800" dirty="0"/>
              <a:t> de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 smtClean="0"/>
              <a:t>restaurantes</a:t>
            </a:r>
            <a:r>
              <a:rPr lang="en-US" sz="2800" dirty="0" smtClean="0"/>
              <a:t>. </a:t>
            </a:r>
            <a:r>
              <a:rPr lang="en-US" sz="2800" dirty="0"/>
              <a:t>La </a:t>
            </a:r>
            <a:r>
              <a:rPr lang="en-US" sz="2800" dirty="0" err="1" smtClean="0"/>
              <a:t>adjudicación</a:t>
            </a:r>
            <a:r>
              <a:rPr lang="en-US" sz="2800" dirty="0" smtClean="0"/>
              <a:t> </a:t>
            </a:r>
            <a:r>
              <a:rPr lang="en-US" sz="2800" dirty="0"/>
              <a:t>de </a:t>
            </a:r>
            <a:r>
              <a:rPr lang="en-US" sz="2800" dirty="0" err="1"/>
              <a:t>estrellas</a:t>
            </a:r>
            <a:r>
              <a:rPr lang="en-US" sz="2800" dirty="0"/>
              <a:t> </a:t>
            </a:r>
            <a:r>
              <a:rPr lang="en-US" sz="2800" dirty="0" err="1" smtClean="0"/>
              <a:t>está</a:t>
            </a:r>
            <a:r>
              <a:rPr lang="en-US" sz="2800" dirty="0" smtClean="0"/>
              <a:t> a </a:t>
            </a:r>
            <a:r>
              <a:rPr lang="en-US" sz="2800" dirty="0"/>
              <a:t>cargo de </a:t>
            </a:r>
            <a:r>
              <a:rPr lang="en-US" sz="2800" dirty="0" err="1"/>
              <a:t>inspectores</a:t>
            </a:r>
            <a:r>
              <a:rPr lang="en-US" sz="2800" dirty="0"/>
              <a:t> que </a:t>
            </a:r>
            <a:r>
              <a:rPr lang="en-US" sz="2800" dirty="0" err="1"/>
              <a:t>visitan</a:t>
            </a:r>
            <a:r>
              <a:rPr lang="en-US" sz="2800" dirty="0"/>
              <a:t> de </a:t>
            </a:r>
            <a:r>
              <a:rPr lang="en-US" sz="2800" dirty="0" err="1"/>
              <a:t>modo</a:t>
            </a:r>
            <a:r>
              <a:rPr lang="en-US" sz="2800" dirty="0"/>
              <a:t> </a:t>
            </a:r>
            <a:r>
              <a:rPr lang="en-US" sz="2800" dirty="0" err="1" smtClean="0"/>
              <a:t>anónimo</a:t>
            </a:r>
            <a:r>
              <a:rPr lang="en-US" sz="2800" dirty="0" smtClean="0"/>
              <a:t>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restaurantes</a:t>
            </a:r>
            <a:r>
              <a:rPr lang="en-US" sz="2800" dirty="0"/>
              <a:t> y les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una</a:t>
            </a:r>
            <a:r>
              <a:rPr lang="en-US" sz="2800" dirty="0"/>
              <a:t> </a:t>
            </a:r>
            <a:r>
              <a:rPr lang="en-US" sz="2800" dirty="0" err="1" smtClean="0"/>
              <a:t>calificación</a:t>
            </a:r>
            <a:r>
              <a:rPr lang="en-US" sz="2800" dirty="0" smtClean="0"/>
              <a:t> </a:t>
            </a:r>
            <a:r>
              <a:rPr lang="en-US" sz="2800" dirty="0"/>
              <a:t>de </a:t>
            </a:r>
            <a:r>
              <a:rPr lang="en-US" sz="2800" dirty="0" err="1"/>
              <a:t>acuerdo</a:t>
            </a:r>
            <a:r>
              <a:rPr lang="en-US" sz="2800" dirty="0"/>
              <a:t> al </a:t>
            </a:r>
            <a:r>
              <a:rPr lang="en-US" sz="2800" dirty="0" err="1"/>
              <a:t>servicio</a:t>
            </a:r>
            <a:r>
              <a:rPr lang="en-US" sz="2800" dirty="0"/>
              <a:t>, la </a:t>
            </a:r>
            <a:r>
              <a:rPr lang="en-US" sz="2800" dirty="0" err="1"/>
              <a:t>creatividad</a:t>
            </a:r>
            <a:r>
              <a:rPr lang="en-US" sz="2800" dirty="0"/>
              <a:t>, la </a:t>
            </a:r>
            <a:r>
              <a:rPr lang="en-US" sz="2800" dirty="0" err="1"/>
              <a:t>calidad</a:t>
            </a:r>
            <a:r>
              <a:rPr lang="en-US" sz="2800" dirty="0"/>
              <a:t> de la comida y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 smtClean="0"/>
              <a:t>presentación</a:t>
            </a:r>
            <a:r>
              <a:rPr lang="en-US" sz="2800" dirty="0" smtClean="0"/>
              <a:t> 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5606" y="287867"/>
            <a:ext cx="6059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Restaurantes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con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estrellas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Michelín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64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468" y="97277"/>
            <a:ext cx="4002121" cy="78794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Menú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ARZAK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503" y="3778518"/>
            <a:ext cx="3802497" cy="26264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89" y="3428386"/>
            <a:ext cx="3979642" cy="3326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5" y="982535"/>
            <a:ext cx="4383886" cy="32879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606" y="97277"/>
            <a:ext cx="3847800" cy="31225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289487" y="3316853"/>
            <a:ext cx="277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Estratos</a:t>
            </a:r>
            <a:r>
              <a:rPr lang="en-US" sz="2400" dirty="0" smtClean="0"/>
              <a:t> y </a:t>
            </a:r>
            <a:r>
              <a:rPr lang="en-US" sz="2400" dirty="0" err="1" smtClean="0"/>
              <a:t>kokotxas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533575" y="5943320"/>
            <a:ext cx="2829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Carabineros</a:t>
            </a:r>
            <a:r>
              <a:rPr lang="en-US" sz="2400" dirty="0" smtClean="0"/>
              <a:t> con krill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49585" y="4478978"/>
            <a:ext cx="4125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Merluza</a:t>
            </a:r>
            <a:r>
              <a:rPr lang="en-US" sz="2400" dirty="0" smtClean="0"/>
              <a:t> con </a:t>
            </a:r>
            <a:r>
              <a:rPr lang="en-US" sz="2400" dirty="0" err="1" smtClean="0"/>
              <a:t>pinturas</a:t>
            </a:r>
            <a:r>
              <a:rPr lang="en-US" sz="2400" dirty="0" smtClean="0"/>
              <a:t> de garbanzos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9495286" y="982535"/>
            <a:ext cx="236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Pichón</a:t>
            </a:r>
            <a:r>
              <a:rPr lang="en-US" sz="2400" dirty="0" smtClean="0"/>
              <a:t> </a:t>
            </a:r>
            <a:r>
              <a:rPr lang="en-US" sz="2400" dirty="0" err="1" smtClean="0"/>
              <a:t>anaranjado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2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6065" y="226141"/>
            <a:ext cx="6331974" cy="2005781"/>
          </a:xfrm>
          <a:ln w="19050"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sz="2400" b="1" dirty="0" smtClean="0"/>
              <a:t>Los </a:t>
            </a:r>
            <a:r>
              <a:rPr lang="en-US" sz="2400" b="1" dirty="0" err="1" smtClean="0"/>
              <a:t>bosques</a:t>
            </a:r>
            <a:r>
              <a:rPr lang="en-US" sz="2400" b="1" dirty="0" smtClean="0"/>
              <a:t> y </a:t>
            </a:r>
            <a:r>
              <a:rPr lang="en-US" sz="2400" b="1" dirty="0" err="1" smtClean="0"/>
              <a:t>campos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cultivo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Euskadi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producen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productos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típicos</a:t>
            </a:r>
            <a:r>
              <a:rPr lang="en-US" sz="2400" b="1" dirty="0" smtClean="0"/>
              <a:t> de la </a:t>
            </a:r>
            <a:r>
              <a:rPr lang="en-US" sz="2400" b="1" dirty="0" err="1" smtClean="0"/>
              <a:t>región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como</a:t>
            </a:r>
            <a:r>
              <a:rPr lang="en-US" sz="2400" b="1" dirty="0" smtClean="0"/>
              <a:t> las </a:t>
            </a:r>
            <a:r>
              <a:rPr lang="en-US" sz="2400" b="1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alubias</a:t>
            </a:r>
            <a:r>
              <a:rPr lang="en-US" sz="2400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400" b="1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negras</a:t>
            </a:r>
            <a:r>
              <a:rPr lang="en-US" sz="2400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400" b="1" dirty="0" smtClean="0"/>
              <a:t>de </a:t>
            </a:r>
            <a:r>
              <a:rPr lang="en-US" sz="2400" b="1" dirty="0" err="1" smtClean="0"/>
              <a:t>Tolosa</a:t>
            </a:r>
            <a:r>
              <a:rPr lang="en-US" sz="2400" b="1" dirty="0" smtClean="0"/>
              <a:t>, las </a:t>
            </a:r>
            <a:r>
              <a:rPr lang="en-US" sz="2400" b="1" dirty="0" err="1" smtClean="0">
                <a:solidFill>
                  <a:srgbClr val="00905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guindillas</a:t>
            </a:r>
            <a:r>
              <a:rPr lang="en-US" sz="2400" b="1" dirty="0" smtClean="0"/>
              <a:t> de Ibarra y </a:t>
            </a:r>
            <a:r>
              <a:rPr lang="en-US" sz="2400" b="1" dirty="0" err="1" smtClean="0"/>
              <a:t>multitud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hongos</a:t>
            </a:r>
            <a:r>
              <a:rPr lang="en-US" sz="2400" b="1" dirty="0" smtClean="0"/>
              <a:t> y </a:t>
            </a:r>
            <a:r>
              <a:rPr lang="en-US" sz="2400" b="1" dirty="0" err="1" smtClean="0"/>
              <a:t>setas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como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los</a:t>
            </a:r>
            <a:r>
              <a:rPr lang="en-US" sz="2400" b="1" dirty="0" smtClean="0"/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perretxikos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además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muchas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otras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hortalizas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70" y="2392586"/>
            <a:ext cx="5732835" cy="429962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35" y="73742"/>
            <a:ext cx="4988232" cy="374117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99" y="3903406"/>
            <a:ext cx="5099410" cy="295459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5544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3" y="861653"/>
            <a:ext cx="3989088" cy="5018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828" y="3771442"/>
            <a:ext cx="4386083" cy="29825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78" y="87025"/>
            <a:ext cx="4727889" cy="3545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2416995"/>
            <a:ext cx="3806544" cy="28549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flipH="1">
            <a:off x="8154957" y="5980856"/>
            <a:ext cx="2576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Enredadera</a:t>
            </a:r>
            <a:r>
              <a:rPr lang="en-US" sz="2400" dirty="0" smtClean="0"/>
              <a:t> de </a:t>
            </a:r>
            <a:r>
              <a:rPr lang="en-US" sz="2400" dirty="0" err="1" smtClean="0"/>
              <a:t>briñón</a:t>
            </a:r>
            <a:r>
              <a:rPr lang="en-US" sz="2400" dirty="0" smtClean="0"/>
              <a:t> y </a:t>
            </a:r>
            <a:r>
              <a:rPr lang="en-US" sz="2400" dirty="0" err="1" smtClean="0"/>
              <a:t>txipiron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2433" y="1308999"/>
            <a:ext cx="1408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Cordero </a:t>
            </a:r>
            <a:r>
              <a:rPr lang="en-US" sz="2400" dirty="0" err="1" smtClean="0"/>
              <a:t>marinero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9268981" y="345165"/>
            <a:ext cx="26727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Huevo</a:t>
            </a:r>
            <a:r>
              <a:rPr lang="en-US" sz="2400" dirty="0"/>
              <a:t> con </a:t>
            </a:r>
            <a:r>
              <a:rPr lang="en-US" sz="2400" dirty="0" err="1"/>
              <a:t>maíz</a:t>
            </a:r>
            <a:endParaRPr lang="en-US" sz="2400" dirty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60638" y="5271903"/>
            <a:ext cx="34104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Pescado</a:t>
            </a:r>
            <a:r>
              <a:rPr lang="en-US" sz="2400" dirty="0"/>
              <a:t> del </a:t>
            </a:r>
            <a:r>
              <a:rPr lang="en-US" sz="2400" dirty="0" err="1"/>
              <a:t>día</a:t>
            </a:r>
            <a:r>
              <a:rPr lang="en-US" sz="2400" dirty="0"/>
              <a:t> con </a:t>
            </a:r>
            <a:r>
              <a:rPr lang="en-US" sz="2400" dirty="0" err="1"/>
              <a:t>patxaran</a:t>
            </a:r>
            <a:r>
              <a:rPr lang="en-US" sz="2400" dirty="0"/>
              <a:t> y </a:t>
            </a:r>
            <a:r>
              <a:rPr lang="en-US" sz="2400" dirty="0" err="1"/>
              <a:t>maíz</a:t>
            </a:r>
            <a:r>
              <a:rPr lang="en-US" sz="2400" dirty="0"/>
              <a:t> </a:t>
            </a:r>
            <a:r>
              <a:rPr lang="en-US" sz="2400" dirty="0" err="1"/>
              <a:t>morado</a:t>
            </a:r>
            <a:endParaRPr lang="en-US" sz="2400" dirty="0"/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45988" y="201002"/>
            <a:ext cx="2199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Menú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ARZAK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541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43" y="155644"/>
            <a:ext cx="2062264" cy="1400782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solidFill>
                  <a:schemeClr val="accent6">
                    <a:lumMod val="75000"/>
                  </a:schemeClr>
                </a:solidFill>
              </a:rPr>
              <a:t>PostresArzak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623" y="93335"/>
            <a:ext cx="4950377" cy="3988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69" y="3575289"/>
            <a:ext cx="5480999" cy="3175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001" y="4204378"/>
            <a:ext cx="3650486" cy="26536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23" y="57379"/>
            <a:ext cx="2733065" cy="34895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3093" y="1729946"/>
            <a:ext cx="2122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Luna </a:t>
            </a:r>
            <a:r>
              <a:rPr lang="en-US" sz="2400" dirty="0" err="1" smtClean="0"/>
              <a:t>cuadrada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671132" y="1314447"/>
            <a:ext cx="1718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Escarcha</a:t>
            </a:r>
            <a:r>
              <a:rPr lang="en-US" sz="2400" dirty="0" smtClean="0"/>
              <a:t> de </a:t>
            </a:r>
            <a:r>
              <a:rPr lang="en-US" sz="2400" dirty="0" err="1" smtClean="0"/>
              <a:t>verano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1118" y="2957960"/>
            <a:ext cx="269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Chut</a:t>
            </a:r>
            <a:r>
              <a:rPr lang="en-US" sz="2400" dirty="0" smtClean="0"/>
              <a:t> de chocolate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298333" y="4746359"/>
            <a:ext cx="2181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Estanque</a:t>
            </a:r>
            <a:r>
              <a:rPr lang="en-US" sz="2400" dirty="0" smtClean="0"/>
              <a:t> de ranas y </a:t>
            </a:r>
            <a:r>
              <a:rPr lang="en-US" sz="2400" dirty="0" err="1" smtClean="0"/>
              <a:t>nenúfares</a:t>
            </a:r>
            <a:r>
              <a:rPr lang="en-US" sz="2400" dirty="0" smtClean="0"/>
              <a:t> de chocolate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400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563"/>
            <a:ext cx="2943667" cy="602364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Flores en el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escaparate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 de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una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pastelería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: ¿de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verdad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 o de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azúcar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Arial Rounded MT Bold"/>
              </a:rPr>
              <a:t>?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+mn-lt"/>
              <a:cs typeface="Arial Rounded MT Bol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68" y="162801"/>
            <a:ext cx="9089570" cy="6577168"/>
          </a:xfrm>
        </p:spPr>
      </p:pic>
      <p:sp>
        <p:nvSpPr>
          <p:cNvPr id="3" name="TextBox 2"/>
          <p:cNvSpPr txBox="1"/>
          <p:nvPr/>
        </p:nvSpPr>
        <p:spPr>
          <a:xfrm>
            <a:off x="-1" y="269047"/>
            <a:ext cx="294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+mj-lt"/>
              </a:rPr>
              <a:t>Trampantojos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465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6" y="-130241"/>
            <a:ext cx="11778367" cy="148600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¿</a:t>
            </a:r>
            <a:r>
              <a:rPr lang="en-US" sz="3600" dirty="0" err="1" smtClean="0"/>
              <a:t>Cómo</a:t>
            </a:r>
            <a:r>
              <a:rPr lang="en-US" sz="3600" dirty="0" smtClean="0"/>
              <a:t> </a:t>
            </a:r>
            <a:r>
              <a:rPr lang="en-US" sz="3600" dirty="0" err="1" smtClean="0"/>
              <a:t>difiere</a:t>
            </a:r>
            <a:r>
              <a:rPr lang="en-US" sz="3600" dirty="0" smtClean="0"/>
              <a:t> </a:t>
            </a:r>
            <a:r>
              <a:rPr lang="en-US" sz="3600" dirty="0" err="1" smtClean="0"/>
              <a:t>esta</a:t>
            </a:r>
            <a:r>
              <a:rPr lang="en-US" sz="3600" dirty="0" smtClean="0"/>
              <a:t> forma de </a:t>
            </a:r>
            <a:r>
              <a:rPr lang="en-US" sz="3600" dirty="0" err="1" smtClean="0"/>
              <a:t>poner</a:t>
            </a:r>
            <a:r>
              <a:rPr lang="en-US" sz="3600" dirty="0" smtClean="0"/>
              <a:t> la mesa de la </a:t>
            </a:r>
            <a:r>
              <a:rPr lang="en-US" sz="3600" dirty="0" err="1" smtClean="0"/>
              <a:t>que</a:t>
            </a:r>
            <a:r>
              <a:rPr lang="en-US" sz="3600" dirty="0" smtClean="0"/>
              <a:t> se </a:t>
            </a:r>
            <a:r>
              <a:rPr lang="en-US" sz="3600" dirty="0" err="1" smtClean="0"/>
              <a:t>acostumbra</a:t>
            </a:r>
            <a:r>
              <a:rPr lang="en-US" sz="3600" dirty="0" smtClean="0"/>
              <a:t> en </a:t>
            </a:r>
            <a:r>
              <a:rPr lang="en-US" sz="3600" dirty="0" err="1" smtClean="0"/>
              <a:t>tu</a:t>
            </a:r>
            <a:r>
              <a:rPr lang="en-US" sz="3600" dirty="0" smtClean="0"/>
              <a:t> casa?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861289" y="804525"/>
            <a:ext cx="36080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+mj-lt"/>
              </a:rPr>
              <a:t>Modales</a:t>
            </a: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+mj-lt"/>
              </a:rPr>
              <a:t>en</a:t>
            </a: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 la mesa</a:t>
            </a:r>
            <a:endParaRPr lang="en-US" sz="4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381865"/>
            <a:ext cx="5614633" cy="428003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0" y="1489588"/>
            <a:ext cx="6113907" cy="439501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5026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80" y="0"/>
            <a:ext cx="3252537" cy="958349"/>
          </a:xfrm>
        </p:spPr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En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parejas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236" y="958349"/>
            <a:ext cx="8180470" cy="613163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Cuáles</a:t>
            </a:r>
            <a:r>
              <a:rPr lang="en-US" dirty="0" smtClean="0"/>
              <a:t> </a:t>
            </a:r>
            <a:r>
              <a:rPr lang="en-US" dirty="0"/>
              <a:t>son las </a:t>
            </a:r>
            <a:r>
              <a:rPr lang="en-US" dirty="0" err="1"/>
              <a:t>tres</a:t>
            </a:r>
            <a:r>
              <a:rPr lang="en-US" dirty="0"/>
              <a:t> zonas </a:t>
            </a:r>
            <a:r>
              <a:rPr lang="en-US" dirty="0" err="1"/>
              <a:t>en</a:t>
            </a:r>
            <a:r>
              <a:rPr lang="en-US" dirty="0"/>
              <a:t> que se divide La Rioja? 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características</a:t>
            </a:r>
            <a:r>
              <a:rPr lang="en-US" dirty="0" smtClean="0"/>
              <a:t> </a:t>
            </a:r>
            <a:r>
              <a:rPr lang="en-US" dirty="0" err="1" smtClean="0"/>
              <a:t>geográficas</a:t>
            </a:r>
            <a:r>
              <a:rPr lang="en-US" dirty="0" smtClean="0"/>
              <a:t> </a:t>
            </a:r>
            <a:r>
              <a:rPr lang="en-US" dirty="0"/>
              <a:t>y </a:t>
            </a:r>
            <a:r>
              <a:rPr lang="en-US" dirty="0" err="1" smtClean="0"/>
              <a:t>climáticas</a:t>
            </a:r>
            <a:r>
              <a:rPr lang="en-US" dirty="0" smtClean="0"/>
              <a:t> </a:t>
            </a:r>
            <a:r>
              <a:rPr lang="en-US" dirty="0" err="1"/>
              <a:t>tienen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 smtClean="0"/>
              <a:t>cuántos</a:t>
            </a:r>
            <a:r>
              <a:rPr lang="en-US" dirty="0" smtClean="0"/>
              <a:t> </a:t>
            </a:r>
            <a:r>
              <a:rPr lang="en-US" dirty="0" err="1"/>
              <a:t>tipos</a:t>
            </a:r>
            <a:r>
              <a:rPr lang="en-US" dirty="0"/>
              <a:t> </a:t>
            </a:r>
            <a:r>
              <a:rPr lang="en-US" dirty="0" err="1"/>
              <a:t>podemos</a:t>
            </a:r>
            <a:r>
              <a:rPr lang="en-US" dirty="0"/>
              <a:t> </a:t>
            </a:r>
            <a:r>
              <a:rPr lang="en-US" dirty="0" err="1"/>
              <a:t>dividir</a:t>
            </a:r>
            <a:r>
              <a:rPr lang="en-US" dirty="0"/>
              <a:t> el vino? 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/>
              <a:t>criterios</a:t>
            </a:r>
            <a:r>
              <a:rPr lang="en-US" dirty="0"/>
              <a:t> se </a:t>
            </a:r>
            <a:r>
              <a:rPr lang="en-US" dirty="0" err="1"/>
              <a:t>siguen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 smtClean="0"/>
              <a:t>clasificación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/>
              <a:t>extiende</a:t>
            </a:r>
            <a:r>
              <a:rPr lang="en-US" dirty="0"/>
              <a:t> el </a:t>
            </a:r>
            <a:r>
              <a:rPr lang="en-US" dirty="0" err="1"/>
              <a:t>cultivo</a:t>
            </a:r>
            <a:r>
              <a:rPr lang="en-US" dirty="0"/>
              <a:t> del vino de forma tan </a:t>
            </a:r>
            <a:r>
              <a:rPr lang="en-US" dirty="0" err="1" smtClean="0"/>
              <a:t>rápida</a:t>
            </a:r>
            <a:r>
              <a:rPr lang="en-US" dirty="0" smtClean="0"/>
              <a:t> </a:t>
            </a:r>
            <a:r>
              <a:rPr lang="en-US" dirty="0" err="1"/>
              <a:t>desde</a:t>
            </a:r>
            <a:r>
              <a:rPr lang="en-US" dirty="0"/>
              <a:t> un </a:t>
            </a:r>
            <a:r>
              <a:rPr lang="en-US" dirty="0" smtClean="0"/>
              <a:t>primer </a:t>
            </a:r>
            <a:r>
              <a:rPr lang="en-US" dirty="0" err="1"/>
              <a:t>momento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lugares</a:t>
            </a:r>
            <a:r>
              <a:rPr lang="en-US" dirty="0"/>
              <a:t>?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Quá</a:t>
            </a:r>
            <a:r>
              <a:rPr lang="en-US" dirty="0" smtClean="0"/>
              <a:t> </a:t>
            </a:r>
            <a:r>
              <a:rPr lang="en-US" dirty="0" err="1"/>
              <a:t>aspectos</a:t>
            </a:r>
            <a:r>
              <a:rPr lang="en-US" dirty="0"/>
              <a:t> de la </a:t>
            </a:r>
            <a:r>
              <a:rPr lang="en-US" dirty="0" err="1" smtClean="0"/>
              <a:t>gastronomía</a:t>
            </a:r>
            <a:r>
              <a:rPr lang="en-US" dirty="0" smtClean="0"/>
              <a:t> </a:t>
            </a:r>
            <a:r>
              <a:rPr lang="en-US" dirty="0"/>
              <a:t>molecular o </a:t>
            </a:r>
            <a:r>
              <a:rPr lang="en-US" dirty="0" err="1"/>
              <a:t>modernista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parecen</a:t>
            </a:r>
            <a:r>
              <a:rPr lang="en-US" dirty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/>
              <a:t>interesantes</a:t>
            </a:r>
            <a:r>
              <a:rPr lang="en-US" dirty="0"/>
              <a:t>? ¿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piensas</a:t>
            </a:r>
            <a:r>
              <a:rPr lang="en-US" dirty="0" smtClean="0"/>
              <a:t> que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el </a:t>
            </a:r>
            <a:r>
              <a:rPr lang="en-US" dirty="0" err="1"/>
              <a:t>juego</a:t>
            </a:r>
            <a:r>
              <a:rPr lang="en-US" dirty="0"/>
              <a:t> conceptual y sensorial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esa</a:t>
            </a:r>
            <a:r>
              <a:rPr lang="en-US" dirty="0"/>
              <a:t> </a:t>
            </a:r>
            <a:r>
              <a:rPr lang="en-US" dirty="0" err="1"/>
              <a:t>cocina</a:t>
            </a:r>
            <a:r>
              <a:rPr lang="en-US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/>
              <a:t>son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pintxos</a:t>
            </a:r>
            <a:r>
              <a:rPr lang="en-US" dirty="0"/>
              <a:t>?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¿Hay </a:t>
            </a:r>
            <a:r>
              <a:rPr lang="en-US" dirty="0" err="1" smtClean="0"/>
              <a:t>algún</a:t>
            </a:r>
            <a:r>
              <a:rPr lang="en-US" dirty="0" smtClean="0"/>
              <a:t> </a:t>
            </a:r>
            <a:r>
              <a:rPr lang="en-US" dirty="0" err="1"/>
              <a:t>ejemplo</a:t>
            </a:r>
            <a:r>
              <a:rPr lang="en-US" dirty="0"/>
              <a:t> de </a:t>
            </a:r>
            <a:r>
              <a:rPr lang="en-US" dirty="0" err="1"/>
              <a:t>trampantojo</a:t>
            </a:r>
            <a:r>
              <a:rPr lang="en-US" dirty="0"/>
              <a:t> </a:t>
            </a:r>
            <a:r>
              <a:rPr lang="en-US" dirty="0" err="1"/>
              <a:t>relacionado</a:t>
            </a:r>
            <a:r>
              <a:rPr lang="en-US" dirty="0"/>
              <a:t> con la comida que </a:t>
            </a:r>
            <a:r>
              <a:rPr lang="en-US" dirty="0" err="1" smtClean="0"/>
              <a:t>conozcas</a:t>
            </a:r>
            <a:r>
              <a:rPr lang="en-US" dirty="0" smtClean="0"/>
              <a:t> </a:t>
            </a:r>
            <a:r>
              <a:rPr lang="en-US" dirty="0"/>
              <a:t>o que </a:t>
            </a:r>
            <a:r>
              <a:rPr lang="en-US" dirty="0" err="1"/>
              <a:t>hayas</a:t>
            </a:r>
            <a:r>
              <a:rPr lang="en-US" dirty="0"/>
              <a:t> </a:t>
            </a:r>
            <a:r>
              <a:rPr lang="en-US" dirty="0" err="1"/>
              <a:t>experimentado</a:t>
            </a:r>
            <a:r>
              <a:rPr lang="en-US" dirty="0"/>
              <a:t>?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Cuáles</a:t>
            </a:r>
            <a:r>
              <a:rPr lang="en-US" dirty="0" smtClean="0"/>
              <a:t> </a:t>
            </a:r>
            <a:r>
              <a:rPr lang="en-US" dirty="0"/>
              <a:t>son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modales</a:t>
            </a:r>
            <a:r>
              <a:rPr lang="en-US" dirty="0"/>
              <a:t> </a:t>
            </a:r>
            <a:r>
              <a:rPr lang="en-US" dirty="0" err="1"/>
              <a:t>asociados</a:t>
            </a:r>
            <a:r>
              <a:rPr lang="en-US" dirty="0"/>
              <a:t> con la mesa que se </a:t>
            </a:r>
            <a:r>
              <a:rPr lang="en-US" dirty="0" err="1"/>
              <a:t>observan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familia</a:t>
            </a:r>
            <a:r>
              <a:rPr lang="en-US" dirty="0"/>
              <a:t>? ¿Son </a:t>
            </a:r>
            <a:r>
              <a:rPr lang="en-US" dirty="0" err="1"/>
              <a:t>similares</a:t>
            </a:r>
            <a:r>
              <a:rPr lang="en-US" dirty="0"/>
              <a:t> o </a:t>
            </a:r>
            <a:r>
              <a:rPr lang="en-US" dirty="0" err="1"/>
              <a:t>diferentes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que se </a:t>
            </a:r>
            <a:r>
              <a:rPr lang="en-US" dirty="0" err="1"/>
              <a:t>siguen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situaciones</a:t>
            </a:r>
            <a:r>
              <a:rPr lang="en-US" dirty="0"/>
              <a:t> </a:t>
            </a:r>
            <a:r>
              <a:rPr lang="en-US" dirty="0" err="1"/>
              <a:t>más</a:t>
            </a:r>
            <a:r>
              <a:rPr lang="en-US" dirty="0"/>
              <a:t> </a:t>
            </a:r>
            <a:r>
              <a:rPr lang="en-US" dirty="0" err="1" smtClean="0"/>
              <a:t>formales</a:t>
            </a:r>
            <a:r>
              <a:rPr lang="en-US" dirty="0"/>
              <a:t>? </a:t>
            </a:r>
          </a:p>
          <a:p>
            <a:endParaRPr lang="en-US" sz="2600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491" y="903984"/>
            <a:ext cx="3976687" cy="497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8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Machacando</a:t>
            </a:r>
            <a:r>
              <a:rPr lang="en-US" dirty="0" smtClean="0"/>
              <a:t> la </a:t>
            </a:r>
            <a:r>
              <a:rPr lang="en-US" dirty="0" err="1" smtClean="0"/>
              <a:t>manzana</a:t>
            </a:r>
            <a:r>
              <a:rPr lang="en-US" dirty="0" smtClean="0"/>
              <a:t> en </a:t>
            </a:r>
            <a:r>
              <a:rPr lang="en-US" dirty="0" err="1" smtClean="0"/>
              <a:t>Guipúzca</a:t>
            </a:r>
            <a:r>
              <a:rPr lang="en-US" dirty="0" smtClean="0"/>
              <a:t>, País Vasco: By </a:t>
            </a:r>
            <a:r>
              <a:rPr lang="en-US" dirty="0" err="1"/>
              <a:t>Sagardun</a:t>
            </a:r>
            <a:r>
              <a:rPr lang="en-US" dirty="0"/>
              <a:t> (</a:t>
            </a:r>
            <a:r>
              <a:rPr lang="en-US" dirty="0" err="1"/>
              <a:t>ARGIA.com</a:t>
            </a:r>
            <a:r>
              <a:rPr lang="en-US" dirty="0"/>
              <a:t>) [CC BY-SA 3.0 (https://</a:t>
            </a:r>
            <a:r>
              <a:rPr lang="en-US" dirty="0" err="1"/>
              <a:t>creativecommons.org</a:t>
            </a:r>
            <a:r>
              <a:rPr lang="en-US" dirty="0"/>
              <a:t>/licenses/by-</a:t>
            </a:r>
            <a:r>
              <a:rPr lang="en-US" dirty="0" err="1"/>
              <a:t>sa</a:t>
            </a:r>
            <a:r>
              <a:rPr lang="en-US" dirty="0"/>
              <a:t>/3.0)], via Wikimedia </a:t>
            </a:r>
            <a:r>
              <a:rPr lang="en-US" dirty="0" smtClean="0"/>
              <a:t>Commons</a:t>
            </a:r>
          </a:p>
          <a:p>
            <a:r>
              <a:rPr lang="en-US" dirty="0" err="1" smtClean="0"/>
              <a:t>Otras</a:t>
            </a:r>
            <a:r>
              <a:rPr lang="en-US" dirty="0" smtClean="0"/>
              <a:t> </a:t>
            </a:r>
            <a:r>
              <a:rPr lang="en-US" dirty="0" err="1" smtClean="0"/>
              <a:t>fotos</a:t>
            </a:r>
            <a:r>
              <a:rPr lang="en-US" dirty="0" smtClean="0"/>
              <a:t>: Ana M. Gómez-Bravo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6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44" y="137652"/>
            <a:ext cx="4446356" cy="1557479"/>
          </a:xfrm>
          <a:ln w="190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sz="2000" dirty="0" err="1" smtClean="0"/>
              <a:t>Es</a:t>
            </a:r>
            <a:r>
              <a:rPr lang="en-US" sz="2000" dirty="0" smtClean="0"/>
              <a:t> </a:t>
            </a:r>
            <a:r>
              <a:rPr lang="en-US" sz="2000" dirty="0" err="1" smtClean="0"/>
              <a:t>tradicional</a:t>
            </a:r>
            <a:r>
              <a:rPr lang="en-US" sz="2000" dirty="0" smtClean="0"/>
              <a:t> </a:t>
            </a:r>
            <a:r>
              <a:rPr lang="en-US" sz="2000" dirty="0" err="1" smtClean="0"/>
              <a:t>colgar</a:t>
            </a:r>
            <a:r>
              <a:rPr lang="en-US" sz="2000" dirty="0" smtClean="0"/>
              <a:t> </a:t>
            </a:r>
            <a:r>
              <a:rPr lang="en-US" sz="2000" dirty="0" err="1" smtClean="0"/>
              <a:t>los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pimientos de </a:t>
            </a:r>
            <a:r>
              <a:rPr lang="en-US" sz="2000" dirty="0" err="1" smtClean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Ezpeleta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las </a:t>
            </a:r>
            <a:r>
              <a:rPr lang="en-US" sz="2000" dirty="0" err="1" smtClean="0"/>
              <a:t>fachadas</a:t>
            </a:r>
            <a:r>
              <a:rPr lang="en-US" sz="2000" dirty="0" smtClean="0"/>
              <a:t> de </a:t>
            </a:r>
            <a:r>
              <a:rPr lang="en-US" sz="2000" dirty="0" err="1" smtClean="0"/>
              <a:t>los</a:t>
            </a:r>
            <a:r>
              <a:rPr lang="en-US" sz="2000" dirty="0" smtClean="0"/>
              <a:t> </a:t>
            </a:r>
            <a:r>
              <a:rPr lang="en-US" sz="2000" dirty="0" err="1" smtClean="0"/>
              <a:t>caseríos</a:t>
            </a:r>
            <a:r>
              <a:rPr lang="en-US" sz="2000" dirty="0" smtClean="0"/>
              <a:t> para que se </a:t>
            </a:r>
            <a:r>
              <a:rPr lang="en-US" sz="2000" dirty="0" err="1" smtClean="0"/>
              <a:t>sequen</a:t>
            </a:r>
            <a:r>
              <a:rPr lang="en-US" sz="2000" dirty="0" smtClean="0"/>
              <a:t>. Con </a:t>
            </a:r>
            <a:r>
              <a:rPr lang="en-US" sz="2000" dirty="0" err="1" smtClean="0"/>
              <a:t>ellos</a:t>
            </a:r>
            <a:r>
              <a:rPr lang="en-US" sz="2000" dirty="0" smtClean="0"/>
              <a:t> se </a:t>
            </a:r>
            <a:r>
              <a:rPr lang="en-US" sz="2000" dirty="0" err="1" smtClean="0"/>
              <a:t>hace</a:t>
            </a:r>
            <a:r>
              <a:rPr lang="en-US" sz="2000" dirty="0" smtClean="0"/>
              <a:t> el </a:t>
            </a:r>
            <a:r>
              <a:rPr lang="en-US" sz="2000" dirty="0" err="1" smtClean="0"/>
              <a:t>pimentón</a:t>
            </a:r>
            <a:r>
              <a:rPr lang="en-US" sz="2000" dirty="0" smtClean="0"/>
              <a:t> de </a:t>
            </a:r>
            <a:r>
              <a:rPr lang="en-US" sz="2000" dirty="0" err="1" smtClean="0"/>
              <a:t>Ezpeleta</a:t>
            </a:r>
            <a:r>
              <a:rPr lang="en-US" sz="2000" dirty="0" smtClean="0"/>
              <a:t>, que </a:t>
            </a:r>
            <a:r>
              <a:rPr lang="en-US" sz="2000" dirty="0" err="1" smtClean="0"/>
              <a:t>es</a:t>
            </a:r>
            <a:r>
              <a:rPr lang="en-US" sz="2000" dirty="0" smtClean="0"/>
              <a:t> </a:t>
            </a:r>
            <a:r>
              <a:rPr lang="en-US" sz="2000" dirty="0" err="1" smtClean="0"/>
              <a:t>muy</a:t>
            </a:r>
            <a:r>
              <a:rPr lang="en-US" sz="2000" dirty="0" smtClean="0"/>
              <a:t> picante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53" y="573932"/>
            <a:ext cx="7342236" cy="610897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9" y="1793453"/>
            <a:ext cx="2952524" cy="4889449"/>
          </a:xfrm>
          <a:prstGeom prst="rect">
            <a:avLst/>
          </a:prstGeom>
          <a:ln w="28575">
            <a:solidFill>
              <a:srgbClr val="009051"/>
            </a:solidFill>
          </a:ln>
        </p:spPr>
      </p:pic>
    </p:spTree>
    <p:extLst>
      <p:ext uri="{BB962C8B-B14F-4D97-AF65-F5344CB8AC3E}">
        <p14:creationId xmlns:p14="http://schemas.microsoft.com/office/powerpoint/2010/main" val="162000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444"/>
            <a:ext cx="12065806" cy="1477465"/>
          </a:xfrm>
          <a:ln w="38100" cmpd="sng">
            <a:noFill/>
          </a:ln>
        </p:spPr>
        <p:txBody>
          <a:bodyPr>
            <a:normAutofit/>
          </a:bodyPr>
          <a:lstStyle/>
          <a:p>
            <a:r>
              <a:rPr lang="en-US" sz="4000" dirty="0" smtClean="0">
                <a:cs typeface="Arial Rounded MT Bold"/>
              </a:rPr>
              <a:t>Entre </a:t>
            </a:r>
            <a:r>
              <a:rPr lang="en-US" sz="4000" dirty="0" err="1" smtClean="0">
                <a:cs typeface="Arial Rounded MT Bold"/>
              </a:rPr>
              <a:t>los</a:t>
            </a:r>
            <a:r>
              <a:rPr lang="en-US" sz="4000" dirty="0" smtClean="0">
                <a:cs typeface="Arial Rounded MT Bold"/>
              </a:rPr>
              <a:t> </a:t>
            </a:r>
            <a:r>
              <a:rPr lang="en-US" sz="4000" dirty="0" err="1" smtClean="0">
                <a:cs typeface="Arial Rounded MT Bold"/>
              </a:rPr>
              <a:t>productos</a:t>
            </a:r>
            <a:r>
              <a:rPr lang="en-US" sz="4000" dirty="0" smtClean="0">
                <a:cs typeface="Arial Rounded MT Bold"/>
              </a:rPr>
              <a:t> </a:t>
            </a:r>
            <a:r>
              <a:rPr lang="en-US" sz="4000" dirty="0" err="1" smtClean="0">
                <a:cs typeface="Arial Rounded MT Bold"/>
              </a:rPr>
              <a:t>cárnicos</a:t>
            </a:r>
            <a:r>
              <a:rPr lang="en-US" sz="4000" dirty="0" smtClean="0">
                <a:cs typeface="Arial Rounded MT Bold"/>
              </a:rPr>
              <a:t> se </a:t>
            </a:r>
            <a:r>
              <a:rPr lang="en-US" sz="4000" dirty="0" err="1" smtClean="0">
                <a:cs typeface="Arial Rounded MT Bold"/>
              </a:rPr>
              <a:t>encuentra</a:t>
            </a:r>
            <a:r>
              <a:rPr lang="en-US" sz="4000" dirty="0" smtClean="0">
                <a:cs typeface="Arial Rounded MT Bold"/>
              </a:rPr>
              <a:t> la </a:t>
            </a:r>
            <a:r>
              <a:rPr lang="en-US" sz="4000" dirty="0" err="1" smtClean="0">
                <a:solidFill>
                  <a:srgbClr val="C00000"/>
                </a:solidFill>
                <a:ea typeface="Arial Rounded MT Bold" charset="0"/>
                <a:cs typeface="Arial Rounded MT Bold" charset="0"/>
              </a:rPr>
              <a:t>txistorra</a:t>
            </a:r>
            <a:r>
              <a:rPr lang="en-US" sz="4000" dirty="0" smtClean="0">
                <a:cs typeface="Arial Rounded MT Bold"/>
              </a:rPr>
              <a:t> y </a:t>
            </a:r>
            <a:r>
              <a:rPr lang="en-US" sz="4000" dirty="0" err="1" smtClean="0">
                <a:cs typeface="Arial Rounded MT Bold"/>
              </a:rPr>
              <a:t>varios</a:t>
            </a:r>
            <a:r>
              <a:rPr lang="en-US" sz="4000" dirty="0" smtClean="0">
                <a:cs typeface="Arial Rounded MT Bold"/>
              </a:rPr>
              <a:t> </a:t>
            </a:r>
            <a:r>
              <a:rPr lang="en-US" sz="4000" dirty="0" err="1" smtClean="0">
                <a:cs typeface="Arial Rounded MT Bold"/>
              </a:rPr>
              <a:t>tipos</a:t>
            </a:r>
            <a:r>
              <a:rPr lang="en-US" sz="4000" dirty="0" smtClean="0">
                <a:cs typeface="Arial Rounded MT Bold"/>
              </a:rPr>
              <a:t> de </a:t>
            </a:r>
            <a:r>
              <a:rPr lang="en-US" sz="4000" dirty="0" smtClean="0">
                <a:solidFill>
                  <a:srgbClr val="C00000"/>
                </a:solidFill>
                <a:ea typeface="Arial Rounded MT Bold" charset="0"/>
                <a:cs typeface="Arial Rounded MT Bold" charset="0"/>
              </a:rPr>
              <a:t>chorizo</a:t>
            </a:r>
            <a:r>
              <a:rPr lang="en-US" sz="4000" dirty="0" smtClean="0">
                <a:cs typeface="Arial Rounded MT Bold"/>
              </a:rPr>
              <a:t>, </a:t>
            </a:r>
            <a:r>
              <a:rPr lang="en-US" sz="4000" dirty="0" err="1" smtClean="0">
                <a:solidFill>
                  <a:srgbClr val="C00000"/>
                </a:solidFill>
                <a:ea typeface="Arial Rounded MT Bold" charset="0"/>
                <a:cs typeface="Arial Rounded MT Bold" charset="0"/>
              </a:rPr>
              <a:t>morcilla</a:t>
            </a:r>
            <a:r>
              <a:rPr lang="en-US" sz="4000" dirty="0" smtClean="0">
                <a:cs typeface="Arial Rounded MT Bold"/>
              </a:rPr>
              <a:t> y </a:t>
            </a:r>
            <a:r>
              <a:rPr lang="en-US" sz="4000" dirty="0" err="1" smtClean="0">
                <a:solidFill>
                  <a:srgbClr val="C00000"/>
                </a:solidFill>
                <a:ea typeface="Arial Rounded MT Bold" charset="0"/>
                <a:cs typeface="Arial Rounded MT Bold" charset="0"/>
              </a:rPr>
              <a:t>lomo</a:t>
            </a:r>
            <a:endParaRPr lang="en-US" sz="4000" dirty="0">
              <a:solidFill>
                <a:srgbClr val="C00000"/>
              </a:solidFill>
              <a:ea typeface="Arial Rounded MT Bold" charset="0"/>
              <a:cs typeface="Arial Rounded MT 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00" y="1454504"/>
            <a:ext cx="9543205" cy="5403496"/>
          </a:xfrm>
          <a:prstGeom prst="rect">
            <a:avLst/>
          </a:prstGeom>
          <a:ln w="28575">
            <a:solidFill>
              <a:srgbClr val="009051"/>
            </a:solidFill>
          </a:ln>
        </p:spPr>
      </p:pic>
    </p:spTree>
    <p:extLst>
      <p:ext uri="{BB962C8B-B14F-4D97-AF65-F5344CB8AC3E}">
        <p14:creationId xmlns:p14="http://schemas.microsoft.com/office/powerpoint/2010/main" val="158055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66" y="90742"/>
            <a:ext cx="5200214" cy="1591475"/>
          </a:xfrm>
          <a:ln w="19050">
            <a:solidFill>
              <a:srgbClr val="00905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El </a:t>
            </a:r>
            <a:r>
              <a:rPr lang="en-US" sz="2400" dirty="0" err="1" smtClean="0">
                <a:solidFill>
                  <a:srgbClr val="C00000"/>
                </a:solidFill>
              </a:rPr>
              <a:t>queso</a:t>
            </a:r>
            <a:r>
              <a:rPr lang="en-US" sz="2400" dirty="0" smtClean="0">
                <a:solidFill>
                  <a:srgbClr val="C00000"/>
                </a:solidFill>
              </a:rPr>
              <a:t> de </a:t>
            </a:r>
            <a:r>
              <a:rPr lang="en-US" sz="2400" dirty="0" err="1" smtClean="0">
                <a:solidFill>
                  <a:srgbClr val="C00000"/>
                </a:solidFill>
              </a:rPr>
              <a:t>Idiazabal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/>
              <a:t>y </a:t>
            </a:r>
            <a:r>
              <a:rPr lang="en-US" sz="2400" dirty="0" err="1" smtClean="0"/>
              <a:t>muchos</a:t>
            </a:r>
            <a:r>
              <a:rPr lang="en-US" sz="2400" dirty="0" smtClean="0"/>
              <a:t> </a:t>
            </a:r>
            <a:r>
              <a:rPr lang="en-US" sz="2400" dirty="0" err="1" smtClean="0"/>
              <a:t>otros</a:t>
            </a:r>
            <a:r>
              <a:rPr lang="en-US" sz="2400" dirty="0" smtClean="0"/>
              <a:t> </a:t>
            </a:r>
            <a:r>
              <a:rPr lang="en-US" sz="2400" dirty="0" err="1" smtClean="0"/>
              <a:t>pueden</a:t>
            </a:r>
            <a:r>
              <a:rPr lang="en-US" sz="2400" dirty="0" smtClean="0"/>
              <a:t> </a:t>
            </a:r>
            <a:r>
              <a:rPr lang="en-US" sz="2400" dirty="0" err="1" smtClean="0"/>
              <a:t>comprarse</a:t>
            </a:r>
            <a:r>
              <a:rPr lang="en-US" sz="2400" dirty="0" smtClean="0"/>
              <a:t> </a:t>
            </a:r>
            <a:r>
              <a:rPr lang="en-US" sz="2400" dirty="0" err="1" smtClean="0"/>
              <a:t>tanto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mercados</a:t>
            </a:r>
            <a:r>
              <a:rPr lang="en-US" sz="2400" dirty="0" smtClean="0"/>
              <a:t> </a:t>
            </a:r>
            <a:r>
              <a:rPr lang="en-US" sz="2400" dirty="0" err="1" smtClean="0"/>
              <a:t>semanales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los</a:t>
            </a:r>
            <a:r>
              <a:rPr lang="en-US" sz="2400" dirty="0" smtClean="0"/>
              <a:t> </a:t>
            </a:r>
            <a:r>
              <a:rPr lang="en-US" sz="2400" dirty="0" err="1" smtClean="0"/>
              <a:t>supermercados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70" y="4388083"/>
            <a:ext cx="3598194" cy="2393279"/>
          </a:xfrm>
          <a:prstGeom prst="rect">
            <a:avLst/>
          </a:prstGeom>
          <a:ln w="28575">
            <a:solidFill>
              <a:srgbClr val="00905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027780" y="5584722"/>
            <a:ext cx="1396181" cy="7078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+mj-lt"/>
              </a:rPr>
              <a:t>Queso</a:t>
            </a:r>
            <a:r>
              <a:rPr lang="en-US" sz="2000" dirty="0" smtClean="0">
                <a:latin typeface="+mj-lt"/>
              </a:rPr>
              <a:t> de </a:t>
            </a:r>
            <a:r>
              <a:rPr lang="en-US" sz="2000" dirty="0" err="1" smtClean="0">
                <a:latin typeface="+mj-lt"/>
              </a:rPr>
              <a:t>Idiazabal</a:t>
            </a:r>
            <a:endParaRPr lang="en-US" sz="20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12" y="-73742"/>
            <a:ext cx="6223044" cy="438027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" y="1896699"/>
            <a:ext cx="5246750" cy="485221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85007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692"/>
            <a:ext cx="4568659" cy="2480528"/>
          </a:xfrm>
        </p:spPr>
        <p:txBody>
          <a:bodyPr>
            <a:noAutofit/>
          </a:bodyPr>
          <a:lstStyle/>
          <a:p>
            <a:r>
              <a:rPr lang="en-US" sz="3600" dirty="0" smtClean="0">
                <a:cs typeface="Arial Rounded MT Bold"/>
              </a:rPr>
              <a:t>El </a:t>
            </a:r>
            <a:r>
              <a:rPr lang="en-US" sz="3600" dirty="0" err="1" smtClean="0">
                <a:solidFill>
                  <a:srgbClr val="C00000"/>
                </a:solidFill>
                <a:cs typeface="Arial Rounded MT Bold"/>
              </a:rPr>
              <a:t>mercado</a:t>
            </a:r>
            <a:r>
              <a:rPr lang="en-US" sz="3600" dirty="0" smtClean="0">
                <a:solidFill>
                  <a:srgbClr val="C00000"/>
                </a:solidFill>
                <a:cs typeface="Arial Rounded MT Bold"/>
              </a:rPr>
              <a:t> de </a:t>
            </a:r>
            <a:r>
              <a:rPr lang="en-US" sz="3600" dirty="0" err="1" smtClean="0">
                <a:solidFill>
                  <a:srgbClr val="C00000"/>
                </a:solidFill>
                <a:cs typeface="Arial Rounded MT Bold"/>
              </a:rPr>
              <a:t>Tolosa</a:t>
            </a:r>
            <a:r>
              <a:rPr lang="en-US" sz="3600" dirty="0" smtClean="0">
                <a:solidFill>
                  <a:srgbClr val="C00000"/>
                </a:solidFill>
                <a:cs typeface="Arial Rounded MT Bold"/>
              </a:rPr>
              <a:t> </a:t>
            </a:r>
            <a:r>
              <a:rPr lang="en-US" sz="3600" dirty="0" smtClean="0">
                <a:cs typeface="Arial Rounded MT Bold"/>
              </a:rPr>
              <a:t>se </a:t>
            </a:r>
            <a:r>
              <a:rPr lang="en-US" sz="3600" dirty="0" err="1" smtClean="0">
                <a:cs typeface="Arial Rounded MT Bold"/>
              </a:rPr>
              <a:t>construyó</a:t>
            </a:r>
            <a:r>
              <a:rPr lang="en-US" sz="3600" dirty="0" smtClean="0">
                <a:cs typeface="Arial Rounded MT Bold"/>
              </a:rPr>
              <a:t> en 1785 y se </a:t>
            </a:r>
            <a:r>
              <a:rPr lang="en-US" sz="3600" dirty="0" err="1" smtClean="0">
                <a:cs typeface="Arial Rounded MT Bold"/>
              </a:rPr>
              <a:t>situó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cerca</a:t>
            </a:r>
            <a:r>
              <a:rPr lang="en-US" sz="3600" dirty="0" smtClean="0">
                <a:cs typeface="Arial Rounded MT Bold"/>
              </a:rPr>
              <a:t> del </a:t>
            </a:r>
            <a:r>
              <a:rPr lang="en-US" sz="3600" dirty="0" err="1" smtClean="0">
                <a:cs typeface="Arial Rounded MT Bold"/>
              </a:rPr>
              <a:t>río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Oria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para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facilitar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su</a:t>
            </a:r>
            <a:r>
              <a:rPr lang="en-US" sz="3600" dirty="0" smtClean="0">
                <a:cs typeface="Arial Rounded MT Bold"/>
              </a:rPr>
              <a:t> </a:t>
            </a:r>
            <a:r>
              <a:rPr lang="en-US" sz="3600" dirty="0" err="1" smtClean="0">
                <a:cs typeface="Arial Rounded MT Bold"/>
              </a:rPr>
              <a:t>acceso</a:t>
            </a:r>
            <a:endParaRPr lang="en-US" sz="3600" dirty="0">
              <a:cs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59" y="23054"/>
            <a:ext cx="7665396" cy="5749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9" y="3044758"/>
            <a:ext cx="5084323" cy="381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5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49" y="51819"/>
            <a:ext cx="4080047" cy="1877962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cs typeface="Arial Rounded MT Bold"/>
              </a:rPr>
              <a:t>Euskadi</a:t>
            </a:r>
            <a:r>
              <a:rPr lang="en-US" sz="3200" dirty="0" smtClean="0">
                <a:cs typeface="Arial Rounded MT Bold"/>
              </a:rPr>
              <a:t> ha </a:t>
            </a:r>
            <a:r>
              <a:rPr lang="en-US" sz="3200" dirty="0" err="1" smtClean="0">
                <a:cs typeface="Arial Rounded MT Bold"/>
              </a:rPr>
              <a:t>aportado</a:t>
            </a:r>
            <a:r>
              <a:rPr lang="en-US" sz="3200" dirty="0" smtClean="0">
                <a:cs typeface="Arial Rounded MT Bold"/>
              </a:rPr>
              <a:t> </a:t>
            </a:r>
            <a:r>
              <a:rPr lang="en-US" sz="3200" dirty="0" err="1" smtClean="0">
                <a:cs typeface="Arial Rounded MT Bold"/>
              </a:rPr>
              <a:t>cuatro</a:t>
            </a:r>
            <a:r>
              <a:rPr lang="en-US" sz="3200" dirty="0" smtClean="0">
                <a:cs typeface="Arial Rounded MT Bold"/>
              </a:rPr>
              <a:t> </a:t>
            </a:r>
            <a:r>
              <a:rPr lang="en-US" sz="3200" dirty="0" err="1" smtClean="0">
                <a:cs typeface="Arial Rounded MT Bold"/>
              </a:rPr>
              <a:t>importantes</a:t>
            </a:r>
            <a:r>
              <a:rPr lang="en-US" sz="3200" dirty="0" smtClean="0">
                <a:cs typeface="Arial Rounded MT Bol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cs typeface="Arial Rounded MT Bold"/>
              </a:rPr>
              <a:t>salsas</a:t>
            </a:r>
            <a:r>
              <a:rPr lang="en-US" sz="3200" dirty="0" smtClean="0">
                <a:cs typeface="Arial Rounded MT Bold"/>
              </a:rPr>
              <a:t> a la </a:t>
            </a:r>
            <a:r>
              <a:rPr lang="en-US" sz="3200" dirty="0" err="1" smtClean="0">
                <a:cs typeface="Arial Rounded MT Bold"/>
              </a:rPr>
              <a:t>gastronomía</a:t>
            </a:r>
            <a:r>
              <a:rPr lang="en-US" sz="3200" dirty="0" smtClean="0">
                <a:cs typeface="Arial Rounded MT Bold"/>
              </a:rPr>
              <a:t> </a:t>
            </a:r>
            <a:endParaRPr lang="en-US" sz="3200" dirty="0">
              <a:cs typeface="Arial Rounded MT Bold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0" y="2058130"/>
            <a:ext cx="3184843" cy="4246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482" y="3311155"/>
            <a:ext cx="4256557" cy="31924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61150" y="5846610"/>
            <a:ext cx="34760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Bacalao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cs typeface="Arial Rounded MT Bold"/>
              </a:rPr>
              <a:t>salsa </a:t>
            </a:r>
            <a:r>
              <a:rPr lang="en-US" sz="2800" b="1" dirty="0" err="1" smtClean="0">
                <a:solidFill>
                  <a:srgbClr val="C00000"/>
                </a:solidFill>
                <a:latin typeface="+mj-lt"/>
                <a:cs typeface="Arial Rounded MT Bold"/>
              </a:rPr>
              <a:t>vizcaína</a:t>
            </a:r>
            <a:r>
              <a:rPr lang="en-US" sz="24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y </a:t>
            </a:r>
            <a:r>
              <a:rPr lang="en-US" sz="2400" dirty="0" err="1" smtClean="0">
                <a:latin typeface="+mj-lt"/>
              </a:rPr>
              <a:t>piperrada</a:t>
            </a:r>
            <a:endParaRPr lang="en-US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137649" y="6241963"/>
            <a:ext cx="346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Chipirones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  <a:cs typeface="Arial Rounded MT Bold"/>
              </a:rPr>
              <a:t>en</a:t>
            </a:r>
            <a:r>
              <a:rPr lang="en-US" sz="2800" b="1" dirty="0" smtClean="0">
                <a:latin typeface="+mj-lt"/>
                <a:cs typeface="Arial Rounded MT Bold"/>
              </a:rPr>
              <a:t> </a:t>
            </a:r>
            <a:r>
              <a:rPr lang="en-US" sz="2400" dirty="0" err="1" smtClean="0">
                <a:latin typeface="+mj-lt"/>
                <a:cs typeface="Arial Rounded MT Bold"/>
              </a:rPr>
              <a:t>su</a:t>
            </a:r>
            <a:r>
              <a:rPr lang="en-US" sz="2800" b="1" dirty="0" smtClean="0">
                <a:latin typeface="+mj-lt"/>
                <a:cs typeface="Arial Rounded MT Bold"/>
              </a:rPr>
              <a:t> </a:t>
            </a:r>
            <a:r>
              <a:rPr lang="en-US" sz="2800" b="1" dirty="0" err="1" smtClean="0">
                <a:latin typeface="+mj-lt"/>
                <a:cs typeface="Arial Rounded MT Bold"/>
              </a:rPr>
              <a:t>tinta</a:t>
            </a:r>
            <a:endParaRPr lang="en-US" sz="2800" b="1" dirty="0">
              <a:latin typeface="+mj-lt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7699" y="1245220"/>
            <a:ext cx="29794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Bacalao</a:t>
            </a:r>
            <a:r>
              <a:rPr lang="en-US" sz="2400" dirty="0" smtClean="0">
                <a:latin typeface="+mj-lt"/>
              </a:rPr>
              <a:t> al </a:t>
            </a:r>
            <a:r>
              <a:rPr lang="en-US" sz="3200" b="1" dirty="0" err="1" smtClean="0">
                <a:solidFill>
                  <a:srgbClr val="FFC000"/>
                </a:solidFill>
                <a:latin typeface="+mj-lt"/>
              </a:rPr>
              <a:t>pil-pil</a:t>
            </a:r>
            <a:endParaRPr lang="en-US" sz="3200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41" y="25512"/>
            <a:ext cx="3013954" cy="27284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43171" y="481781"/>
            <a:ext cx="407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Alcachofas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800" b="1" dirty="0" smtClean="0">
                <a:solidFill>
                  <a:srgbClr val="009051"/>
                </a:solidFill>
                <a:latin typeface="+mj-lt"/>
                <a:cs typeface="Arial Rounded MT Bold"/>
              </a:rPr>
              <a:t>salsa </a:t>
            </a:r>
            <a:r>
              <a:rPr lang="en-US" sz="2800" b="1" dirty="0" err="1" smtClean="0">
                <a:solidFill>
                  <a:srgbClr val="009051"/>
                </a:solidFill>
                <a:latin typeface="+mj-lt"/>
                <a:cs typeface="Arial Rounded MT Bold"/>
              </a:rPr>
              <a:t>verde</a:t>
            </a:r>
            <a:endParaRPr lang="en-US" sz="2800" b="1" dirty="0">
              <a:solidFill>
                <a:srgbClr val="009051"/>
              </a:solidFill>
              <a:latin typeface="+mj-lt"/>
              <a:cs typeface="Arial Rounded MT Bold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10" y="2029565"/>
            <a:ext cx="4366331" cy="325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2269</TotalTime>
  <Words>1963</Words>
  <Application>Microsoft Macintosh PowerPoint</Application>
  <PresentationFormat>Widescreen</PresentationFormat>
  <Paragraphs>143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Abadi MT Condensed Extra Bold</vt:lpstr>
      <vt:lpstr>Andale Mono</vt:lpstr>
      <vt:lpstr>Arial Black</vt:lpstr>
      <vt:lpstr>Arial Rounded MT Bold</vt:lpstr>
      <vt:lpstr>Calibri</vt:lpstr>
      <vt:lpstr>Calibri Light</vt:lpstr>
      <vt:lpstr>Wingdings</vt:lpstr>
      <vt:lpstr>Arial</vt:lpstr>
      <vt:lpstr>Office Theme</vt:lpstr>
      <vt:lpstr>Capítulo 14</vt:lpstr>
      <vt:lpstr>Con su gran riqueza de recursos naturales gracias a su extenso litoral y a sus bosques, el País Vasco o Euskadi tiene una importante gastronomía</vt:lpstr>
      <vt:lpstr>Del Mar Cantábrico vienen muchos tipos de pescado</vt:lpstr>
      <vt:lpstr>Los bosques y campos de cultivo de Euskadi producen productos típicos de la región, como las alubias negras de Tolosa, las guindillas de Ibarra y multitud de hongos y setas como los perretxikos, además de muchas otras hortalizas</vt:lpstr>
      <vt:lpstr>Es tradicional colgar los pimientos de Ezpeleta en las fachadas de los caseríos para que se sequen. Con ellos se hace el pimentón de Ezpeleta, que es muy picante</vt:lpstr>
      <vt:lpstr>Entre los productos cárnicos se encuentra la txistorra y varios tipos de chorizo, morcilla y lomo</vt:lpstr>
      <vt:lpstr>El queso de Idiazabal y muchos otros pueden comprarse tanto en mercados semanales como en los supermercados </vt:lpstr>
      <vt:lpstr>El mercado de Tolosa se construyó en 1785 y se situó cerca del río Oria para facilitar su acceso</vt:lpstr>
      <vt:lpstr>Euskadi ha aportado cuatro importantes salsas a la gastronomía </vt:lpstr>
      <vt:lpstr>Entre los postres típicos destaca la pantxineta, la goxua y el pastel vasco, entre otros</vt:lpstr>
      <vt:lpstr>Los talos son similares a las tortillas de maíz mexicanas, pero se preparan a base de una masa sin nixtamalizar</vt:lpstr>
      <vt:lpstr>Pintxos</vt:lpstr>
      <vt:lpstr>San Sebastián o Donostia tiene una gran concentración de bares de pintxos, txokos o sociedades gastronómicas y restaurantes de alta cocina</vt:lpstr>
      <vt:lpstr>En la Parte Vieja de San Sebastián se encuentran muchos de los mejores bares de pintxos de la ciudad</vt:lpstr>
      <vt:lpstr>Los bares de pintxos pueden ofrecer tapas tradicionales o innovadoras que usan técnicas y conceptos inspirados en la gastronomía molecular </vt:lpstr>
      <vt:lpstr>Entre los pintxos clásicos están las gildas, las setas, las guindillas y muchos tipos de pintxos calientes</vt:lpstr>
      <vt:lpstr>Sidra y sidrerías</vt:lpstr>
      <vt:lpstr>PowerPoint Presentation</vt:lpstr>
      <vt:lpstr>Los marineros vascos tenían fama de ser brujos porque no contraían el escorbuto, lo que parecía cosa de magia a marineros de otros países. Hoy sabemos que su “secreto” era la sidra </vt:lpstr>
      <vt:lpstr>PowerPoint Presentation</vt:lpstr>
      <vt:lpstr>Al machacar las manzanas de modo rítmico resulta la musical kirikoketa </vt:lpstr>
      <vt:lpstr>PowerPoint Presentation</vt:lpstr>
      <vt:lpstr>En las sidrerías pueden degustarse diferentes barriles de sidra y disfrutar de una comida relajada  </vt:lpstr>
      <vt:lpstr>El menú tradicional de las sidrerías incluye chuletón y tortilla de bacalao</vt:lpstr>
      <vt:lpstr>PowerPoint Presentation</vt:lpstr>
      <vt:lpstr>PowerPoint Presentation</vt:lpstr>
      <vt:lpstr>Real Compañía Guipuzcoana de Caracas</vt:lpstr>
      <vt:lpstr>PowerPoint Presentation</vt:lpstr>
      <vt:lpstr>En parejas</vt:lpstr>
      <vt:lpstr>En el puerto de San Sebastián estaba situado el Consulado, que controlaba la actividad del puerto. El edificio es hoy el Museo Naval </vt:lpstr>
      <vt:lpstr>Centro de Estudios Culinarios Vasco (BCC)</vt:lpstr>
      <vt:lpstr>En el BCC se emplean máquinas y técnicas de laboratorio para manipular los ingredientes y conseguir sabores sorprendentes </vt:lpstr>
      <vt:lpstr>Cerca de San Sebastián, en Getaria, existe el microclima ideal para cultivar las uvas con las que se hace el txacoli o chacolí</vt:lpstr>
      <vt:lpstr>PowerPoint Presentation</vt:lpstr>
      <vt:lpstr>PowerPoint Presentation</vt:lpstr>
      <vt:lpstr>PowerPoint Presentation</vt:lpstr>
      <vt:lpstr>Principales tipos de uva</vt:lpstr>
      <vt:lpstr>Menú degustación en un restaurante con tres estrellas Michelín - ARZAK </vt:lpstr>
      <vt:lpstr>Menú ARZAK</vt:lpstr>
      <vt:lpstr>PowerPoint Presentation</vt:lpstr>
      <vt:lpstr>PostresArzak</vt:lpstr>
      <vt:lpstr>Flores en el escaparate de una pastelería: ¿de verdad o de azúcar?</vt:lpstr>
      <vt:lpstr>¿Cómo difiere esta forma de poner la mesa de la que se acostumbra en tu casa?</vt:lpstr>
      <vt:lpstr>En parejas</vt:lpstr>
      <vt:lpstr>Imágenes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Capítulo 14</dc:title>
  <dc:creator>Microsoft Office User</dc:creator>
  <cp:lastModifiedBy>Microsoft Office User</cp:lastModifiedBy>
  <cp:revision>316</cp:revision>
  <cp:lastPrinted>2017-11-12T23:36:12Z</cp:lastPrinted>
  <dcterms:created xsi:type="dcterms:W3CDTF">2017-09-15T18:37:01Z</dcterms:created>
  <dcterms:modified xsi:type="dcterms:W3CDTF">2017-11-13T18:08:32Z</dcterms:modified>
</cp:coreProperties>
</file>