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</p:sldMasterIdLst>
  <p:notesMasterIdLst>
    <p:notesMasterId r:id="rId27"/>
  </p:notesMasterIdLst>
  <p:sldIdLst>
    <p:sldId id="256" r:id="rId2"/>
    <p:sldId id="314" r:id="rId3"/>
    <p:sldId id="325" r:id="rId4"/>
    <p:sldId id="337" r:id="rId5"/>
    <p:sldId id="338" r:id="rId6"/>
    <p:sldId id="339" r:id="rId7"/>
    <p:sldId id="340" r:id="rId8"/>
    <p:sldId id="318" r:id="rId9"/>
    <p:sldId id="326" r:id="rId10"/>
    <p:sldId id="330" r:id="rId11"/>
    <p:sldId id="332" r:id="rId12"/>
    <p:sldId id="295" r:id="rId13"/>
    <p:sldId id="333" r:id="rId14"/>
    <p:sldId id="296" r:id="rId15"/>
    <p:sldId id="328" r:id="rId16"/>
    <p:sldId id="324" r:id="rId17"/>
    <p:sldId id="319" r:id="rId18"/>
    <p:sldId id="320" r:id="rId19"/>
    <p:sldId id="331" r:id="rId20"/>
    <p:sldId id="334" r:id="rId21"/>
    <p:sldId id="335" r:id="rId22"/>
    <p:sldId id="329" r:id="rId23"/>
    <p:sldId id="336" r:id="rId24"/>
    <p:sldId id="321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929000"/>
    <a:srgbClr val="FF93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/>
    <p:restoredTop sz="94674"/>
  </p:normalViewPr>
  <p:slideViewPr>
    <p:cSldViewPr snapToGrid="0" snapToObjects="1">
      <p:cViewPr>
        <p:scale>
          <a:sx n="156" d="100"/>
          <a:sy n="156" d="100"/>
        </p:scale>
        <p:origin x="1856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E6602-C2B3-9D43-9E6C-58B8A97F3C23}" type="datetimeFigureOut">
              <a:rPr kumimoji="1" lang="ja-JP" altLang="en-US" smtClean="0"/>
              <a:t>2017/11/19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BCF42-04C9-1241-A865-6AB0200736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73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0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4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5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8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4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B9C6C-B7C3-2541-B8C2-5B189BD4FBCA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118B0-B368-8E40-B8ED-F6F438131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5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15xIdvmP6o" TargetMode="External"/><Relationship Id="rId4" Type="http://schemas.openxmlformats.org/officeDocument/2006/relationships/hyperlink" Target="https://www.youtube.com/watch?v=rAmwe_xzEQU" TargetMode="External"/><Relationship Id="rId5" Type="http://schemas.openxmlformats.org/officeDocument/2006/relationships/hyperlink" Target="http://123netflix.com/watch/JdAjpZvL-ocho-apellidos-vasco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iQJ5xONDFTA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Capítulo</a:t>
            </a:r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Intercambio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colombino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00" y="5702300"/>
            <a:ext cx="29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Gómez-Bravo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200"/>
            <a:ext cx="8890000" cy="11811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Tardaron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aceptarse</a:t>
            </a:r>
            <a:r>
              <a:rPr lang="en-US" dirty="0" smtClean="0"/>
              <a:t> </a:t>
            </a:r>
            <a:r>
              <a:rPr lang="en-US" dirty="0" err="1" smtClean="0"/>
              <a:t>cultivos</a:t>
            </a:r>
            <a:r>
              <a:rPr lang="en-US" dirty="0" smtClean="0"/>
              <a:t> de </a:t>
            </a:r>
            <a:r>
              <a:rPr lang="en-US" dirty="0" err="1" smtClean="0"/>
              <a:t>plantas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solanáceas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pensarse</a:t>
            </a:r>
            <a:r>
              <a:rPr lang="en-US" dirty="0" smtClean="0"/>
              <a:t> que </a:t>
            </a:r>
            <a:r>
              <a:rPr lang="en-US" dirty="0" err="1" smtClean="0"/>
              <a:t>eran</a:t>
            </a:r>
            <a:r>
              <a:rPr lang="en-US" dirty="0" smtClean="0"/>
              <a:t> </a:t>
            </a:r>
            <a:r>
              <a:rPr lang="en-US" dirty="0" err="1" smtClean="0"/>
              <a:t>tóxicas</a:t>
            </a:r>
            <a:r>
              <a:rPr lang="en-US" dirty="0" smtClean="0"/>
              <a:t>, </a:t>
            </a:r>
            <a:r>
              <a:rPr lang="en-US" dirty="0" err="1" smtClean="0"/>
              <a:t>ya</a:t>
            </a:r>
            <a:r>
              <a:rPr lang="en-US" dirty="0" smtClean="0"/>
              <a:t> que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hojas</a:t>
            </a:r>
            <a:r>
              <a:rPr lang="en-US" dirty="0" smtClean="0"/>
              <a:t> lo 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5" y="2032000"/>
            <a:ext cx="4822670" cy="4525963"/>
          </a:xfrm>
        </p:spPr>
      </p:pic>
      <p:sp>
        <p:nvSpPr>
          <p:cNvPr id="3" name="TextBox 2"/>
          <p:cNvSpPr txBox="1"/>
          <p:nvPr/>
        </p:nvSpPr>
        <p:spPr>
          <a:xfrm>
            <a:off x="5257800" y="1308100"/>
            <a:ext cx="3314700" cy="34163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Las </a:t>
            </a:r>
            <a:r>
              <a:rPr lang="en-US" sz="2400" dirty="0" err="1" smtClean="0"/>
              <a:t>patatas</a:t>
            </a:r>
            <a:r>
              <a:rPr lang="en-US" sz="2400" dirty="0" smtClean="0"/>
              <a:t> que </a:t>
            </a:r>
            <a:r>
              <a:rPr lang="en-US" sz="2400" dirty="0" err="1" smtClean="0"/>
              <a:t>han</a:t>
            </a:r>
            <a:r>
              <a:rPr lang="en-US" sz="2400" dirty="0" smtClean="0"/>
              <a:t> </a:t>
            </a:r>
            <a:r>
              <a:rPr lang="en-US" sz="2400" dirty="0" err="1" smtClean="0"/>
              <a:t>sobresalido</a:t>
            </a:r>
            <a:r>
              <a:rPr lang="en-US" sz="2400" dirty="0" smtClean="0"/>
              <a:t> de la </a:t>
            </a:r>
            <a:r>
              <a:rPr lang="en-US" sz="2400" dirty="0" err="1" smtClean="0"/>
              <a:t>tierra</a:t>
            </a:r>
            <a:r>
              <a:rPr lang="en-US" sz="2400" dirty="0" smtClean="0"/>
              <a:t> </a:t>
            </a:r>
            <a:r>
              <a:rPr lang="en-US" sz="2400" dirty="0" err="1" smtClean="0"/>
              <a:t>mientras</a:t>
            </a:r>
            <a:r>
              <a:rPr lang="en-US" sz="2400" dirty="0" smtClean="0"/>
              <a:t> que </a:t>
            </a:r>
            <a:r>
              <a:rPr lang="en-US" sz="2400" dirty="0" err="1" smtClean="0"/>
              <a:t>estaban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 planta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 </a:t>
            </a:r>
            <a:r>
              <a:rPr lang="en-US" sz="2400" dirty="0" err="1" smtClean="0"/>
              <a:t>desarrollan</a:t>
            </a:r>
            <a:r>
              <a:rPr lang="en-US" sz="2400" dirty="0" smtClean="0"/>
              <a:t> </a:t>
            </a:r>
            <a:r>
              <a:rPr lang="en-US" sz="2400" dirty="0" err="1" smtClean="0"/>
              <a:t>propiedades</a:t>
            </a:r>
            <a:r>
              <a:rPr lang="en-US" sz="2400" dirty="0" smtClean="0"/>
              <a:t> </a:t>
            </a:r>
            <a:r>
              <a:rPr lang="en-US" sz="2400" dirty="0" err="1" smtClean="0"/>
              <a:t>ligeramente</a:t>
            </a:r>
            <a:r>
              <a:rPr lang="en-US" sz="2400" dirty="0" smtClean="0"/>
              <a:t> </a:t>
            </a:r>
            <a:r>
              <a:rPr lang="en-US" sz="2400" dirty="0" err="1" smtClean="0"/>
              <a:t>tóxicas</a:t>
            </a:r>
            <a:r>
              <a:rPr lang="en-US" sz="2400" dirty="0" smtClean="0"/>
              <a:t>. Las </a:t>
            </a:r>
            <a:r>
              <a:rPr lang="en-US" sz="2400" dirty="0" err="1" smtClean="0"/>
              <a:t>partes</a:t>
            </a:r>
            <a:r>
              <a:rPr lang="en-US" sz="2400" dirty="0" smtClean="0"/>
              <a:t> que </a:t>
            </a:r>
            <a:r>
              <a:rPr lang="en-US" sz="2400" dirty="0" err="1" smtClean="0"/>
              <a:t>han</a:t>
            </a:r>
            <a:r>
              <a:rPr lang="en-US" sz="2400" dirty="0" smtClean="0"/>
              <a:t> </a:t>
            </a:r>
            <a:r>
              <a:rPr lang="en-US" sz="2400" dirty="0" err="1" smtClean="0"/>
              <a:t>estado</a:t>
            </a:r>
            <a:r>
              <a:rPr lang="en-US" sz="2400" dirty="0" smtClean="0"/>
              <a:t> </a:t>
            </a:r>
            <a:r>
              <a:rPr lang="en-US" sz="2400" dirty="0" err="1" smtClean="0"/>
              <a:t>expuestas</a:t>
            </a:r>
            <a:r>
              <a:rPr lang="en-US" sz="2400" dirty="0" smtClean="0"/>
              <a:t> a la luz son de color </a:t>
            </a:r>
            <a:r>
              <a:rPr lang="en-US" sz="2400" dirty="0" err="1" smtClean="0"/>
              <a:t>verdoso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4766138"/>
            <a:ext cx="2628899" cy="2037265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14431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Nuevas</a:t>
            </a:r>
            <a:r>
              <a:rPr lang="en-US" dirty="0" smtClean="0"/>
              <a:t> </a:t>
            </a:r>
            <a:r>
              <a:rPr lang="en-US" dirty="0" err="1" smtClean="0"/>
              <a:t>rutas</a:t>
            </a:r>
            <a:r>
              <a:rPr lang="en-US" dirty="0" smtClean="0"/>
              <a:t> </a:t>
            </a:r>
            <a:r>
              <a:rPr lang="en-US" dirty="0" err="1" smtClean="0"/>
              <a:t>comerciales</a:t>
            </a:r>
            <a:r>
              <a:rPr lang="en-US" dirty="0" smtClean="0"/>
              <a:t>: el </a:t>
            </a:r>
            <a:r>
              <a:rPr lang="en-US" dirty="0" err="1" smtClean="0"/>
              <a:t>Galeón</a:t>
            </a:r>
            <a:r>
              <a:rPr lang="en-US" dirty="0" smtClean="0"/>
              <a:t> de Manila y las </a:t>
            </a:r>
            <a:r>
              <a:rPr lang="en-US" dirty="0" err="1" smtClean="0"/>
              <a:t>Flotas</a:t>
            </a:r>
            <a:r>
              <a:rPr lang="en-US" dirty="0" smtClean="0"/>
              <a:t> de </a:t>
            </a:r>
            <a:r>
              <a:rPr lang="en-US" dirty="0" err="1" smtClean="0"/>
              <a:t>Indias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7650" y="1727200"/>
            <a:ext cx="8648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Desde</a:t>
            </a:r>
            <a:r>
              <a:rPr lang="en-US" sz="2800" dirty="0"/>
              <a:t> el </a:t>
            </a:r>
            <a:r>
              <a:rPr lang="en-US" sz="2800" dirty="0" err="1"/>
              <a:t>siglo</a:t>
            </a:r>
            <a:r>
              <a:rPr lang="en-US" sz="2800" dirty="0"/>
              <a:t> XVI se </a:t>
            </a:r>
            <a:r>
              <a:rPr lang="en-US" sz="2800" dirty="0" err="1" smtClean="0"/>
              <a:t>estableció</a:t>
            </a:r>
            <a:r>
              <a:rPr lang="en-US" sz="2800" dirty="0" smtClean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activa</a:t>
            </a:r>
            <a:r>
              <a:rPr lang="en-US" sz="2800" dirty="0"/>
              <a:t> </a:t>
            </a:r>
            <a:r>
              <a:rPr lang="en-US" sz="2800" dirty="0" err="1"/>
              <a:t>ruta</a:t>
            </a:r>
            <a:r>
              <a:rPr lang="en-US" sz="2800" dirty="0"/>
              <a:t> </a:t>
            </a:r>
            <a:r>
              <a:rPr lang="en-US" sz="2800" dirty="0" err="1"/>
              <a:t>comercial</a:t>
            </a:r>
            <a:r>
              <a:rPr lang="en-US" sz="2800" dirty="0"/>
              <a:t> entre el </a:t>
            </a:r>
            <a:r>
              <a:rPr lang="en-US" sz="2800" dirty="0" err="1"/>
              <a:t>puerto</a:t>
            </a:r>
            <a:r>
              <a:rPr lang="en-US" sz="2800" dirty="0"/>
              <a:t> de </a:t>
            </a:r>
            <a:r>
              <a:rPr lang="en-US" sz="2800" dirty="0">
                <a:solidFill>
                  <a:srgbClr val="FF0000"/>
                </a:solidFill>
              </a:rPr>
              <a:t>Acapulco y Manila</a:t>
            </a:r>
            <a:r>
              <a:rPr lang="en-US" sz="2800" dirty="0"/>
              <a:t>, capital de </a:t>
            </a:r>
            <a:r>
              <a:rPr lang="en-US" sz="2800" dirty="0" smtClean="0"/>
              <a:t>Filipinas, que </a:t>
            </a:r>
            <a:r>
              <a:rPr lang="en-US" sz="2800" dirty="0" err="1" smtClean="0"/>
              <a:t>eran</a:t>
            </a:r>
            <a:r>
              <a:rPr lang="en-US" sz="2800" dirty="0" smtClean="0"/>
              <a:t> </a:t>
            </a:r>
            <a:r>
              <a:rPr lang="en-US" sz="2800" dirty="0"/>
              <a:t>parte del </a:t>
            </a:r>
            <a:r>
              <a:rPr lang="en-US" sz="2800" dirty="0" err="1"/>
              <a:t>Imperio</a:t>
            </a:r>
            <a:r>
              <a:rPr lang="en-US" sz="2800" dirty="0"/>
              <a:t> </a:t>
            </a:r>
            <a:r>
              <a:rPr lang="en-US" sz="2800" dirty="0" err="1" smtClean="0"/>
              <a:t>español</a:t>
            </a:r>
            <a:r>
              <a:rPr lang="en-US" sz="2800" dirty="0"/>
              <a:t>. 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Las </a:t>
            </a:r>
            <a:r>
              <a:rPr lang="en-US" sz="2800" dirty="0" err="1" smtClean="0"/>
              <a:t>mercancías</a:t>
            </a:r>
            <a:r>
              <a:rPr lang="en-US" sz="2800" dirty="0" smtClean="0"/>
              <a:t> </a:t>
            </a:r>
            <a:r>
              <a:rPr lang="en-US" sz="2800" dirty="0"/>
              <a:t>que </a:t>
            </a:r>
            <a:r>
              <a:rPr lang="en-US" sz="2800" dirty="0" err="1"/>
              <a:t>llegaban</a:t>
            </a:r>
            <a:r>
              <a:rPr lang="en-US" sz="2800" dirty="0"/>
              <a:t> </a:t>
            </a:r>
            <a:r>
              <a:rPr lang="en-US" sz="2800" dirty="0" err="1"/>
              <a:t>desde</a:t>
            </a:r>
            <a:r>
              <a:rPr lang="en-US" sz="2800" dirty="0"/>
              <a:t> Manila hasta Acapulco </a:t>
            </a:r>
            <a:r>
              <a:rPr lang="en-US" sz="2800" dirty="0" err="1"/>
              <a:t>eran</a:t>
            </a:r>
            <a:r>
              <a:rPr lang="en-US" sz="2800" dirty="0"/>
              <a:t> a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vez</a:t>
            </a:r>
            <a:r>
              <a:rPr lang="en-US" sz="2800" dirty="0"/>
              <a:t> </a:t>
            </a:r>
            <a:r>
              <a:rPr lang="en-US" sz="2800" dirty="0" err="1"/>
              <a:t>transportadas</a:t>
            </a:r>
            <a:r>
              <a:rPr lang="en-US" sz="2800" dirty="0"/>
              <a:t> hasta </a:t>
            </a:r>
            <a:r>
              <a:rPr lang="en-US" sz="2800" dirty="0">
                <a:solidFill>
                  <a:srgbClr val="FF0000"/>
                </a:solidFill>
              </a:rPr>
              <a:t>Veracruz</a:t>
            </a:r>
            <a:r>
              <a:rPr lang="en-US" sz="2800" dirty="0"/>
              <a:t>, de </a:t>
            </a:r>
            <a:r>
              <a:rPr lang="en-US" sz="2800" dirty="0" err="1"/>
              <a:t>donde</a:t>
            </a:r>
            <a:r>
              <a:rPr lang="en-US" sz="2800" dirty="0"/>
              <a:t> </a:t>
            </a:r>
            <a:r>
              <a:rPr lang="en-US" sz="2800" dirty="0" err="1"/>
              <a:t>iban</a:t>
            </a:r>
            <a:r>
              <a:rPr lang="en-US" sz="2800" dirty="0"/>
              <a:t> a </a:t>
            </a:r>
            <a:r>
              <a:rPr lang="en-US" sz="2800" dirty="0" err="1" smtClean="0"/>
              <a:t>España</a:t>
            </a:r>
            <a:r>
              <a:rPr lang="en-US" sz="2800" dirty="0" smtClean="0"/>
              <a:t> </a:t>
            </a:r>
            <a:r>
              <a:rPr lang="en-US" sz="2800" dirty="0"/>
              <a:t>a </a:t>
            </a:r>
            <a:r>
              <a:rPr lang="en-US" sz="2800" dirty="0" err="1" smtClean="0"/>
              <a:t>través</a:t>
            </a:r>
            <a:r>
              <a:rPr lang="en-US" sz="2800" dirty="0" smtClean="0"/>
              <a:t> </a:t>
            </a:r>
            <a:r>
              <a:rPr lang="en-US" sz="2800" dirty="0"/>
              <a:t>de la </a:t>
            </a:r>
            <a:r>
              <a:rPr lang="en-US" sz="2800" dirty="0" err="1"/>
              <a:t>ruta</a:t>
            </a:r>
            <a:r>
              <a:rPr lang="en-US" sz="2800" dirty="0"/>
              <a:t> </a:t>
            </a:r>
            <a:r>
              <a:rPr lang="en-US" sz="2800" dirty="0" err="1"/>
              <a:t>comercial</a:t>
            </a:r>
            <a:r>
              <a:rPr lang="en-US" sz="2800" dirty="0"/>
              <a:t> de las </a:t>
            </a:r>
            <a:r>
              <a:rPr lang="en-US" sz="2800" dirty="0" err="1" smtClean="0"/>
              <a:t>Flotas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Indias</a:t>
            </a:r>
            <a:r>
              <a:rPr lang="en-US" sz="2800" dirty="0"/>
              <a:t> entre </a:t>
            </a:r>
            <a:r>
              <a:rPr lang="en-US" sz="2800" dirty="0" err="1" smtClean="0"/>
              <a:t>España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 smtClean="0"/>
              <a:t>América</a:t>
            </a:r>
            <a:r>
              <a:rPr lang="en-US" sz="2800" dirty="0" smtClean="0"/>
              <a:t> </a:t>
            </a:r>
            <a:r>
              <a:rPr lang="en-US" sz="2800" dirty="0"/>
              <a:t>que </a:t>
            </a:r>
            <a:r>
              <a:rPr lang="en-US" sz="2800" dirty="0" err="1"/>
              <a:t>pasaba</a:t>
            </a:r>
            <a:r>
              <a:rPr lang="en-US" sz="2800" dirty="0"/>
              <a:t> </a:t>
            </a:r>
            <a:r>
              <a:rPr lang="en-US" sz="2800" dirty="0" err="1" smtClean="0"/>
              <a:t>también</a:t>
            </a:r>
            <a:r>
              <a:rPr lang="en-US" sz="2800" dirty="0" smtClean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Cartagena de </a:t>
            </a:r>
            <a:r>
              <a:rPr lang="en-US" sz="2800" dirty="0" err="1">
                <a:solidFill>
                  <a:srgbClr val="FF0000"/>
                </a:solidFill>
              </a:rPr>
              <a:t>Indias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(Colombia), </a:t>
            </a:r>
            <a:r>
              <a:rPr lang="en-US" sz="2800" dirty="0" err="1">
                <a:solidFill>
                  <a:srgbClr val="FF0000"/>
                </a:solidFill>
              </a:rPr>
              <a:t>Portobelo</a:t>
            </a:r>
            <a:r>
              <a:rPr lang="en-US" sz="2800" dirty="0"/>
              <a:t> (</a:t>
            </a:r>
            <a:r>
              <a:rPr lang="en-US" sz="2800" dirty="0" smtClean="0"/>
              <a:t>Panamá) </a:t>
            </a:r>
            <a:r>
              <a:rPr lang="en-US" sz="2800" dirty="0"/>
              <a:t>y </a:t>
            </a:r>
            <a:r>
              <a:rPr lang="en-US" sz="2800" dirty="0">
                <a:solidFill>
                  <a:srgbClr val="FF0000"/>
                </a:solidFill>
              </a:rPr>
              <a:t>La Habana </a:t>
            </a:r>
            <a:r>
              <a:rPr lang="en-US" sz="2800" dirty="0"/>
              <a:t>(Cuba), para </a:t>
            </a:r>
            <a:r>
              <a:rPr lang="en-US" sz="2800" dirty="0" err="1"/>
              <a:t>terminar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Sevilla</a:t>
            </a:r>
            <a:r>
              <a:rPr lang="en-US" sz="2800" dirty="0"/>
              <a:t> o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Cádiz</a:t>
            </a: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err="1" smtClean="0"/>
              <a:t>España</a:t>
            </a:r>
            <a:r>
              <a:rPr lang="en-US" sz="2800" dirty="0" smtClean="0"/>
              <a:t>).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798"/>
            <a:ext cx="9144000" cy="970526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Ruta</a:t>
            </a:r>
            <a:r>
              <a:rPr lang="en-US" sz="3600" dirty="0" smtClean="0"/>
              <a:t> del </a:t>
            </a:r>
            <a:r>
              <a:rPr lang="en-US" sz="3600" dirty="0" err="1" smtClean="0"/>
              <a:t>galeón</a:t>
            </a:r>
            <a:r>
              <a:rPr lang="en-US" sz="3600" dirty="0" smtClean="0"/>
              <a:t> de Manila y las </a:t>
            </a:r>
            <a:r>
              <a:rPr lang="en-US" sz="3600" dirty="0" err="1" smtClean="0"/>
              <a:t>Flotas</a:t>
            </a:r>
            <a:r>
              <a:rPr lang="en-US" sz="3600" dirty="0" smtClean="0"/>
              <a:t> de </a:t>
            </a:r>
            <a:r>
              <a:rPr lang="en-US" sz="3600" dirty="0" err="1" smtClean="0"/>
              <a:t>Indias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966" r="-12966"/>
          <a:stretch>
            <a:fillRect/>
          </a:stretch>
        </p:blipFill>
        <p:spPr>
          <a:xfrm>
            <a:off x="-165100" y="985534"/>
            <a:ext cx="9542368" cy="5542266"/>
          </a:xfrm>
        </p:spPr>
      </p:pic>
      <p:sp>
        <p:nvSpPr>
          <p:cNvPr id="8" name="TextBox 7"/>
          <p:cNvSpPr txBox="1"/>
          <p:nvPr/>
        </p:nvSpPr>
        <p:spPr>
          <a:xfrm>
            <a:off x="4876800" y="278713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Acapulco</a:t>
            </a:r>
            <a:endParaRPr kumimoji="1" lang="ja-JP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78500" y="2602468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Veracruz</a:t>
            </a:r>
            <a:endParaRPr kumimoji="1" lang="ja-JP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56300" y="3156466"/>
            <a:ext cx="156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Panamá</a:t>
            </a:r>
            <a:endParaRPr kumimoji="1" lang="ja-JP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39749" y="3156466"/>
            <a:ext cx="117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Cartagena</a:t>
            </a:r>
            <a:endParaRPr kumimoji="1" lang="ja-JP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11900" y="3759200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Lima</a:t>
            </a:r>
            <a:endParaRPr kumimoji="1" lang="ja-JP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1" y="2489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La Habana</a:t>
            </a:r>
            <a:endParaRPr kumimoji="1" lang="ja-JP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33500" y="3156466"/>
            <a:ext cx="146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Manila</a:t>
            </a:r>
            <a:endParaRPr kumimoji="1" lang="ja-JP" alt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664200" y="2858532"/>
            <a:ext cx="1352550" cy="4973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 flipH="1">
            <a:off x="6756400" y="3352800"/>
            <a:ext cx="183349" cy="4064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1" idx="1"/>
          </p:cNvCxnSpPr>
          <p:nvPr/>
        </p:nvCxnSpPr>
        <p:spPr>
          <a:xfrm flipV="1">
            <a:off x="6939749" y="2858532"/>
            <a:ext cx="77001" cy="4826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016750" y="2324100"/>
            <a:ext cx="914400" cy="534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91400" y="2120900"/>
            <a:ext cx="13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(</a:t>
            </a:r>
            <a:r>
              <a:rPr kumimoji="1" lang="en-US" altLang="ja-JP" b="1" dirty="0" err="1" smtClean="0"/>
              <a:t>Sevilla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485900" y="2858532"/>
            <a:ext cx="4178300" cy="29793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1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1062"/>
          </a:xfrm>
        </p:spPr>
        <p:txBody>
          <a:bodyPr/>
          <a:lstStyle/>
          <a:p>
            <a:r>
              <a:rPr lang="en-US" dirty="0" err="1" smtClean="0"/>
              <a:t>Intercambios</a:t>
            </a:r>
            <a:r>
              <a:rPr lang="en-US" dirty="0" smtClean="0"/>
              <a:t> </a:t>
            </a:r>
            <a:r>
              <a:rPr lang="en-US" dirty="0" err="1" smtClean="0"/>
              <a:t>comerciales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06500"/>
            <a:ext cx="8382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Desde</a:t>
            </a:r>
            <a:r>
              <a:rPr lang="en-US" sz="2800" dirty="0"/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Asia</a:t>
            </a:r>
            <a:r>
              <a:rPr lang="en-US" sz="2800" dirty="0"/>
              <a:t> </a:t>
            </a:r>
            <a:r>
              <a:rPr lang="en-US" sz="2800" dirty="0" err="1" smtClean="0"/>
              <a:t>salían</a:t>
            </a:r>
            <a:r>
              <a:rPr lang="en-US" sz="2800" dirty="0" smtClean="0"/>
              <a:t> </a:t>
            </a:r>
            <a:r>
              <a:rPr lang="en-US" sz="2800" dirty="0" err="1"/>
              <a:t>especias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la </a:t>
            </a:r>
            <a:r>
              <a:rPr lang="en-US" sz="2800" dirty="0" err="1"/>
              <a:t>canela</a:t>
            </a:r>
            <a:r>
              <a:rPr lang="en-US" sz="2800" dirty="0"/>
              <a:t>, el </a:t>
            </a:r>
            <a:r>
              <a:rPr lang="en-US" sz="2800" dirty="0" err="1"/>
              <a:t>clavo</a:t>
            </a:r>
            <a:r>
              <a:rPr lang="en-US" sz="2800" dirty="0"/>
              <a:t> y la </a:t>
            </a:r>
            <a:r>
              <a:rPr lang="en-US" sz="2800" dirty="0" err="1"/>
              <a:t>nuez</a:t>
            </a:r>
            <a:r>
              <a:rPr lang="en-US" sz="2800" dirty="0"/>
              <a:t> </a:t>
            </a:r>
            <a:r>
              <a:rPr lang="en-US" sz="2800" dirty="0" err="1"/>
              <a:t>moscada</a:t>
            </a:r>
            <a:r>
              <a:rPr lang="en-US" sz="2800" dirty="0"/>
              <a:t>, </a:t>
            </a:r>
            <a:r>
              <a:rPr lang="en-US" sz="2800" dirty="0" err="1" smtClean="0"/>
              <a:t>así</a:t>
            </a:r>
            <a:r>
              <a:rPr lang="en-US" sz="2800" dirty="0" smtClean="0"/>
              <a:t>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/>
              <a:t>porcelana</a:t>
            </a:r>
            <a:r>
              <a:rPr lang="en-US" sz="2800" dirty="0" smtClean="0"/>
              <a:t>, </a:t>
            </a:r>
            <a:r>
              <a:rPr lang="en-US" sz="2800" dirty="0" err="1" smtClean="0"/>
              <a:t>marfil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/>
              <a:t>ricas</a:t>
            </a:r>
            <a:r>
              <a:rPr lang="en-US" sz="2800" dirty="0"/>
              <a:t> </a:t>
            </a:r>
            <a:r>
              <a:rPr lang="en-US" sz="2800" dirty="0" err="1" smtClean="0"/>
              <a:t>telas</a:t>
            </a:r>
            <a:r>
              <a:rPr lang="en-US" sz="2800" dirty="0" smtClean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smtClean="0"/>
              <a:t>la </a:t>
            </a:r>
            <a:r>
              <a:rPr lang="en-US" sz="2800" dirty="0" err="1"/>
              <a:t>seda</a:t>
            </a:r>
            <a:r>
              <a:rPr lang="en-US" sz="2800" dirty="0"/>
              <a:t> </a:t>
            </a:r>
            <a:r>
              <a:rPr lang="en-US" sz="2800" dirty="0" err="1"/>
              <a:t>bordada</a:t>
            </a:r>
            <a:r>
              <a:rPr lang="en-US" sz="2800" dirty="0" smtClean="0"/>
              <a:t>, </a:t>
            </a:r>
            <a:r>
              <a:rPr lang="en-US" sz="2800" dirty="0" err="1" smtClean="0"/>
              <a:t>además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muchos</a:t>
            </a:r>
            <a:r>
              <a:rPr lang="en-US" sz="2800" dirty="0"/>
              <a:t> </a:t>
            </a:r>
            <a:r>
              <a:rPr lang="en-US" sz="2800" dirty="0" err="1"/>
              <a:t>objetos</a:t>
            </a:r>
            <a:r>
              <a:rPr lang="en-US" sz="2800" dirty="0"/>
              <a:t> </a:t>
            </a:r>
            <a:r>
              <a:rPr lang="en-US" sz="2800" dirty="0" err="1"/>
              <a:t>decorativos</a:t>
            </a:r>
            <a:r>
              <a:rPr lang="en-US" sz="2800" dirty="0"/>
              <a:t>. 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Desde</a:t>
            </a:r>
            <a:r>
              <a:rPr lang="en-US" sz="2800" dirty="0" smtClean="0"/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Manila</a:t>
            </a:r>
            <a:r>
              <a:rPr lang="en-US" sz="2800" dirty="0"/>
              <a:t> </a:t>
            </a:r>
            <a:r>
              <a:rPr lang="en-US" sz="2800" dirty="0" err="1" smtClean="0"/>
              <a:t>llegó</a:t>
            </a:r>
            <a:r>
              <a:rPr lang="en-US" sz="2800" dirty="0" smtClean="0"/>
              <a:t> </a:t>
            </a:r>
            <a:r>
              <a:rPr lang="en-US" sz="2800" dirty="0"/>
              <a:t>a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México</a:t>
            </a:r>
            <a:r>
              <a:rPr lang="en-US" sz="2800" dirty="0" smtClean="0"/>
              <a:t> </a:t>
            </a:r>
            <a:r>
              <a:rPr lang="en-US" sz="2800" dirty="0"/>
              <a:t>el mango, que se </a:t>
            </a:r>
            <a:r>
              <a:rPr lang="en-US" sz="2800" dirty="0" err="1" smtClean="0"/>
              <a:t>cultivó</a:t>
            </a:r>
            <a:r>
              <a:rPr lang="en-US" sz="2800" dirty="0" smtClean="0"/>
              <a:t> </a:t>
            </a:r>
            <a:r>
              <a:rPr lang="en-US" sz="2800" dirty="0" err="1" smtClean="0"/>
              <a:t>también</a:t>
            </a:r>
            <a:r>
              <a:rPr lang="en-US" sz="2800" dirty="0" smtClean="0"/>
              <a:t> </a:t>
            </a:r>
            <a:r>
              <a:rPr lang="en-US" sz="2800" dirty="0"/>
              <a:t>con gran </a:t>
            </a:r>
            <a:r>
              <a:rPr lang="en-US" sz="2800" dirty="0" err="1" smtClean="0"/>
              <a:t>éxito</a:t>
            </a:r>
            <a:r>
              <a:rPr lang="en-US" sz="2800" dirty="0" smtClean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otros</a:t>
            </a:r>
            <a:r>
              <a:rPr lang="en-US" sz="2800" dirty="0"/>
              <a:t> </a:t>
            </a:r>
            <a:r>
              <a:rPr lang="en-US" sz="2800" dirty="0" err="1" smtClean="0"/>
              <a:t>países</a:t>
            </a:r>
            <a:r>
              <a:rPr lang="en-US" sz="2800" dirty="0" smtClean="0"/>
              <a:t> </a:t>
            </a:r>
            <a:r>
              <a:rPr lang="en-US" sz="2800" dirty="0" err="1"/>
              <a:t>hispanos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Cuba</a:t>
            </a:r>
            <a:r>
              <a:rPr lang="en-US" sz="2800" dirty="0"/>
              <a:t>. 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Desde</a:t>
            </a:r>
            <a:r>
              <a:rPr lang="en-US" sz="2800" dirty="0" smtClean="0"/>
              <a:t>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México</a:t>
            </a:r>
            <a:r>
              <a:rPr lang="en-US" sz="2800" dirty="0" smtClean="0"/>
              <a:t> </a:t>
            </a:r>
            <a:r>
              <a:rPr lang="en-US" sz="2800" dirty="0" err="1" smtClean="0"/>
              <a:t>Salió</a:t>
            </a:r>
            <a:r>
              <a:rPr lang="en-US" sz="2800" dirty="0" smtClean="0"/>
              <a:t> </a:t>
            </a:r>
            <a:r>
              <a:rPr lang="en-US" sz="2800" dirty="0" err="1"/>
              <a:t>mucha</a:t>
            </a:r>
            <a:r>
              <a:rPr lang="en-US" sz="2800" dirty="0"/>
              <a:t> </a:t>
            </a:r>
            <a:r>
              <a:rPr lang="en-US" sz="2800" dirty="0" err="1"/>
              <a:t>plata</a:t>
            </a:r>
            <a:r>
              <a:rPr lang="en-US" sz="2800" dirty="0"/>
              <a:t> </a:t>
            </a:r>
            <a:r>
              <a:rPr lang="en-US" sz="2800" dirty="0" err="1"/>
              <a:t>hacia</a:t>
            </a:r>
            <a:r>
              <a:rPr lang="en-US" sz="2800" dirty="0"/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Manila</a:t>
            </a:r>
            <a:r>
              <a:rPr lang="en-US" sz="2800" dirty="0"/>
              <a:t>,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 smtClean="0"/>
              <a:t>también</a:t>
            </a:r>
            <a:r>
              <a:rPr lang="en-US" sz="2800" dirty="0" smtClean="0"/>
              <a:t> </a:t>
            </a:r>
            <a:r>
              <a:rPr lang="en-US" sz="2800" dirty="0"/>
              <a:t>se </a:t>
            </a:r>
            <a:r>
              <a:rPr lang="en-US" sz="2800" dirty="0" err="1"/>
              <a:t>llevaron</a:t>
            </a:r>
            <a:r>
              <a:rPr lang="en-US" sz="2800" dirty="0"/>
              <a:t> </a:t>
            </a:r>
            <a:r>
              <a:rPr lang="en-US" sz="2800" dirty="0" err="1"/>
              <a:t>ingredientes</a:t>
            </a:r>
            <a:r>
              <a:rPr lang="en-US" sz="2800" dirty="0"/>
              <a:t> </a:t>
            </a:r>
            <a:r>
              <a:rPr lang="en-US" sz="2800" dirty="0" err="1"/>
              <a:t>cultivados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tierras</a:t>
            </a:r>
            <a:r>
              <a:rPr lang="en-US" sz="2800" dirty="0"/>
              <a:t> </a:t>
            </a:r>
            <a:r>
              <a:rPr lang="en-US" sz="2800" dirty="0" err="1"/>
              <a:t>americanas</a:t>
            </a:r>
            <a:r>
              <a:rPr lang="en-US" sz="2800" dirty="0"/>
              <a:t> tales </a:t>
            </a:r>
            <a:r>
              <a:rPr lang="en-US" sz="2800" dirty="0" err="1"/>
              <a:t>como</a:t>
            </a:r>
            <a:r>
              <a:rPr lang="en-US" sz="2800" dirty="0"/>
              <a:t> el </a:t>
            </a:r>
            <a:r>
              <a:rPr lang="en-US" sz="2800" dirty="0" err="1"/>
              <a:t>cacahuete</a:t>
            </a:r>
            <a:r>
              <a:rPr lang="en-US" sz="2800" dirty="0"/>
              <a:t>, la </a:t>
            </a:r>
            <a:r>
              <a:rPr lang="en-US" sz="2800" dirty="0" err="1" smtClean="0"/>
              <a:t>caña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 smtClean="0"/>
              <a:t>azúcar</a:t>
            </a:r>
            <a:r>
              <a:rPr lang="en-US" sz="2800" dirty="0" smtClean="0"/>
              <a:t> </a:t>
            </a:r>
            <a:r>
              <a:rPr lang="en-US" sz="2800" dirty="0"/>
              <a:t>y el </a:t>
            </a:r>
            <a:r>
              <a:rPr lang="en-US" sz="2800" dirty="0" err="1"/>
              <a:t>chile</a:t>
            </a:r>
            <a:r>
              <a:rPr lang="en-US" sz="2800" dirty="0"/>
              <a:t> que son hoy parte integral de las </a:t>
            </a:r>
            <a:r>
              <a:rPr lang="en-US" sz="2800" dirty="0" err="1"/>
              <a:t>cocinas</a:t>
            </a:r>
            <a:r>
              <a:rPr lang="en-US" sz="2800" dirty="0"/>
              <a:t> de la India, </a:t>
            </a:r>
            <a:r>
              <a:rPr lang="en-US" sz="2800" dirty="0" err="1"/>
              <a:t>Tailandia</a:t>
            </a:r>
            <a:r>
              <a:rPr lang="en-US" sz="2800" dirty="0"/>
              <a:t> y China.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90500"/>
            <a:ext cx="4445000" cy="289560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/>
              <a:t>C</a:t>
            </a:r>
            <a:r>
              <a:rPr kumimoji="1" lang="en-US" altLang="ja-JP" sz="3200" dirty="0" smtClean="0"/>
              <a:t>on el </a:t>
            </a:r>
            <a:r>
              <a:rPr kumimoji="1" lang="en-US" altLang="ja-JP" sz="3200" dirty="0" err="1" smtClean="0"/>
              <a:t>Galeón</a:t>
            </a:r>
            <a:r>
              <a:rPr kumimoji="1" lang="en-US" altLang="ja-JP" sz="3200" dirty="0" smtClean="0"/>
              <a:t> de Manila </a:t>
            </a:r>
            <a:r>
              <a:rPr lang="en-US" altLang="ja-JP" sz="3200" dirty="0" err="1"/>
              <a:t>llegaron</a:t>
            </a:r>
            <a:r>
              <a:rPr lang="en-US" altLang="ja-JP" sz="3200" dirty="0"/>
              <a:t> a México </a:t>
            </a:r>
            <a:r>
              <a:rPr lang="en-US" altLang="ja-JP" sz="3200" dirty="0" err="1" smtClean="0"/>
              <a:t>diferentes</a:t>
            </a:r>
            <a:r>
              <a:rPr lang="en-US" altLang="ja-JP" sz="3200" dirty="0" smtClean="0"/>
              <a:t> </a:t>
            </a:r>
            <a:r>
              <a:rPr lang="en-US" altLang="ja-JP" sz="3200" dirty="0" err="1"/>
              <a:t>variedades</a:t>
            </a:r>
            <a:r>
              <a:rPr lang="en-US" altLang="ja-JP" sz="3200" dirty="0"/>
              <a:t> de </a:t>
            </a:r>
            <a:r>
              <a:rPr lang="en-US" altLang="ja-JP" sz="3600" dirty="0" smtClean="0">
                <a:solidFill>
                  <a:srgbClr val="FF0000"/>
                </a:solidFill>
              </a:rPr>
              <a:t>mangos</a:t>
            </a:r>
            <a:endParaRPr kumimoji="1" lang="ja-JP" altLang="en-US" sz="3600" dirty="0"/>
          </a:p>
        </p:txBody>
      </p:sp>
      <p:pic>
        <p:nvPicPr>
          <p:cNvPr id="7" name="Picture 6" descr="IMG_12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91" y="32973"/>
            <a:ext cx="3452667" cy="365002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086100"/>
            <a:ext cx="5384802" cy="3453115"/>
          </a:xfrm>
          <a:prstGeom prst="rect">
            <a:avLst/>
          </a:prstGeom>
          <a:ln w="12700">
            <a:solidFill>
              <a:srgbClr val="FF9300"/>
            </a:solidFill>
          </a:ln>
        </p:spPr>
      </p:pic>
      <p:pic>
        <p:nvPicPr>
          <p:cNvPr id="11" name="Picture 10" descr="IMG_53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58" y="3790043"/>
            <a:ext cx="2861600" cy="2870199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830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Lonja</a:t>
            </a:r>
            <a:r>
              <a:rPr lang="en-US" dirty="0" smtClean="0">
                <a:solidFill>
                  <a:srgbClr val="C00000"/>
                </a:solidFill>
              </a:rPr>
              <a:t> del </a:t>
            </a:r>
            <a:r>
              <a:rPr lang="en-US" dirty="0" err="1" smtClean="0">
                <a:solidFill>
                  <a:srgbClr val="C00000"/>
                </a:solidFill>
              </a:rPr>
              <a:t>comercio</a:t>
            </a:r>
            <a:r>
              <a:rPr lang="en-US" dirty="0" smtClean="0">
                <a:solidFill>
                  <a:srgbClr val="C00000"/>
                </a:solidFill>
              </a:rPr>
              <a:t> y Terminal Sierra </a:t>
            </a:r>
            <a:r>
              <a:rPr lang="en-US" dirty="0" err="1" smtClean="0">
                <a:solidFill>
                  <a:srgbClr val="C00000"/>
                </a:solidFill>
              </a:rPr>
              <a:t>Maestra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el </a:t>
            </a:r>
            <a:r>
              <a:rPr lang="en-US" dirty="0" err="1" smtClean="0">
                <a:solidFill>
                  <a:srgbClr val="C00000"/>
                </a:solidFill>
              </a:rPr>
              <a:t>centro</a:t>
            </a:r>
            <a:r>
              <a:rPr lang="en-US" dirty="0" smtClean="0">
                <a:solidFill>
                  <a:srgbClr val="C00000"/>
                </a:solidFill>
              </a:rPr>
              <a:t> de La Habana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35" y="2724843"/>
            <a:ext cx="5669765" cy="4089400"/>
          </a:xfrm>
          <a:ln w="1905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454"/>
            <a:ext cx="4763790" cy="3301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245" y="4875251"/>
            <a:ext cx="330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situación</a:t>
            </a:r>
            <a:r>
              <a:rPr lang="en-US" sz="2400" dirty="0" smtClean="0"/>
              <a:t> </a:t>
            </a:r>
            <a:r>
              <a:rPr lang="en-US" sz="2400" dirty="0" err="1" smtClean="0"/>
              <a:t>estratégica</a:t>
            </a:r>
            <a:r>
              <a:rPr lang="en-US" sz="2400" dirty="0" smtClean="0"/>
              <a:t>, La Habana </a:t>
            </a:r>
            <a:r>
              <a:rPr lang="en-US" sz="2400" dirty="0" err="1" smtClean="0"/>
              <a:t>fue</a:t>
            </a:r>
            <a:r>
              <a:rPr lang="en-US" sz="2400" dirty="0" smtClean="0"/>
              <a:t> un </a:t>
            </a:r>
            <a:r>
              <a:rPr lang="en-US" sz="2400" dirty="0" err="1" smtClean="0"/>
              <a:t>puerto</a:t>
            </a:r>
            <a:r>
              <a:rPr lang="en-US" sz="2400" dirty="0" smtClean="0"/>
              <a:t>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dentro</a:t>
            </a:r>
            <a:r>
              <a:rPr lang="en-US" sz="2400" dirty="0" smtClean="0"/>
              <a:t> de las </a:t>
            </a:r>
            <a:r>
              <a:rPr lang="en-US" sz="2400" dirty="0" err="1" smtClean="0"/>
              <a:t>rutas</a:t>
            </a:r>
            <a:r>
              <a:rPr lang="en-US" sz="2400" dirty="0" smtClean="0"/>
              <a:t> </a:t>
            </a:r>
            <a:r>
              <a:rPr lang="en-US" sz="2400" dirty="0" err="1" smtClean="0"/>
              <a:t>comerciales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48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7"/>
            <a:ext cx="6784846" cy="4424363"/>
          </a:xfrm>
          <a:ln w="19050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3" y="4540414"/>
            <a:ext cx="3806347" cy="227318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9556" y="2196192"/>
            <a:ext cx="2236690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Comida e </a:t>
            </a:r>
            <a:r>
              <a:rPr lang="en-US" sz="3200" dirty="0" err="1" smtClean="0">
                <a:solidFill>
                  <a:srgbClr val="C00000"/>
                </a:solidFill>
              </a:rPr>
              <a:t>inmigración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3446" y="4680003"/>
            <a:ext cx="462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inmigrantes</a:t>
            </a:r>
            <a:r>
              <a:rPr lang="en-US" sz="2800" dirty="0"/>
              <a:t> chinos </a:t>
            </a:r>
            <a:r>
              <a:rPr lang="en-US" sz="2800" dirty="0" err="1" smtClean="0"/>
              <a:t>entró</a:t>
            </a:r>
            <a:r>
              <a:rPr lang="en-US" sz="2800" dirty="0" smtClean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 smtClean="0"/>
              <a:t>Perú</a:t>
            </a:r>
            <a:r>
              <a:rPr lang="en-US" sz="2800" dirty="0" smtClean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cocina</a:t>
            </a:r>
            <a:r>
              <a:rPr lang="en-US" sz="2800" dirty="0"/>
              <a:t>, </a:t>
            </a:r>
            <a:r>
              <a:rPr lang="en-US" sz="2800" dirty="0" err="1"/>
              <a:t>servida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casas </a:t>
            </a:r>
            <a:r>
              <a:rPr lang="en-US" sz="2800" dirty="0" err="1"/>
              <a:t>particulares</a:t>
            </a:r>
            <a:r>
              <a:rPr lang="en-US" sz="2800" dirty="0"/>
              <a:t> y </a:t>
            </a:r>
            <a:r>
              <a:rPr lang="en-US" sz="2800" dirty="0" err="1"/>
              <a:t>también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C00000"/>
                </a:solidFill>
              </a:rPr>
              <a:t>chifas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5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5" y="-127000"/>
            <a:ext cx="8524075" cy="125253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los</a:t>
            </a:r>
            <a:r>
              <a:rPr lang="en-US" sz="3200" dirty="0" smtClean="0"/>
              <a:t> </a:t>
            </a:r>
            <a:r>
              <a:rPr lang="en-US" sz="3200" dirty="0" err="1" smtClean="0"/>
              <a:t>chifas</a:t>
            </a:r>
            <a:r>
              <a:rPr lang="en-US" sz="3200" dirty="0" smtClean="0"/>
              <a:t> se </a:t>
            </a:r>
            <a:r>
              <a:rPr lang="en-US" sz="3200" dirty="0" err="1" smtClean="0"/>
              <a:t>pueden</a:t>
            </a:r>
            <a:r>
              <a:rPr lang="en-US" sz="3200" dirty="0" smtClean="0"/>
              <a:t> </a:t>
            </a:r>
            <a:r>
              <a:rPr lang="en-US" sz="3200" dirty="0" err="1" smtClean="0"/>
              <a:t>saborear</a:t>
            </a:r>
            <a:r>
              <a:rPr lang="en-US" sz="3200" dirty="0" smtClean="0"/>
              <a:t> </a:t>
            </a:r>
            <a:r>
              <a:rPr lang="en-US" sz="3200" dirty="0" err="1" smtClean="0"/>
              <a:t>deliciosos</a:t>
            </a:r>
            <a:r>
              <a:rPr lang="en-US" sz="3200" dirty="0" smtClean="0"/>
              <a:t> </a:t>
            </a:r>
            <a:r>
              <a:rPr lang="en-US" sz="3200" dirty="0" err="1" smtClean="0"/>
              <a:t>platos</a:t>
            </a:r>
            <a:r>
              <a:rPr lang="en-US" sz="3200" dirty="0" smtClean="0"/>
              <a:t> </a:t>
            </a:r>
            <a:r>
              <a:rPr lang="en-US" sz="3200" dirty="0" err="1" smtClean="0"/>
              <a:t>como</a:t>
            </a:r>
            <a:r>
              <a:rPr lang="en-US" sz="3200" dirty="0" smtClean="0"/>
              <a:t> el </a:t>
            </a:r>
            <a:r>
              <a:rPr lang="en-US" sz="3200" dirty="0" err="1" smtClean="0">
                <a:solidFill>
                  <a:srgbClr val="C00000"/>
                </a:solidFill>
              </a:rPr>
              <a:t>lomo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saltado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y el </a:t>
            </a:r>
            <a:r>
              <a:rPr lang="en-US" sz="3200" dirty="0" err="1" smtClean="0">
                <a:solidFill>
                  <a:srgbClr val="C00000"/>
                </a:solidFill>
              </a:rPr>
              <a:t>tallarín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saltado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5" y="1125538"/>
            <a:ext cx="4625175" cy="40560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0" y="1023760"/>
            <a:ext cx="4122250" cy="3200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4" y="3731418"/>
            <a:ext cx="4284975" cy="313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90500" y="1168400"/>
            <a:ext cx="8864600" cy="5486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l">
              <a:buFont typeface="Arial" charset="0"/>
              <a:buChar char="•"/>
            </a:pPr>
            <a:r>
              <a:rPr lang="en-US" sz="3600" dirty="0" smtClean="0"/>
              <a:t>Hay </a:t>
            </a:r>
            <a:r>
              <a:rPr lang="en-US" sz="3600" dirty="0" err="1" smtClean="0"/>
              <a:t>más</a:t>
            </a:r>
            <a:r>
              <a:rPr lang="en-US" sz="3600" dirty="0" smtClean="0"/>
              <a:t> de 4.000 </a:t>
            </a:r>
            <a:r>
              <a:rPr lang="en-US" sz="3600" dirty="0" err="1" smtClean="0"/>
              <a:t>variedades</a:t>
            </a:r>
            <a:endParaRPr lang="en-US" sz="3600" dirty="0" smtClean="0"/>
          </a:p>
          <a:p>
            <a:pPr algn="l">
              <a:buFont typeface="Arial" charset="0"/>
              <a:buChar char="•"/>
            </a:pPr>
            <a:r>
              <a:rPr lang="en-US" sz="3600" dirty="0" smtClean="0"/>
              <a:t>Quechua: </a:t>
            </a:r>
            <a:r>
              <a:rPr lang="en-US" sz="3600" i="1" dirty="0" smtClean="0"/>
              <a:t>papa</a:t>
            </a:r>
          </a:p>
          <a:p>
            <a:pPr algn="l">
              <a:buFont typeface="Arial" charset="0"/>
              <a:buChar char="•"/>
            </a:pPr>
            <a:r>
              <a:rPr lang="en-US" sz="3600" dirty="0" smtClean="0"/>
              <a:t>La </a:t>
            </a:r>
            <a:r>
              <a:rPr lang="en-US" sz="3600" dirty="0" err="1" smtClean="0"/>
              <a:t>confusión</a:t>
            </a:r>
            <a:r>
              <a:rPr lang="en-US" sz="3600" dirty="0" smtClean="0"/>
              <a:t> de </a:t>
            </a:r>
            <a:r>
              <a:rPr lang="en-US" sz="3600" i="1" dirty="0" smtClean="0"/>
              <a:t>papa</a:t>
            </a:r>
            <a:r>
              <a:rPr lang="en-US" sz="3600" dirty="0" smtClean="0"/>
              <a:t> + </a:t>
            </a:r>
            <a:r>
              <a:rPr lang="en-US" sz="3600" i="1" dirty="0" err="1" smtClean="0"/>
              <a:t>batata</a:t>
            </a:r>
            <a:r>
              <a:rPr lang="en-US" sz="3600" dirty="0" smtClean="0"/>
              <a:t> = </a:t>
            </a:r>
            <a:r>
              <a:rPr lang="en-US" sz="3600" i="1" dirty="0" err="1" smtClean="0"/>
              <a:t>patata</a:t>
            </a:r>
            <a:endParaRPr lang="en-US" sz="3600" i="1" dirty="0" smtClean="0"/>
          </a:p>
          <a:p>
            <a:pPr algn="l">
              <a:buFont typeface="Arial" charset="0"/>
              <a:buChar char="•"/>
            </a:pPr>
            <a:r>
              <a:rPr lang="en-US" sz="3600" i="1" dirty="0" err="1" smtClean="0"/>
              <a:t>Patata</a:t>
            </a:r>
            <a:r>
              <a:rPr lang="en-US" sz="3600" dirty="0" smtClean="0"/>
              <a:t> &gt; </a:t>
            </a:r>
            <a:r>
              <a:rPr lang="en-US" sz="3600" i="1" dirty="0" smtClean="0"/>
              <a:t>Potato</a:t>
            </a:r>
            <a:r>
              <a:rPr lang="en-US" sz="3600" dirty="0" smtClean="0"/>
              <a:t>, </a:t>
            </a:r>
            <a:r>
              <a:rPr lang="en-US" sz="3600" i="1" dirty="0" err="1" smtClean="0"/>
              <a:t>patata</a:t>
            </a:r>
            <a:r>
              <a:rPr lang="en-US" sz="3600" dirty="0" smtClean="0"/>
              <a:t> (</a:t>
            </a:r>
            <a:r>
              <a:rPr lang="en-US" sz="3600" dirty="0" err="1" smtClean="0"/>
              <a:t>italiano</a:t>
            </a:r>
            <a:r>
              <a:rPr lang="en-US" sz="3600" dirty="0" smtClean="0"/>
              <a:t>), </a:t>
            </a:r>
            <a:r>
              <a:rPr lang="en-US" sz="3600" i="1" dirty="0" err="1" smtClean="0"/>
              <a:t>patate</a:t>
            </a:r>
            <a:r>
              <a:rPr lang="en-US" sz="3600" dirty="0" smtClean="0"/>
              <a:t> (</a:t>
            </a:r>
            <a:r>
              <a:rPr lang="en-US" sz="3600" dirty="0" err="1" smtClean="0"/>
              <a:t>francés</a:t>
            </a:r>
            <a:r>
              <a:rPr lang="en-US" sz="3600" dirty="0" smtClean="0"/>
              <a:t> familiar)  </a:t>
            </a:r>
          </a:p>
          <a:p>
            <a:pPr algn="l">
              <a:buFont typeface="Arial" charset="0"/>
              <a:buChar char="•"/>
            </a:pPr>
            <a:r>
              <a:rPr lang="en-US" sz="3600" dirty="0" smtClean="0"/>
              <a:t>Los </a:t>
            </a:r>
            <a:r>
              <a:rPr lang="en-US" sz="3600" dirty="0" err="1" smtClean="0"/>
              <a:t>europeos</a:t>
            </a:r>
            <a:r>
              <a:rPr lang="en-US" sz="3600" dirty="0" smtClean="0"/>
              <a:t> </a:t>
            </a:r>
            <a:r>
              <a:rPr lang="en-US" sz="3600" dirty="0" err="1" smtClean="0"/>
              <a:t>adoptan</a:t>
            </a:r>
            <a:r>
              <a:rPr lang="en-US" sz="3600" dirty="0" smtClean="0"/>
              <a:t> </a:t>
            </a:r>
            <a:r>
              <a:rPr lang="en-US" sz="3600" dirty="0" err="1" smtClean="0"/>
              <a:t>muy</a:t>
            </a:r>
            <a:r>
              <a:rPr lang="en-US" sz="3600" dirty="0" smtClean="0"/>
              <a:t> </a:t>
            </a:r>
            <a:r>
              <a:rPr lang="en-US" sz="3600" dirty="0" err="1" smtClean="0"/>
              <a:t>tarde</a:t>
            </a:r>
            <a:r>
              <a:rPr lang="en-US" sz="3600" dirty="0" smtClean="0"/>
              <a:t> la papa y, </a:t>
            </a:r>
            <a:r>
              <a:rPr lang="en-US" sz="3600" dirty="0" err="1" smtClean="0"/>
              <a:t>cuando</a:t>
            </a:r>
            <a:r>
              <a:rPr lang="en-US" sz="3600" dirty="0" smtClean="0"/>
              <a:t> lo </a:t>
            </a:r>
            <a:r>
              <a:rPr lang="en-US" sz="3600" dirty="0" err="1" smtClean="0"/>
              <a:t>hacen</a:t>
            </a:r>
            <a:r>
              <a:rPr lang="en-US" sz="3600" dirty="0" smtClean="0"/>
              <a:t>, </a:t>
            </a:r>
            <a:r>
              <a:rPr lang="en-US" sz="3600" dirty="0" err="1" smtClean="0"/>
              <a:t>siembran</a:t>
            </a:r>
            <a:r>
              <a:rPr lang="en-US" sz="3600" dirty="0" smtClean="0"/>
              <a:t> </a:t>
            </a:r>
            <a:r>
              <a:rPr lang="en-US" sz="3600" dirty="0" err="1" smtClean="0"/>
              <a:t>muy</a:t>
            </a:r>
            <a:r>
              <a:rPr lang="en-US" sz="3600" dirty="0" smtClean="0"/>
              <a:t> </a:t>
            </a:r>
            <a:r>
              <a:rPr lang="en-US" sz="3600" dirty="0" err="1" smtClean="0"/>
              <a:t>pocas</a:t>
            </a:r>
            <a:r>
              <a:rPr lang="en-US" sz="3600" dirty="0" smtClean="0"/>
              <a:t> </a:t>
            </a:r>
            <a:r>
              <a:rPr lang="en-US" sz="3600" dirty="0" err="1" smtClean="0"/>
              <a:t>variedades</a:t>
            </a:r>
            <a:r>
              <a:rPr lang="en-US" sz="3600" dirty="0" smtClean="0"/>
              <a:t>, lo que </a:t>
            </a:r>
            <a:r>
              <a:rPr lang="en-US" sz="3600" dirty="0" err="1" smtClean="0"/>
              <a:t>hace</a:t>
            </a:r>
            <a:r>
              <a:rPr lang="en-US" sz="3600" dirty="0" smtClean="0"/>
              <a:t> a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cultivos</a:t>
            </a:r>
            <a:r>
              <a:rPr lang="en-US" sz="3600" dirty="0" smtClean="0"/>
              <a:t> </a:t>
            </a:r>
            <a:r>
              <a:rPr lang="en-US" sz="3600" dirty="0" err="1" smtClean="0"/>
              <a:t>más</a:t>
            </a:r>
            <a:r>
              <a:rPr lang="en-US" sz="3600" dirty="0" smtClean="0"/>
              <a:t> </a:t>
            </a:r>
            <a:r>
              <a:rPr lang="en-US" sz="3600" dirty="0" err="1" smtClean="0"/>
              <a:t>susceptibles</a:t>
            </a:r>
            <a:r>
              <a:rPr lang="en-US" sz="3600" dirty="0" smtClean="0"/>
              <a:t> a </a:t>
            </a:r>
            <a:r>
              <a:rPr lang="en-US" sz="3600" dirty="0" err="1" smtClean="0"/>
              <a:t>plagas</a:t>
            </a:r>
            <a:r>
              <a:rPr lang="en-US" sz="3600" dirty="0" smtClean="0"/>
              <a:t> y a crisis </a:t>
            </a:r>
            <a:r>
              <a:rPr lang="en-US" sz="3600" dirty="0" err="1" smtClean="0"/>
              <a:t>agrícolas</a:t>
            </a:r>
            <a:r>
              <a:rPr lang="en-US" sz="3600" dirty="0" smtClean="0"/>
              <a:t> que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en-US" sz="3600" dirty="0" err="1" smtClean="0"/>
              <a:t>lugar</a:t>
            </a:r>
            <a:r>
              <a:rPr lang="en-US" sz="3600" dirty="0" smtClean="0"/>
              <a:t> a </a:t>
            </a:r>
            <a:r>
              <a:rPr lang="en-US" sz="3600" dirty="0" err="1" smtClean="0"/>
              <a:t>hambrunas</a:t>
            </a:r>
            <a:endParaRPr lang="en-US" sz="3600" dirty="0" smtClean="0"/>
          </a:p>
          <a:p>
            <a:pPr algn="l">
              <a:buFont typeface="Arial" charset="0"/>
              <a:buChar char="•"/>
            </a:pPr>
            <a:r>
              <a:rPr lang="en-US" sz="3600" dirty="0" smtClean="0"/>
              <a:t>Las crisis </a:t>
            </a:r>
            <a:r>
              <a:rPr lang="en-US" sz="3600" dirty="0" err="1" smtClean="0"/>
              <a:t>agrícolas</a:t>
            </a:r>
            <a:r>
              <a:rPr lang="en-US" sz="3600" dirty="0" smtClean="0"/>
              <a:t> y </a:t>
            </a:r>
            <a:r>
              <a:rPr lang="en-US" sz="3600" dirty="0" err="1" smtClean="0"/>
              <a:t>económicas</a:t>
            </a:r>
            <a:r>
              <a:rPr lang="en-US" sz="3600" dirty="0" smtClean="0"/>
              <a:t> son un </a:t>
            </a:r>
            <a:r>
              <a:rPr lang="en-US" sz="3600" dirty="0" err="1" smtClean="0"/>
              <a:t>importante</a:t>
            </a:r>
            <a:r>
              <a:rPr lang="en-US" sz="3600" dirty="0" smtClean="0"/>
              <a:t> motor para la </a:t>
            </a:r>
            <a:r>
              <a:rPr lang="en-US" sz="3600" dirty="0" err="1" smtClean="0"/>
              <a:t>emigración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400" y="173038"/>
            <a:ext cx="4203700" cy="89376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¿Papa o </a:t>
            </a:r>
            <a:r>
              <a:rPr lang="en-US" dirty="0" err="1" smtClean="0">
                <a:solidFill>
                  <a:srgbClr val="C00000"/>
                </a:solidFill>
              </a:rPr>
              <a:t>patata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98438"/>
            <a:ext cx="3530600" cy="4881562"/>
          </a:xfrm>
          <a:ln w="1905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Durante las </a:t>
            </a:r>
            <a:r>
              <a:rPr lang="en-US" sz="2400" dirty="0" err="1" smtClean="0"/>
              <a:t>guerras</a:t>
            </a:r>
            <a:r>
              <a:rPr lang="en-US" sz="2400" dirty="0" smtClean="0"/>
              <a:t> y </a:t>
            </a:r>
            <a:r>
              <a:rPr lang="en-US" sz="2400" dirty="0" err="1" smtClean="0"/>
              <a:t>períodos</a:t>
            </a:r>
            <a:r>
              <a:rPr lang="en-US" sz="2400" dirty="0" smtClean="0"/>
              <a:t> de </a:t>
            </a:r>
            <a:r>
              <a:rPr lang="en-US" sz="2400" dirty="0" err="1" smtClean="0"/>
              <a:t>carestía</a:t>
            </a:r>
            <a:r>
              <a:rPr lang="en-US" sz="2400" dirty="0" smtClean="0"/>
              <a:t>,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gobiernos</a:t>
            </a:r>
            <a:r>
              <a:rPr lang="en-US" sz="2400" dirty="0" smtClean="0"/>
              <a:t> </a:t>
            </a:r>
            <a:r>
              <a:rPr lang="en-US" sz="2400" dirty="0" err="1" smtClean="0"/>
              <a:t>limitan</a:t>
            </a:r>
            <a:r>
              <a:rPr lang="en-US" sz="2400" dirty="0" smtClean="0"/>
              <a:t> el control de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alimentos</a:t>
            </a:r>
            <a:r>
              <a:rPr lang="en-US" sz="2400" dirty="0" smtClean="0"/>
              <a:t> y </a:t>
            </a:r>
            <a:r>
              <a:rPr lang="en-US" sz="2400" dirty="0" err="1" smtClean="0"/>
              <a:t>distribuyen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cartillas</a:t>
            </a:r>
            <a:r>
              <a:rPr lang="en-US" sz="2400" dirty="0" smtClean="0">
                <a:solidFill>
                  <a:srgbClr val="C00000"/>
                </a:solidFill>
              </a:rPr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racionamiento</a:t>
            </a:r>
            <a:r>
              <a:rPr lang="en-US" sz="2400" dirty="0" smtClean="0"/>
              <a:t>, que </a:t>
            </a:r>
            <a:r>
              <a:rPr lang="en-US" sz="2400" dirty="0" err="1" smtClean="0"/>
              <a:t>raramente</a:t>
            </a:r>
            <a:r>
              <a:rPr lang="en-US" sz="2400" dirty="0" smtClean="0"/>
              <a:t> </a:t>
            </a:r>
            <a:r>
              <a:rPr lang="en-US" sz="2400" dirty="0" err="1" smtClean="0"/>
              <a:t>aportan</a:t>
            </a:r>
            <a:r>
              <a:rPr lang="en-US" sz="2400" dirty="0" smtClean="0"/>
              <a:t> </a:t>
            </a:r>
            <a:r>
              <a:rPr lang="en-US" sz="2400" dirty="0" err="1" smtClean="0"/>
              <a:t>alimentos</a:t>
            </a:r>
            <a:r>
              <a:rPr lang="en-US" sz="2400" dirty="0" smtClean="0"/>
              <a:t> </a:t>
            </a:r>
            <a:r>
              <a:rPr lang="en-US" sz="2400" dirty="0" err="1" smtClean="0"/>
              <a:t>suficientes</a:t>
            </a:r>
            <a:r>
              <a:rPr lang="en-US" sz="2400" dirty="0" smtClean="0"/>
              <a:t> para </a:t>
            </a:r>
            <a:r>
              <a:rPr lang="en-US" sz="2400" dirty="0" err="1" smtClean="0"/>
              <a:t>subsistir</a:t>
            </a:r>
            <a:r>
              <a:rPr lang="en-US" sz="2400" dirty="0" smtClean="0"/>
              <a:t>. La </a:t>
            </a:r>
            <a:r>
              <a:rPr lang="en-US" sz="2400" dirty="0" err="1" smtClean="0"/>
              <a:t>escasez</a:t>
            </a:r>
            <a:r>
              <a:rPr lang="en-US" sz="2400" dirty="0" smtClean="0"/>
              <a:t> de </a:t>
            </a:r>
            <a:r>
              <a:rPr lang="en-US" sz="2400" dirty="0" err="1" smtClean="0"/>
              <a:t>alimentos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un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 motor para la </a:t>
            </a:r>
            <a:r>
              <a:rPr lang="en-US" sz="2400" dirty="0" err="1" smtClean="0"/>
              <a:t>emigración</a:t>
            </a:r>
            <a:r>
              <a:rPr lang="en-US" sz="2400" dirty="0" smtClean="0"/>
              <a:t>. 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79" y="230853"/>
            <a:ext cx="5237321" cy="6430476"/>
          </a:xfrm>
        </p:spPr>
      </p:pic>
      <p:sp>
        <p:nvSpPr>
          <p:cNvPr id="3" name="TextBox 2"/>
          <p:cNvSpPr txBox="1"/>
          <p:nvPr/>
        </p:nvSpPr>
        <p:spPr>
          <a:xfrm>
            <a:off x="194390" y="5461000"/>
            <a:ext cx="351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Cupones</a:t>
            </a:r>
            <a:r>
              <a:rPr lang="en-US" sz="2400" dirty="0" smtClean="0">
                <a:solidFill>
                  <a:srgbClr val="C00000"/>
                </a:solidFill>
              </a:rPr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racionamiento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distribuidos</a:t>
            </a:r>
            <a:r>
              <a:rPr lang="en-US" sz="2400" dirty="0" smtClean="0"/>
              <a:t> </a:t>
            </a:r>
            <a:r>
              <a:rPr lang="en-US" sz="2400" dirty="0" err="1" smtClean="0"/>
              <a:t>después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guerra</a:t>
            </a:r>
            <a:r>
              <a:rPr lang="en-US" sz="2400" dirty="0" smtClean="0"/>
              <a:t> civil </a:t>
            </a:r>
            <a:r>
              <a:rPr lang="en-US" sz="2400" dirty="0" err="1" smtClean="0"/>
              <a:t>española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5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1600"/>
            <a:ext cx="5603207" cy="879575"/>
          </a:xfrm>
          <a:ln w="38100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9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Intercambio</a:t>
            </a:r>
            <a:r>
              <a:rPr lang="en-US" sz="49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9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colombino</a:t>
            </a:r>
            <a:r>
              <a:rPr lang="en-US" sz="49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en-US" sz="49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65400" y="825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33" y="825500"/>
            <a:ext cx="3611333" cy="5568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6" y="2419818"/>
            <a:ext cx="3434014" cy="28370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984" y="981175"/>
            <a:ext cx="5676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Es</a:t>
            </a:r>
            <a:r>
              <a:rPr lang="en-US" sz="2800" dirty="0">
                <a:latin typeface="+mj-lt"/>
              </a:rPr>
              <a:t> el </a:t>
            </a:r>
            <a:r>
              <a:rPr lang="en-US" sz="2800" dirty="0" err="1">
                <a:latin typeface="+mj-lt"/>
              </a:rPr>
              <a:t>intercambio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biológico</a:t>
            </a:r>
            <a:r>
              <a:rPr lang="en-US" sz="2800" dirty="0">
                <a:latin typeface="+mj-lt"/>
              </a:rPr>
              <a:t> a gran </a:t>
            </a:r>
            <a:r>
              <a:rPr lang="en-US" sz="2800" dirty="0" err="1">
                <a:latin typeface="+mj-lt"/>
              </a:rPr>
              <a:t>escala</a:t>
            </a:r>
            <a:r>
              <a:rPr lang="en-US" sz="2800" dirty="0">
                <a:latin typeface="+mj-lt"/>
              </a:rPr>
              <a:t> entre </a:t>
            </a:r>
            <a:r>
              <a:rPr lang="en-US" sz="2800" dirty="0" err="1">
                <a:latin typeface="+mj-lt"/>
              </a:rPr>
              <a:t>América</a:t>
            </a:r>
            <a:r>
              <a:rPr lang="en-US" sz="2800" dirty="0">
                <a:latin typeface="+mj-lt"/>
              </a:rPr>
              <a:t> y </a:t>
            </a:r>
            <a:r>
              <a:rPr lang="en-US" sz="2800" dirty="0" err="1" smtClean="0">
                <a:latin typeface="+mj-lt"/>
              </a:rPr>
              <a:t>África</a:t>
            </a:r>
            <a:r>
              <a:rPr lang="en-US" sz="2800" dirty="0">
                <a:latin typeface="+mj-lt"/>
              </a:rPr>
              <a:t>, Asia y Europa que </a:t>
            </a:r>
            <a:r>
              <a:rPr lang="en-US" sz="2800" dirty="0" err="1">
                <a:latin typeface="+mj-lt"/>
              </a:rPr>
              <a:t>tiene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lugar</a:t>
            </a:r>
            <a:r>
              <a:rPr lang="en-US" sz="2800" dirty="0">
                <a:latin typeface="+mj-lt"/>
              </a:rPr>
              <a:t> a </a:t>
            </a:r>
            <a:r>
              <a:rPr lang="en-US" sz="2800" dirty="0" err="1">
                <a:latin typeface="+mj-lt"/>
              </a:rPr>
              <a:t>partir</a:t>
            </a:r>
            <a:r>
              <a:rPr lang="en-US" sz="2800" dirty="0">
                <a:latin typeface="+mj-lt"/>
              </a:rPr>
              <a:t> de 1492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5" y="5288340"/>
            <a:ext cx="5752822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resultado</a:t>
            </a:r>
            <a:r>
              <a:rPr lang="en-US" sz="2400" dirty="0" smtClean="0"/>
              <a:t> del </a:t>
            </a:r>
            <a:r>
              <a:rPr lang="en-US" sz="2400" dirty="0" err="1" smtClean="0"/>
              <a:t>intercambio</a:t>
            </a:r>
            <a:r>
              <a:rPr lang="en-US" sz="2400" dirty="0" smtClean="0"/>
              <a:t> </a:t>
            </a:r>
            <a:r>
              <a:rPr lang="en-US" sz="2400" dirty="0" err="1" smtClean="0"/>
              <a:t>colombino</a:t>
            </a:r>
            <a:r>
              <a:rPr lang="en-US" sz="2400" dirty="0" smtClean="0"/>
              <a:t> </a:t>
            </a:r>
            <a:r>
              <a:rPr lang="en-US" sz="2400" dirty="0" err="1" smtClean="0"/>
              <a:t>puede</a:t>
            </a:r>
            <a:r>
              <a:rPr lang="en-US" sz="2400" dirty="0" smtClean="0"/>
              <a:t> verse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mercados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este</a:t>
            </a:r>
            <a:r>
              <a:rPr lang="en-US" sz="2400" dirty="0" smtClean="0"/>
              <a:t> </a:t>
            </a:r>
            <a:r>
              <a:rPr lang="en-US" sz="2400" dirty="0" err="1" smtClean="0"/>
              <a:t>situado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las Islas Canarias, </a:t>
            </a:r>
            <a:r>
              <a:rPr lang="en-US" sz="2400" dirty="0" err="1" smtClean="0"/>
              <a:t>lugar</a:t>
            </a:r>
            <a:r>
              <a:rPr lang="en-US" sz="2400" dirty="0" smtClean="0"/>
              <a:t> de </a:t>
            </a:r>
            <a:r>
              <a:rPr lang="en-US" sz="2400" dirty="0" err="1" smtClean="0"/>
              <a:t>paso</a:t>
            </a:r>
            <a:r>
              <a:rPr lang="en-US" sz="2400" dirty="0" smtClean="0"/>
              <a:t> </a:t>
            </a:r>
            <a:r>
              <a:rPr lang="en-US" sz="2400" dirty="0" err="1" smtClean="0"/>
              <a:t>obligado</a:t>
            </a:r>
            <a:r>
              <a:rPr lang="en-US" sz="2400" dirty="0" smtClean="0"/>
              <a:t> para el </a:t>
            </a:r>
            <a:r>
              <a:rPr lang="en-US" sz="2400" dirty="0" err="1" smtClean="0"/>
              <a:t>viaje</a:t>
            </a:r>
            <a:r>
              <a:rPr lang="en-US" sz="2400" dirty="0" smtClean="0"/>
              <a:t> entre Europa y </a:t>
            </a:r>
            <a:r>
              <a:rPr lang="en-US" sz="2400" dirty="0" err="1" smtClean="0"/>
              <a:t>América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0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194" y="266676"/>
            <a:ext cx="4579402" cy="2015785"/>
          </a:xfrm>
          <a:ln w="19050">
            <a:noFill/>
          </a:ln>
        </p:spPr>
        <p:txBody>
          <a:bodyPr>
            <a:noAutofit/>
          </a:bodyPr>
          <a:lstStyle/>
          <a:p>
            <a:pPr algn="l"/>
            <a:r>
              <a:rPr kumimoji="1" lang="en-US" altLang="ja-JP" sz="2800" dirty="0" smtClean="0"/>
              <a:t>A </a:t>
            </a:r>
            <a:r>
              <a:rPr kumimoji="1" lang="en-US" altLang="ja-JP" sz="2800" dirty="0" err="1" smtClean="0"/>
              <a:t>veces</a:t>
            </a:r>
            <a:r>
              <a:rPr kumimoji="1" lang="en-US" altLang="ja-JP" sz="2800" dirty="0" smtClean="0"/>
              <a:t> el </a:t>
            </a:r>
            <a:r>
              <a:rPr kumimoji="1" lang="en-US" altLang="ja-JP" sz="2800" dirty="0" err="1" smtClean="0"/>
              <a:t>hambre</a:t>
            </a:r>
            <a:r>
              <a:rPr kumimoji="1" lang="en-US" altLang="ja-JP" sz="2800" dirty="0" smtClean="0"/>
              <a:t> y </a:t>
            </a:r>
            <a:r>
              <a:rPr kumimoji="1" lang="en-US" altLang="ja-JP" sz="2800" dirty="0" err="1" smtClean="0"/>
              <a:t>los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problemas</a:t>
            </a:r>
            <a:r>
              <a:rPr kumimoji="1" lang="en-US" altLang="ja-JP" sz="2800" dirty="0" smtClean="0"/>
              <a:t> de </a:t>
            </a:r>
            <a:r>
              <a:rPr kumimoji="1" lang="en-US" altLang="ja-JP" sz="2800" dirty="0" err="1" smtClean="0"/>
              <a:t>subsistencia</a:t>
            </a:r>
            <a:r>
              <a:rPr kumimoji="1" lang="en-US" altLang="ja-JP" sz="2800" dirty="0" smtClean="0"/>
              <a:t> no son el </a:t>
            </a:r>
            <a:r>
              <a:rPr kumimoji="1" lang="en-US" altLang="ja-JP" sz="2800" dirty="0" err="1" smtClean="0"/>
              <a:t>resultado</a:t>
            </a:r>
            <a:r>
              <a:rPr kumimoji="1" lang="en-US" altLang="ja-JP" sz="2800" dirty="0" smtClean="0"/>
              <a:t> de crisis </a:t>
            </a:r>
            <a:r>
              <a:rPr kumimoji="1" lang="en-US" altLang="ja-JP" sz="2800" dirty="0" err="1" smtClean="0"/>
              <a:t>agrícolas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ni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guerras</a:t>
            </a:r>
            <a:r>
              <a:rPr kumimoji="1" lang="en-US" altLang="ja-JP" sz="2800" dirty="0" smtClean="0"/>
              <a:t>, </a:t>
            </a:r>
            <a:r>
              <a:rPr kumimoji="1" lang="en-US" altLang="ja-JP" sz="2800" dirty="0" err="1" smtClean="0"/>
              <a:t>sino</a:t>
            </a:r>
            <a:r>
              <a:rPr kumimoji="1" lang="en-US" altLang="ja-JP" sz="2800" dirty="0" smtClean="0"/>
              <a:t> de </a:t>
            </a:r>
            <a:r>
              <a:rPr kumimoji="1" lang="en-US" altLang="ja-JP" sz="2800" dirty="0" err="1" smtClean="0">
                <a:solidFill>
                  <a:srgbClr val="C00000"/>
                </a:solidFill>
              </a:rPr>
              <a:t>problemas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 de </a:t>
            </a:r>
            <a:r>
              <a:rPr kumimoji="1" lang="en-US" altLang="ja-JP" sz="2800" dirty="0" err="1" smtClean="0">
                <a:solidFill>
                  <a:srgbClr val="C00000"/>
                </a:solidFill>
              </a:rPr>
              <a:t>gestión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C00000"/>
                </a:solidFill>
              </a:rPr>
              <a:t>política</a:t>
            </a:r>
            <a:endParaRPr kumimoji="1" lang="ja-JP" alt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9984" y="3068238"/>
            <a:ext cx="2592169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Los “</a:t>
            </a:r>
            <a:r>
              <a:rPr lang="en-US" sz="2000" dirty="0" err="1"/>
              <a:t>Gastronómicos</a:t>
            </a:r>
            <a:r>
              <a:rPr lang="en-US" sz="2000" dirty="0"/>
              <a:t>”, </a:t>
            </a:r>
            <a:r>
              <a:rPr lang="en-US" sz="2000" dirty="0" err="1"/>
              <a:t>trabajadores</a:t>
            </a:r>
            <a:r>
              <a:rPr lang="en-US" sz="2000" dirty="0"/>
              <a:t> de la </a:t>
            </a:r>
            <a:r>
              <a:rPr lang="en-US" sz="2000" dirty="0" err="1"/>
              <a:t>industria</a:t>
            </a:r>
            <a:r>
              <a:rPr lang="en-US" sz="2000" dirty="0"/>
              <a:t> </a:t>
            </a:r>
            <a:r>
              <a:rPr lang="en-US" sz="2000" dirty="0" err="1"/>
              <a:t>alimentaria</a:t>
            </a:r>
            <a:r>
              <a:rPr lang="en-US" sz="2000" dirty="0"/>
              <a:t> </a:t>
            </a:r>
            <a:r>
              <a:rPr lang="en-US" sz="2000" dirty="0" err="1"/>
              <a:t>marchan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la Casa </a:t>
            </a:r>
            <a:r>
              <a:rPr lang="en-US" sz="2000" dirty="0" err="1"/>
              <a:t>Rosada</a:t>
            </a:r>
            <a:r>
              <a:rPr lang="en-US" sz="2000" dirty="0"/>
              <a:t> para </a:t>
            </a:r>
            <a:r>
              <a:rPr lang="en-US" sz="2000" dirty="0" err="1"/>
              <a:t>hacer</a:t>
            </a:r>
            <a:r>
              <a:rPr lang="en-US" sz="2000" dirty="0"/>
              <a:t> </a:t>
            </a:r>
            <a:r>
              <a:rPr lang="en-US" sz="2000" dirty="0" err="1"/>
              <a:t>oír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voz</a:t>
            </a:r>
            <a:endParaRPr lang="en-US" sz="2000" dirty="0"/>
          </a:p>
        </p:txBody>
      </p:sp>
      <p:pic>
        <p:nvPicPr>
          <p:cNvPr id="7" name="Content Placeholder 9" descr="IMG_27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4035"/>
          <a:stretch>
            <a:fillRect/>
          </a:stretch>
        </p:blipFill>
        <p:spPr>
          <a:xfrm>
            <a:off x="5047592" y="89346"/>
            <a:ext cx="4096408" cy="2788181"/>
          </a:xfrm>
          <a:prstGeom prst="rect">
            <a:avLst/>
          </a:prstGeom>
        </p:spPr>
      </p:pic>
      <p:pic>
        <p:nvPicPr>
          <p:cNvPr id="8" name="Content Placeholder 3" descr="IMG_26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" b="3952"/>
          <a:stretch>
            <a:fillRect/>
          </a:stretch>
        </p:blipFill>
        <p:spPr>
          <a:xfrm>
            <a:off x="94198" y="2459790"/>
            <a:ext cx="6393940" cy="4398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1986" y="5197941"/>
            <a:ext cx="2448166" cy="10156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Manifestación</a:t>
            </a:r>
            <a:r>
              <a:rPr lang="en-US" sz="2000" dirty="0" smtClean="0"/>
              <a:t> de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sindicatos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Buenos Aires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17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47651"/>
            <a:ext cx="6172200" cy="46635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Comida con </a:t>
            </a:r>
            <a:r>
              <a:rPr kumimoji="1" lang="en-US" altLang="ja-JP" dirty="0" err="1" smtClean="0"/>
              <a:t>mensaje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político</a:t>
            </a:r>
            <a:endParaRPr kumimoji="1" lang="ja-JP" altLang="en-US" dirty="0"/>
          </a:p>
        </p:txBody>
      </p:sp>
      <p:pic>
        <p:nvPicPr>
          <p:cNvPr id="4" name="Content Placeholder 3" descr="IMG_27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6" r="-4626"/>
          <a:stretch>
            <a:fillRect/>
          </a:stretch>
        </p:blipFill>
        <p:spPr>
          <a:xfrm>
            <a:off x="2723309" y="1103981"/>
            <a:ext cx="6647175" cy="4544438"/>
          </a:xfrm>
        </p:spPr>
      </p:pic>
      <p:pic>
        <p:nvPicPr>
          <p:cNvPr id="5" name="Content Placeholder 5" descr="IMG_27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47" r="-24747"/>
          <a:stretch>
            <a:fillRect/>
          </a:stretch>
        </p:blipFill>
        <p:spPr>
          <a:xfrm>
            <a:off x="-513710" y="3352648"/>
            <a:ext cx="4535604" cy="3056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216" y="5765123"/>
            <a:ext cx="3595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Manifestación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sindicatos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Buenos Aires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65100" y="1870571"/>
            <a:ext cx="27813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</a:rPr>
              <a:t>“</a:t>
            </a:r>
            <a:r>
              <a:rPr lang="en-US" altLang="ja-JP" sz="2400" dirty="0" err="1">
                <a:solidFill>
                  <a:srgbClr val="C00000"/>
                </a:solidFill>
              </a:rPr>
              <a:t>Adentro</a:t>
            </a:r>
            <a:r>
              <a:rPr lang="en-US" altLang="ja-JP" sz="2400" dirty="0">
                <a:solidFill>
                  <a:srgbClr val="C00000"/>
                </a:solidFill>
              </a:rPr>
              <a:t> el </a:t>
            </a:r>
            <a:r>
              <a:rPr lang="en-US" altLang="ja-JP" sz="2400" dirty="0" err="1">
                <a:solidFill>
                  <a:srgbClr val="C00000"/>
                </a:solidFill>
              </a:rPr>
              <a:t>chori</a:t>
            </a:r>
            <a:r>
              <a:rPr lang="en-US" altLang="ja-JP" sz="2400" dirty="0">
                <a:solidFill>
                  <a:srgbClr val="C00000"/>
                </a:solidFill>
              </a:rPr>
              <a:t>, </a:t>
            </a:r>
            <a:r>
              <a:rPr lang="en-US" altLang="ja-JP" sz="2400" dirty="0" err="1">
                <a:solidFill>
                  <a:srgbClr val="C00000"/>
                </a:solidFill>
              </a:rPr>
              <a:t>fuera</a:t>
            </a:r>
            <a:r>
              <a:rPr lang="en-US" altLang="ja-JP" sz="2400" dirty="0">
                <a:solidFill>
                  <a:srgbClr val="C00000"/>
                </a:solidFill>
              </a:rPr>
              <a:t> </a:t>
            </a:r>
            <a:r>
              <a:rPr lang="en-US" altLang="ja-JP" sz="2400" dirty="0" err="1">
                <a:solidFill>
                  <a:srgbClr val="C00000"/>
                </a:solidFill>
              </a:rPr>
              <a:t>Macri</a:t>
            </a:r>
            <a:r>
              <a:rPr lang="en-US" altLang="ja-JP" sz="2400" dirty="0">
                <a:solidFill>
                  <a:srgbClr val="C00000"/>
                </a:solidFill>
              </a:rPr>
              <a:t>” </a:t>
            </a:r>
            <a:r>
              <a:rPr lang="en-US" altLang="ja-JP" sz="2000" dirty="0"/>
              <a:t>(</a:t>
            </a:r>
            <a:r>
              <a:rPr lang="en-US" altLang="ja-JP" sz="2000" dirty="0" err="1"/>
              <a:t>Presidente</a:t>
            </a:r>
            <a:r>
              <a:rPr lang="en-US" altLang="ja-JP" sz="2000" dirty="0"/>
              <a:t> de </a:t>
            </a:r>
            <a:r>
              <a:rPr lang="en-US" altLang="ja-JP" sz="2000" dirty="0" err="1"/>
              <a:t>gobierno</a:t>
            </a:r>
            <a:r>
              <a:rPr lang="en-US" altLang="ja-JP" sz="2000" dirty="0"/>
              <a:t>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971496"/>
            <a:ext cx="260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>
                <a:solidFill>
                  <a:srgbClr val="C00000"/>
                </a:solidFill>
              </a:rPr>
              <a:t>choripán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 </a:t>
            </a:r>
            <a:r>
              <a:rPr lang="en-US" sz="2400" dirty="0" err="1" smtClean="0"/>
              <a:t>afirmación</a:t>
            </a:r>
            <a:r>
              <a:rPr lang="en-US" sz="2400" dirty="0" smtClean="0"/>
              <a:t> </a:t>
            </a:r>
            <a:r>
              <a:rPr lang="en-US" sz="2400" dirty="0" err="1" smtClean="0"/>
              <a:t>política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4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50800"/>
            <a:ext cx="7518400" cy="60071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6052403"/>
            <a:ext cx="925830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término</a:t>
            </a:r>
            <a:r>
              <a:rPr lang="en-US" sz="2400" dirty="0" smtClean="0"/>
              <a:t> “</a:t>
            </a:r>
            <a:r>
              <a:rPr lang="en-US" sz="2400" dirty="0" err="1" smtClean="0">
                <a:solidFill>
                  <a:srgbClr val="C00000"/>
                </a:solidFill>
              </a:rPr>
              <a:t>descamisados</a:t>
            </a:r>
            <a:r>
              <a:rPr lang="en-US" sz="2400" dirty="0" smtClean="0"/>
              <a:t>” </a:t>
            </a:r>
            <a:r>
              <a:rPr lang="en-US" sz="2400" dirty="0" err="1" smtClean="0"/>
              <a:t>está</a:t>
            </a:r>
            <a:r>
              <a:rPr lang="en-US" sz="2400" dirty="0" smtClean="0"/>
              <a:t> </a:t>
            </a:r>
            <a:r>
              <a:rPr lang="en-US" sz="2400" dirty="0" err="1" smtClean="0"/>
              <a:t>asociado</a:t>
            </a:r>
            <a:r>
              <a:rPr lang="en-US" sz="2400" dirty="0" smtClean="0"/>
              <a:t> con la </a:t>
            </a:r>
            <a:r>
              <a:rPr lang="en-US" sz="2400" dirty="0" err="1" smtClean="0"/>
              <a:t>época</a:t>
            </a:r>
            <a:r>
              <a:rPr lang="en-US" sz="2400" dirty="0" smtClean="0"/>
              <a:t> del </a:t>
            </a:r>
            <a:r>
              <a:rPr lang="en-US" sz="2400" dirty="0" err="1" smtClean="0"/>
              <a:t>peronismo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Argentina, </a:t>
            </a:r>
            <a:r>
              <a:rPr lang="en-US" sz="2400" dirty="0" err="1" smtClean="0"/>
              <a:t>cuando</a:t>
            </a:r>
            <a:r>
              <a:rPr lang="en-US" sz="2400" dirty="0" smtClean="0"/>
              <a:t> se </a:t>
            </a:r>
            <a:r>
              <a:rPr lang="en-US" sz="2400" dirty="0" err="1" smtClean="0"/>
              <a:t>usaba</a:t>
            </a:r>
            <a:r>
              <a:rPr lang="en-US" sz="2400" dirty="0" smtClean="0"/>
              <a:t> para </a:t>
            </a:r>
            <a:r>
              <a:rPr lang="en-US" sz="2400" dirty="0" err="1" smtClean="0"/>
              <a:t>referirse</a:t>
            </a:r>
            <a:r>
              <a:rPr lang="en-US" sz="2400" dirty="0" smtClean="0"/>
              <a:t> a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trabajadores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975" y="914400"/>
            <a:ext cx="1403350" cy="19389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Comida y </a:t>
            </a:r>
            <a:r>
              <a:rPr lang="en-US" sz="2400" dirty="0" err="1"/>
              <a:t>mensaje</a:t>
            </a:r>
            <a:r>
              <a:rPr lang="en-US" sz="2400" dirty="0"/>
              <a:t> social </a:t>
            </a:r>
            <a:r>
              <a:rPr lang="en-US" sz="2400" dirty="0" err="1"/>
              <a:t>en</a:t>
            </a:r>
            <a:r>
              <a:rPr lang="en-US" sz="2400" dirty="0"/>
              <a:t> Buenos Aires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76" y="4000500"/>
            <a:ext cx="140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“El </a:t>
            </a:r>
            <a:r>
              <a:rPr lang="en-US" sz="2000" dirty="0" err="1" smtClean="0">
                <a:solidFill>
                  <a:srgbClr val="C00000"/>
                </a:solidFill>
              </a:rPr>
              <a:t>hambre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duele</a:t>
            </a:r>
            <a:r>
              <a:rPr lang="en-US" sz="2000" dirty="0" smtClean="0">
                <a:solidFill>
                  <a:srgbClr val="C00000"/>
                </a:solidFill>
              </a:rPr>
              <a:t>”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88901"/>
            <a:ext cx="8496300" cy="939800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2800" dirty="0" err="1" smtClean="0">
                <a:solidFill>
                  <a:srgbClr val="C00000"/>
                </a:solidFill>
              </a:rPr>
              <a:t>En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C00000"/>
                </a:solidFill>
              </a:rPr>
              <a:t>parejas</a:t>
            </a:r>
            <a:r>
              <a:rPr kumimoji="1" lang="en-US" altLang="ja-JP" sz="2800" dirty="0" smtClean="0"/>
              <a:t>: ¿</a:t>
            </a:r>
            <a:r>
              <a:rPr kumimoji="1" lang="en-US" altLang="ja-JP" sz="2800" dirty="0" err="1" smtClean="0"/>
              <a:t>Qué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otros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ejemplos</a:t>
            </a:r>
            <a:r>
              <a:rPr kumimoji="1" lang="en-US" altLang="ja-JP" sz="2800" dirty="0" smtClean="0"/>
              <a:t> de </a:t>
            </a:r>
            <a:r>
              <a:rPr kumimoji="1" lang="en-US" altLang="ja-JP" sz="2800" dirty="0" err="1" smtClean="0"/>
              <a:t>asociación</a:t>
            </a:r>
            <a:r>
              <a:rPr kumimoji="1" lang="en-US" altLang="ja-JP" sz="2800" dirty="0" smtClean="0"/>
              <a:t> entre </a:t>
            </a:r>
            <a:r>
              <a:rPr kumimoji="1" lang="en-US" altLang="ja-JP" sz="2800" dirty="0" err="1" smtClean="0"/>
              <a:t>hambre</a:t>
            </a:r>
            <a:r>
              <a:rPr kumimoji="1" lang="en-US" altLang="ja-JP" sz="2800" dirty="0" smtClean="0"/>
              <a:t> y </a:t>
            </a:r>
            <a:r>
              <a:rPr kumimoji="1" lang="en-US" altLang="ja-JP" sz="2800" dirty="0" err="1" smtClean="0"/>
              <a:t>problemas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políticos</a:t>
            </a:r>
            <a:r>
              <a:rPr kumimoji="1" lang="en-US" altLang="ja-JP" sz="2800" dirty="0" smtClean="0"/>
              <a:t> y </a:t>
            </a:r>
            <a:r>
              <a:rPr kumimoji="1" lang="en-US" altLang="ja-JP" sz="2800" dirty="0" err="1" smtClean="0"/>
              <a:t>sociales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conoces</a:t>
            </a:r>
            <a:r>
              <a:rPr kumimoji="1" lang="en-US" altLang="ja-JP" sz="2800" dirty="0" smtClean="0"/>
              <a:t>?</a:t>
            </a:r>
            <a:endParaRPr kumimoji="1" lang="ja-JP" altLang="en-US" sz="2800" dirty="0"/>
          </a:p>
        </p:txBody>
      </p:sp>
      <p:pic>
        <p:nvPicPr>
          <p:cNvPr id="4" name="Picture 3" descr="IMG_3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262594"/>
            <a:ext cx="7322672" cy="4865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6128581"/>
            <a:ext cx="7168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“</a:t>
            </a:r>
            <a:r>
              <a:rPr lang="en-US" sz="2800" dirty="0" err="1" smtClean="0">
                <a:solidFill>
                  <a:srgbClr val="C00000"/>
                </a:solidFill>
              </a:rPr>
              <a:t>Comedor</a:t>
            </a:r>
            <a:r>
              <a:rPr lang="en-US" sz="2800" dirty="0" smtClean="0">
                <a:solidFill>
                  <a:srgbClr val="C00000"/>
                </a:solidFill>
              </a:rPr>
              <a:t> ‘</a:t>
            </a:r>
            <a:r>
              <a:rPr lang="en-US" sz="2800" i="1" dirty="0" err="1" smtClean="0">
                <a:solidFill>
                  <a:srgbClr val="C00000"/>
                </a:solidFill>
              </a:rPr>
              <a:t>Pancita</a:t>
            </a:r>
            <a:r>
              <a:rPr lang="en-US" sz="2800" i="1" dirty="0" smtClean="0">
                <a:solidFill>
                  <a:srgbClr val="C00000"/>
                </a:solidFill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</a:rPr>
              <a:t>llena</a:t>
            </a:r>
            <a:r>
              <a:rPr lang="en-US" sz="2800" i="1" dirty="0" smtClean="0">
                <a:solidFill>
                  <a:srgbClr val="C00000"/>
                </a:solidFill>
              </a:rPr>
              <a:t>, </a:t>
            </a:r>
            <a:r>
              <a:rPr lang="en-US" sz="2800" i="1" dirty="0" err="1" smtClean="0">
                <a:solidFill>
                  <a:srgbClr val="C00000"/>
                </a:solidFill>
              </a:rPr>
              <a:t>corazón</a:t>
            </a:r>
            <a:r>
              <a:rPr lang="en-US" sz="2800" i="1" dirty="0" smtClean="0">
                <a:solidFill>
                  <a:srgbClr val="C00000"/>
                </a:solidFill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</a:rPr>
              <a:t>contento</a:t>
            </a:r>
            <a:r>
              <a:rPr lang="en-US" sz="2800" i="1" dirty="0" smtClean="0">
                <a:solidFill>
                  <a:srgbClr val="C00000"/>
                </a:solidFill>
              </a:rPr>
              <a:t>’</a:t>
            </a:r>
            <a:r>
              <a:rPr lang="en-US" sz="2800" dirty="0" smtClean="0">
                <a:solidFill>
                  <a:srgbClr val="C00000"/>
                </a:solidFill>
              </a:rPr>
              <a:t>”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79980"/>
            <a:ext cx="1739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/>
              <a:t>Mensaje</a:t>
            </a:r>
            <a:r>
              <a:rPr kumimoji="1" lang="en-US" altLang="ja-JP" sz="2000" dirty="0"/>
              <a:t> social y comida </a:t>
            </a:r>
            <a:r>
              <a:rPr kumimoji="1" lang="en-US" altLang="ja-JP" sz="2000" dirty="0" err="1"/>
              <a:t>en</a:t>
            </a:r>
            <a:r>
              <a:rPr kumimoji="1" lang="en-US" altLang="ja-JP" sz="2000" dirty="0"/>
              <a:t> La </a:t>
            </a:r>
            <a:r>
              <a:rPr kumimoji="1" lang="en-US" altLang="ja-JP" sz="2000" dirty="0" smtClean="0"/>
              <a:t>Boca, </a:t>
            </a:r>
            <a:r>
              <a:rPr kumimoji="1" lang="en-US" altLang="ja-JP" sz="2000" dirty="0"/>
              <a:t>barrio popular de Buenos Aires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91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1181100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Películas</a:t>
            </a:r>
            <a:r>
              <a:rPr lang="en-US" dirty="0" smtClean="0">
                <a:solidFill>
                  <a:srgbClr val="C00000"/>
                </a:solidFill>
              </a:rPr>
              <a:t> - Comida e </a:t>
            </a:r>
            <a:r>
              <a:rPr lang="en-US" dirty="0" err="1" smtClean="0">
                <a:solidFill>
                  <a:srgbClr val="C00000"/>
                </a:solidFill>
              </a:rPr>
              <a:t>inmigración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282700"/>
            <a:ext cx="8877300" cy="549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Cándida</a:t>
            </a:r>
            <a:r>
              <a:rPr lang="en-US" dirty="0" smtClean="0"/>
              <a:t> </a:t>
            </a:r>
            <a:r>
              <a:rPr lang="en-US" dirty="0" err="1" smtClean="0"/>
              <a:t>millonaria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 smtClean="0">
                <a:hlinkClick r:id="rId2"/>
              </a:rPr>
              <a:t>https://www.youtube.com/watch?v=iQJ5xONDFTA</a:t>
            </a:r>
            <a:endParaRPr lang="en-US" sz="2800" dirty="0" smtClean="0"/>
          </a:p>
          <a:p>
            <a:pPr marL="0" indent="0">
              <a:buNone/>
            </a:pPr>
            <a:r>
              <a:rPr lang="en-US" dirty="0" smtClean="0"/>
              <a:t>Una </a:t>
            </a:r>
            <a:r>
              <a:rPr lang="en-US" dirty="0" err="1" smtClean="0"/>
              <a:t>gallega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México</a:t>
            </a:r>
          </a:p>
          <a:p>
            <a:pPr marL="0" indent="0">
              <a:buNone/>
            </a:pP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www.youtube.com/watch?v=o15xIdvmP6o</a:t>
            </a:r>
            <a:endParaRPr lang="en-US" sz="2800" dirty="0" smtClean="0"/>
          </a:p>
          <a:p>
            <a:pPr marL="0" indent="0">
              <a:buNone/>
            </a:pPr>
            <a:r>
              <a:rPr lang="en-US" dirty="0" smtClean="0"/>
              <a:t>Los </a:t>
            </a:r>
            <a:r>
              <a:rPr lang="en-US" dirty="0" err="1" smtClean="0"/>
              <a:t>hijos</a:t>
            </a:r>
            <a:r>
              <a:rPr lang="en-US" dirty="0" smtClean="0"/>
              <a:t> de don </a:t>
            </a:r>
            <a:r>
              <a:rPr lang="en-US" dirty="0" err="1" smtClean="0"/>
              <a:t>Venancio</a:t>
            </a:r>
            <a:endParaRPr lang="en-US" dirty="0" smtClean="0"/>
          </a:p>
          <a:p>
            <a:pPr marL="0" indent="0">
              <a:buNone/>
            </a:pPr>
            <a:r>
              <a:rPr lang="en-US" sz="3000" dirty="0">
                <a:hlinkClick r:id="rId4"/>
              </a:rPr>
              <a:t>https://</a:t>
            </a:r>
            <a:r>
              <a:rPr lang="en-US" sz="3000" dirty="0" smtClean="0">
                <a:hlinkClick r:id="rId4"/>
              </a:rPr>
              <a:t>www.youtube.com/watch?v=rAmwe_xzEQU</a:t>
            </a:r>
            <a:endParaRPr lang="en-US" sz="3000" dirty="0" smtClean="0"/>
          </a:p>
          <a:p>
            <a:pPr marL="0" indent="0">
              <a:buNone/>
            </a:pPr>
            <a:r>
              <a:rPr lang="en-US" dirty="0" err="1" smtClean="0"/>
              <a:t>Ocho</a:t>
            </a:r>
            <a:r>
              <a:rPr lang="en-US" dirty="0" smtClean="0"/>
              <a:t> </a:t>
            </a:r>
            <a:r>
              <a:rPr lang="en-US" dirty="0" err="1" smtClean="0"/>
              <a:t>apellidos</a:t>
            </a:r>
            <a:r>
              <a:rPr lang="en-US" dirty="0" smtClean="0"/>
              <a:t> </a:t>
            </a:r>
            <a:r>
              <a:rPr lang="en-US" dirty="0" err="1" smtClean="0"/>
              <a:t>vascos</a:t>
            </a:r>
            <a:endParaRPr lang="en-US" dirty="0" smtClean="0"/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123netflix.com/watch/JdAjpZvL-ocho-apellidos-vascos.html</a:t>
            </a:r>
            <a:endParaRPr lang="en-US" sz="24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err="1" smtClean="0"/>
              <a:t>Imágenes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000" dirty="0" err="1" smtClean="0"/>
              <a:t>Mapa</a:t>
            </a:r>
            <a:r>
              <a:rPr kumimoji="1" lang="en-US" altLang="ja-JP" sz="2000" dirty="0" smtClean="0"/>
              <a:t>: </a:t>
            </a:r>
            <a:r>
              <a:rPr lang="en-US" altLang="ja-JP" sz="2000" dirty="0" smtClean="0"/>
              <a:t>Abraham </a:t>
            </a:r>
            <a:r>
              <a:rPr lang="en-US" altLang="ja-JP" sz="2000" dirty="0"/>
              <a:t>Ortelius [Public domain], via Wikimedia </a:t>
            </a:r>
            <a:r>
              <a:rPr lang="en-US" altLang="ja-JP" sz="2000" dirty="0" smtClean="0"/>
              <a:t>Commons</a:t>
            </a:r>
          </a:p>
          <a:p>
            <a:r>
              <a:rPr lang="en-US" altLang="ja-JP" sz="2000" dirty="0" smtClean="0"/>
              <a:t>Lomo </a:t>
            </a:r>
            <a:r>
              <a:rPr lang="en-US" altLang="ja-JP" sz="2000" dirty="0" err="1" smtClean="0"/>
              <a:t>saltado</a:t>
            </a:r>
            <a:r>
              <a:rPr lang="en-US" altLang="ja-JP" sz="2000" dirty="0" smtClean="0"/>
              <a:t>: Rafael </a:t>
            </a:r>
            <a:r>
              <a:rPr lang="en-US" altLang="ja-JP" sz="2000" dirty="0" err="1" smtClean="0"/>
              <a:t>Climent</a:t>
            </a:r>
            <a:r>
              <a:rPr lang="en-US" altLang="ja-JP" sz="2000" dirty="0" smtClean="0"/>
              <a:t>-Espino</a:t>
            </a:r>
          </a:p>
          <a:p>
            <a:r>
              <a:rPr lang="en-US" altLang="ja-JP" sz="2000" dirty="0" err="1" smtClean="0"/>
              <a:t>Chifas</a:t>
            </a:r>
            <a:r>
              <a:rPr lang="en-US" altLang="ja-JP" sz="2000" dirty="0" smtClean="0"/>
              <a:t> y </a:t>
            </a:r>
            <a:r>
              <a:rPr lang="en-US" altLang="ja-JP" sz="2000" dirty="0" err="1" smtClean="0"/>
              <a:t>tallarín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saltado</a:t>
            </a:r>
            <a:r>
              <a:rPr lang="en-US" altLang="ja-JP" sz="2000" dirty="0" smtClean="0"/>
              <a:t>: Dan </a:t>
            </a:r>
            <a:r>
              <a:rPr lang="en-US" altLang="ja-JP" sz="2000" dirty="0" err="1" smtClean="0"/>
              <a:t>Raftery</a:t>
            </a:r>
            <a:endParaRPr lang="en-US" altLang="ja-JP" sz="2000" dirty="0" smtClean="0"/>
          </a:p>
          <a:p>
            <a:r>
              <a:rPr kumimoji="1" lang="en-US" altLang="ja-JP" sz="2000" dirty="0" err="1" smtClean="0"/>
              <a:t>Otras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fotos</a:t>
            </a:r>
            <a:r>
              <a:rPr kumimoji="1" lang="en-US" altLang="ja-JP" sz="2000" dirty="0" smtClean="0"/>
              <a:t>: Ana M. Gómez Bravo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651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6" y="1061356"/>
            <a:ext cx="3901970" cy="2988129"/>
          </a:xfrm>
          <a:ln>
            <a:solidFill>
              <a:srgbClr val="4E8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52651" y="186627"/>
            <a:ext cx="4847647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Antes de </a:t>
            </a:r>
            <a:r>
              <a:rPr lang="en-US" sz="4000" dirty="0" err="1" smtClean="0">
                <a:latin typeface="+mj-lt"/>
              </a:rPr>
              <a:t>empezar</a:t>
            </a:r>
            <a:r>
              <a:rPr lang="mr-IN" sz="4000" dirty="0" smtClean="0">
                <a:latin typeface="+mj-lt"/>
              </a:rPr>
              <a:t>…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194968"/>
            <a:ext cx="454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En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parejas</a:t>
            </a:r>
            <a:r>
              <a:rPr lang="en-US" sz="3200" dirty="0" smtClean="0">
                <a:latin typeface="+mj-lt"/>
              </a:rPr>
              <a:t>, </a:t>
            </a:r>
            <a:r>
              <a:rPr lang="en-US" sz="3200" dirty="0" err="1" smtClean="0">
                <a:latin typeface="+mj-lt"/>
              </a:rPr>
              <a:t>comenta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tu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plato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preferido</a:t>
            </a:r>
            <a:r>
              <a:rPr lang="en-US" sz="3200" dirty="0" smtClean="0">
                <a:latin typeface="+mj-lt"/>
              </a:rPr>
              <a:t> de la </a:t>
            </a:r>
            <a:r>
              <a:rPr lang="en-US" sz="3200" dirty="0" err="1" smtClean="0">
                <a:latin typeface="+mj-lt"/>
              </a:rPr>
              <a:t>gastronomía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hispánica</a:t>
            </a:r>
            <a:r>
              <a:rPr lang="en-US" sz="3200" dirty="0" smtClean="0">
                <a:latin typeface="+mj-lt"/>
              </a:rPr>
              <a:t> y </a:t>
            </a:r>
            <a:r>
              <a:rPr lang="en-US" sz="3200" dirty="0" err="1" smtClean="0">
                <a:latin typeface="+mj-lt"/>
              </a:rPr>
              <a:t>haz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una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lista</a:t>
            </a:r>
            <a:r>
              <a:rPr lang="en-US" sz="3200" dirty="0" smtClean="0">
                <a:latin typeface="+mj-lt"/>
              </a:rPr>
              <a:t> de </a:t>
            </a:r>
            <a:r>
              <a:rPr lang="en-US" sz="3200" dirty="0" err="1" smtClean="0">
                <a:latin typeface="+mj-lt"/>
              </a:rPr>
              <a:t>sus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ingredientes</a:t>
            </a:r>
            <a:endParaRPr lang="en-US" sz="3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890" y="278423"/>
            <a:ext cx="88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latin typeface="Apple Color Emoji" charset="0"/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3861285"/>
            <a:ext cx="4715219" cy="2888228"/>
          </a:xfrm>
          <a:prstGeom prst="rect">
            <a:avLst/>
          </a:prstGeom>
          <a:ln>
            <a:solidFill>
              <a:srgbClr val="4E8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0926" y="444383"/>
            <a:ext cx="2541083" cy="3901678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9005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72"/>
            <a:ext cx="9144000" cy="66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5"/>
            <a:ext cx="9144000" cy="67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"/>
            <a:ext cx="9144000" cy="66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4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-190500"/>
            <a:ext cx="9042400" cy="13589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Variedad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biológica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variedad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léxica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98" y="838200"/>
            <a:ext cx="8940801" cy="20828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Los </a:t>
            </a:r>
            <a:r>
              <a:rPr lang="en-US" b="1" dirty="0" err="1"/>
              <a:t>nombres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alimentos</a:t>
            </a:r>
            <a:r>
              <a:rPr lang="en-US" b="1" dirty="0"/>
              <a:t> </a:t>
            </a:r>
            <a:r>
              <a:rPr lang="en-US" b="1" dirty="0" err="1"/>
              <a:t>pueden</a:t>
            </a:r>
            <a:r>
              <a:rPr lang="en-US" b="1" dirty="0"/>
              <a:t> </a:t>
            </a:r>
            <a:r>
              <a:rPr lang="en-US" b="1" dirty="0" err="1"/>
              <a:t>variar</a:t>
            </a:r>
            <a:r>
              <a:rPr lang="en-US" b="1" dirty="0"/>
              <a:t> mucho de un </a:t>
            </a:r>
            <a:r>
              <a:rPr lang="en-US" b="1" dirty="0" err="1"/>
              <a:t>país</a:t>
            </a:r>
            <a:r>
              <a:rPr lang="en-US" b="1" dirty="0"/>
              <a:t> a </a:t>
            </a:r>
            <a:r>
              <a:rPr lang="en-US" b="1" dirty="0" err="1"/>
              <a:t>otro</a:t>
            </a:r>
            <a:r>
              <a:rPr lang="en-US" b="1" dirty="0"/>
              <a:t>, lo que </a:t>
            </a:r>
            <a:r>
              <a:rPr lang="en-US" b="1" dirty="0" err="1"/>
              <a:t>en</a:t>
            </a:r>
            <a:r>
              <a:rPr lang="en-US" b="1" dirty="0"/>
              <a:t> parte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explicarse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la </a:t>
            </a:r>
            <a:r>
              <a:rPr lang="en-US" b="1" dirty="0" err="1"/>
              <a:t>lengua</a:t>
            </a:r>
            <a:r>
              <a:rPr lang="en-US" b="1" dirty="0"/>
              <a:t> </a:t>
            </a:r>
            <a:r>
              <a:rPr lang="en-US" b="1" dirty="0" err="1"/>
              <a:t>nativa</a:t>
            </a:r>
            <a:r>
              <a:rPr lang="en-US" b="1" dirty="0"/>
              <a:t> de la que se </a:t>
            </a:r>
            <a:r>
              <a:rPr lang="en-US" b="1" dirty="0" err="1"/>
              <a:t>tomó</a:t>
            </a:r>
            <a:r>
              <a:rPr lang="en-US" b="1" dirty="0"/>
              <a:t> la palabra, la </a:t>
            </a:r>
            <a:r>
              <a:rPr lang="en-US" b="1" dirty="0" err="1"/>
              <a:t>designación</a:t>
            </a:r>
            <a:r>
              <a:rPr lang="en-US" b="1" dirty="0"/>
              <a:t> </a:t>
            </a:r>
            <a:r>
              <a:rPr lang="en-US" b="1" dirty="0" err="1"/>
              <a:t>usada</a:t>
            </a:r>
            <a:r>
              <a:rPr lang="en-US" b="1" dirty="0"/>
              <a:t> para </a:t>
            </a:r>
            <a:r>
              <a:rPr lang="en-US" b="1" dirty="0" err="1"/>
              <a:t>variedades</a:t>
            </a:r>
            <a:r>
              <a:rPr lang="en-US" b="1" dirty="0"/>
              <a:t> </a:t>
            </a:r>
            <a:r>
              <a:rPr lang="en-US" b="1" dirty="0" err="1"/>
              <a:t>particulares</a:t>
            </a:r>
            <a:r>
              <a:rPr lang="en-US" b="1" dirty="0"/>
              <a:t> de las </a:t>
            </a:r>
            <a:r>
              <a:rPr lang="en-US" b="1" dirty="0" err="1"/>
              <a:t>plantas</a:t>
            </a:r>
            <a:r>
              <a:rPr lang="en-US" b="1" dirty="0"/>
              <a:t> o el </a:t>
            </a:r>
            <a:r>
              <a:rPr lang="en-US" b="1" dirty="0" err="1"/>
              <a:t>momento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que </a:t>
            </a:r>
            <a:r>
              <a:rPr lang="en-US" b="1" dirty="0" err="1"/>
              <a:t>entran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vocabulario</a:t>
            </a:r>
            <a:r>
              <a:rPr lang="en-US" b="1" dirty="0"/>
              <a:t> del </a:t>
            </a:r>
            <a:r>
              <a:rPr lang="en-US" b="1" dirty="0" err="1"/>
              <a:t>país</a:t>
            </a:r>
            <a:r>
              <a:rPr lang="en-US" b="1" dirty="0"/>
              <a:t>.</a:t>
            </a:r>
            <a:r>
              <a:rPr lang="en-US" dirty="0"/>
              <a:t> 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754312"/>
            <a:ext cx="6121400" cy="4104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99" y="3352801"/>
            <a:ext cx="2425701" cy="16619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Un </a:t>
            </a:r>
            <a:r>
              <a:rPr lang="en-US" sz="2800" b="1" dirty="0" err="1"/>
              <a:t>ejemplo</a:t>
            </a:r>
            <a:r>
              <a:rPr lang="en-US" sz="2800" b="1" dirty="0"/>
              <a:t>, </a:t>
            </a:r>
            <a:r>
              <a:rPr lang="en-US" sz="2800" b="1" dirty="0" err="1"/>
              <a:t>aunque</a:t>
            </a:r>
            <a:r>
              <a:rPr lang="en-US" sz="2800" b="1" dirty="0"/>
              <a:t> no </a:t>
            </a:r>
            <a:r>
              <a:rPr lang="en-US" sz="2800" b="1" dirty="0" err="1"/>
              <a:t>exhaustivo</a:t>
            </a:r>
            <a:r>
              <a:rPr lang="en-US" sz="2800" b="1" dirty="0"/>
              <a:t>, </a:t>
            </a:r>
            <a:r>
              <a:rPr lang="en-US" sz="2800" b="1" dirty="0" err="1"/>
              <a:t>es</a:t>
            </a:r>
            <a:r>
              <a:rPr lang="en-US" sz="2800" b="1" dirty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0" y="127000"/>
            <a:ext cx="7721600" cy="64897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Colombia, Costa Rica, Cuba, Guatemala, Honduras, México, Nicaragua, El Salvador: </a:t>
            </a:r>
            <a:r>
              <a:rPr lang="en-US" b="1" dirty="0">
                <a:solidFill>
                  <a:srgbClr val="FF0000"/>
                </a:solidFill>
              </a:rPr>
              <a:t>frijoles</a:t>
            </a:r>
          </a:p>
          <a:p>
            <a:r>
              <a:rPr lang="en-US" dirty="0" err="1"/>
              <a:t>España</a:t>
            </a:r>
            <a:r>
              <a:rPr lang="en-US" dirty="0"/>
              <a:t>: </a:t>
            </a:r>
            <a:r>
              <a:rPr lang="en-US" b="1" dirty="0" err="1">
                <a:solidFill>
                  <a:srgbClr val="FF0000"/>
                </a:solidFill>
              </a:rPr>
              <a:t>judías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alubias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habichuelas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habas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Argentina, Bolivia, Chile, Ecuador, Panamá, Paraguay, Uruguay: </a:t>
            </a:r>
            <a:r>
              <a:rPr lang="en-US" b="1" dirty="0" err="1">
                <a:solidFill>
                  <a:srgbClr val="FF0000"/>
                </a:solidFill>
              </a:rPr>
              <a:t>porotos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/>
              <a:t>Ecuador, </a:t>
            </a:r>
            <a:r>
              <a:rPr lang="en-US" dirty="0" err="1" smtClean="0"/>
              <a:t>Perú</a:t>
            </a:r>
            <a:r>
              <a:rPr lang="en-US" dirty="0"/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frejoles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Venezuela: </a:t>
            </a:r>
            <a:r>
              <a:rPr lang="en-US" b="1" dirty="0">
                <a:solidFill>
                  <a:srgbClr val="FF0000"/>
                </a:solidFill>
              </a:rPr>
              <a:t>frijoles, </a:t>
            </a:r>
            <a:r>
              <a:rPr lang="en-US" b="1" dirty="0" err="1" smtClean="0">
                <a:solidFill>
                  <a:srgbClr val="FF0000"/>
                </a:solidFill>
              </a:rPr>
              <a:t>caraotas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/>
              <a:t>Belice</a:t>
            </a:r>
            <a:r>
              <a:rPr lang="en-US" dirty="0" smtClean="0"/>
              <a:t>, </a:t>
            </a:r>
            <a:r>
              <a:rPr lang="en-US" dirty="0" err="1" smtClean="0"/>
              <a:t>República</a:t>
            </a:r>
            <a:r>
              <a:rPr lang="en-US" dirty="0" smtClean="0"/>
              <a:t> </a:t>
            </a:r>
            <a:r>
              <a:rPr lang="en-US" dirty="0" err="1" smtClean="0"/>
              <a:t>Dominicana</a:t>
            </a:r>
            <a:r>
              <a:rPr lang="en-US" dirty="0" smtClean="0"/>
              <a:t>, Puerto Rico: </a:t>
            </a:r>
            <a:r>
              <a:rPr lang="en-US" b="1" dirty="0" err="1" smtClean="0">
                <a:solidFill>
                  <a:srgbClr val="FF0000"/>
                </a:solidFill>
              </a:rPr>
              <a:t>habichuelas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Pero hay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nombres</a:t>
            </a:r>
            <a:r>
              <a:rPr lang="en-US" dirty="0" smtClean="0"/>
              <a:t>, </a:t>
            </a:r>
            <a:r>
              <a:rPr lang="en-US" dirty="0" err="1" smtClean="0"/>
              <a:t>referidos</a:t>
            </a:r>
            <a:r>
              <a:rPr lang="en-US" dirty="0" smtClean="0"/>
              <a:t> a </a:t>
            </a:r>
            <a:r>
              <a:rPr lang="en-US" dirty="0" err="1" smtClean="0"/>
              <a:t>tipos</a:t>
            </a:r>
            <a:r>
              <a:rPr lang="en-US" dirty="0" smtClean="0"/>
              <a:t> </a:t>
            </a:r>
            <a:r>
              <a:rPr lang="en-US" dirty="0" err="1" smtClean="0"/>
              <a:t>específicos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guandú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guandul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gandul</a:t>
            </a:r>
            <a:r>
              <a:rPr lang="en-US" dirty="0" smtClean="0">
                <a:solidFill>
                  <a:srgbClr val="FF0000"/>
                </a:solidFill>
              </a:rPr>
              <a:t>, frijol de </a:t>
            </a:r>
            <a:r>
              <a:rPr lang="en-US" dirty="0" err="1" smtClean="0">
                <a:solidFill>
                  <a:srgbClr val="FF0000"/>
                </a:solidFill>
              </a:rPr>
              <a:t>palo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quinchoncho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8840</TotalTime>
  <Words>952</Words>
  <Application>Microsoft Macintosh PowerPoint</Application>
  <PresentationFormat>On-screen Show (4:3)</PresentationFormat>
  <Paragraphs>79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Apple Color Emoji</vt:lpstr>
      <vt:lpstr>Calibri</vt:lpstr>
      <vt:lpstr>Mangal</vt:lpstr>
      <vt:lpstr>ＭＳ Ｐゴシック</vt:lpstr>
      <vt:lpstr>Arial</vt:lpstr>
      <vt:lpstr>Office Theme</vt:lpstr>
      <vt:lpstr>Capítulo 6</vt:lpstr>
      <vt:lpstr>  Intercambio colombino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Variedad biológica, variedad léxica</vt:lpstr>
      <vt:lpstr>PowerPoint Presentation</vt:lpstr>
      <vt:lpstr>Tardaron en aceptarse cultivos de plantas solanáceas por pensarse que eran tóxicas, ya que sus hojas lo son</vt:lpstr>
      <vt:lpstr>Nuevas rutas comerciales: el Galeón de Manila y las Flotas de Indias</vt:lpstr>
      <vt:lpstr>Ruta del galeón de Manila y las Flotas de Indias</vt:lpstr>
      <vt:lpstr>Intercambios comerciales</vt:lpstr>
      <vt:lpstr>Con el Galeón de Manila llegaron a México diferentes variedades de mangos</vt:lpstr>
      <vt:lpstr>Lonja del comercio y Terminal Sierra Maestra en el centro de La Habana</vt:lpstr>
      <vt:lpstr>PowerPoint Presentation</vt:lpstr>
      <vt:lpstr>En los chifas se pueden saborear deliciosos platos como el lomo saltado y el tallarín saltado</vt:lpstr>
      <vt:lpstr>¿Papa o patata?</vt:lpstr>
      <vt:lpstr>Durante las guerras y períodos de carestía, los gobiernos limitan el control de los alimentos y distribuyen cartillas de racionamiento, que raramente aportan alimentos suficientes para subsistir. La escasez de alimentos es un importante motor para la emigración.  </vt:lpstr>
      <vt:lpstr>A veces el hambre y los problemas de subsistencia no son el resultado de crisis agrícolas ni guerras, sino de problemas de gestión política</vt:lpstr>
      <vt:lpstr>Comida con mensaje político</vt:lpstr>
      <vt:lpstr>PowerPoint Presentation</vt:lpstr>
      <vt:lpstr>En parejas: ¿Qué otros ejemplos de asociación entre hambre y problemas políticos y sociales conoces?</vt:lpstr>
      <vt:lpstr>Películas - Comida e inmigración</vt:lpstr>
      <vt:lpstr>Imágenes</vt:lpstr>
    </vt:vector>
  </TitlesOfParts>
  <Company>University of Washington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Jewish/Converso Food and Racial Profiling in Fifteenth-Century Spain</dc:title>
  <dc:creator>Ana Gómez-Bravo</dc:creator>
  <cp:lastModifiedBy>Microsoft Office User</cp:lastModifiedBy>
  <cp:revision>327</cp:revision>
  <cp:lastPrinted>2017-11-19T19:00:54Z</cp:lastPrinted>
  <dcterms:created xsi:type="dcterms:W3CDTF">2015-01-19T01:41:21Z</dcterms:created>
  <dcterms:modified xsi:type="dcterms:W3CDTF">2017-11-19T19:48:42Z</dcterms:modified>
</cp:coreProperties>
</file>