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2" r:id="rId1"/>
  </p:sldMasterIdLst>
  <p:notesMasterIdLst>
    <p:notesMasterId r:id="rId16"/>
  </p:notesMasterIdLst>
  <p:sldIdLst>
    <p:sldId id="256" r:id="rId2"/>
    <p:sldId id="285" r:id="rId3"/>
    <p:sldId id="291" r:id="rId4"/>
    <p:sldId id="258" r:id="rId5"/>
    <p:sldId id="257" r:id="rId6"/>
    <p:sldId id="292" r:id="rId7"/>
    <p:sldId id="260" r:id="rId8"/>
    <p:sldId id="281" r:id="rId9"/>
    <p:sldId id="261" r:id="rId10"/>
    <p:sldId id="282" r:id="rId11"/>
    <p:sldId id="289" r:id="rId12"/>
    <p:sldId id="283" r:id="rId13"/>
    <p:sldId id="290" r:id="rId14"/>
    <p:sldId id="293" r:id="rId15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7"/>
    <p:restoredTop sz="94674"/>
  </p:normalViewPr>
  <p:slideViewPr>
    <p:cSldViewPr snapToGrid="0" snapToObjects="1">
      <p:cViewPr>
        <p:scale>
          <a:sx n="125" d="100"/>
          <a:sy n="125" d="100"/>
        </p:scale>
        <p:origin x="1920" y="8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17361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92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71450" lvl="0" indent="-171450">
              <a:buFont typeface="Arial"/>
              <a:buChar char="•"/>
            </a:pPr>
            <a:endParaRPr lang="en-US" sz="11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lang="en-US" dirty="0" smtClean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887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3264408"/>
            <a:ext cx="5101209" cy="929921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702945"/>
            <a:ext cx="973956" cy="373761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52" y="702945"/>
            <a:ext cx="4648867" cy="373761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14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867-0964-49C4-9DE5-8FBB189497BC}" type="datetime1">
              <a:rPr lang="en-US" smtClean="0"/>
              <a:pPr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200150" y="1790058"/>
            <a:ext cx="6743700" cy="1234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3264349"/>
            <a:ext cx="5101209" cy="94881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6434" y="1978533"/>
            <a:ext cx="3203828" cy="232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1978533"/>
            <a:ext cx="3202685" cy="2326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D5B8-D9C5-419F-913D-2186935717ED}" type="datetime1">
              <a:rPr lang="en-US" smtClean="0"/>
              <a:pPr/>
              <a:t>10/13/17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757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7577" y="2357438"/>
            <a:ext cx="3202686" cy="19475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2357438"/>
            <a:ext cx="3190113" cy="194758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1735075"/>
            <a:ext cx="3202686" cy="52806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3504" y="1682871"/>
            <a:ext cx="3364992" cy="85612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603504"/>
            <a:ext cx="3611880" cy="3936492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06392" y="1682871"/>
            <a:ext cx="3371249" cy="85098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51435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76" y="2662439"/>
            <a:ext cx="2846070" cy="1645528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3504" y="4677156"/>
            <a:ext cx="3843598" cy="24003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73352" y="723519"/>
            <a:ext cx="5797296" cy="8915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52" y="1978534"/>
            <a:ext cx="5797296" cy="2326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66072" y="4679112"/>
            <a:ext cx="2065310" cy="242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70ADCE2-1EA3-3242-8F94-14956DBDC8EE}" type="datetimeFigureOut">
              <a:rPr lang="en-US" smtClean="0"/>
              <a:t>10/13/17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0150" y="4677156"/>
            <a:ext cx="4425892" cy="240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9192" y="4663440"/>
            <a:ext cx="274320" cy="27432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0DF3CD41-5BF1-694B-8CE5-25BDDA954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37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2377440" y="1544320"/>
            <a:ext cx="3992880" cy="1574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US" sz="2800" dirty="0" err="1" smtClean="0"/>
              <a:t>Capítulo</a:t>
            </a:r>
            <a:r>
              <a:rPr lang="en-US" sz="2800" dirty="0" smtClean="0"/>
              <a:t> 1</a:t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err="1" smtClean="0"/>
              <a:t>Paleodieta</a:t>
            </a:r>
            <a:endParaRPr lang="en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80268" y="4529109"/>
            <a:ext cx="253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Ana M. </a:t>
            </a:r>
            <a:r>
              <a:rPr lang="en-US" dirty="0" smtClean="0"/>
              <a:t>Gómez-Bravo 2017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81280"/>
            <a:ext cx="4686300" cy="762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Críticas</a:t>
            </a:r>
            <a:r>
              <a:rPr lang="en-US" sz="2400" dirty="0" smtClean="0">
                <a:solidFill>
                  <a:srgbClr val="FF0000"/>
                </a:solidFill>
              </a:rPr>
              <a:t> a la </a:t>
            </a:r>
            <a:r>
              <a:rPr lang="en-US" sz="2400" dirty="0" err="1" smtClean="0">
                <a:solidFill>
                  <a:srgbClr val="FF0000"/>
                </a:solidFill>
              </a:rPr>
              <a:t>paleodieta</a:t>
            </a:r>
            <a:endParaRPr lang="en" sz="2400" dirty="0">
              <a:solidFill>
                <a:srgbClr val="FF0000"/>
              </a:solidFill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1076325" y="762000"/>
            <a:ext cx="8134350" cy="41719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000" dirty="0" smtClean="0"/>
              <a:t>Los </a:t>
            </a:r>
            <a:r>
              <a:rPr lang="en-US" sz="2000" dirty="0" err="1" smtClean="0"/>
              <a:t>humanos</a:t>
            </a:r>
            <a:r>
              <a:rPr lang="en-US" sz="2000" dirty="0" smtClean="0"/>
              <a:t> </a:t>
            </a:r>
            <a:r>
              <a:rPr lang="en-US" sz="2000" dirty="0" err="1" smtClean="0"/>
              <a:t>pudieron</a:t>
            </a:r>
            <a:r>
              <a:rPr lang="en-US" sz="2000" dirty="0" smtClean="0"/>
              <a:t> </a:t>
            </a:r>
            <a:r>
              <a:rPr lang="en-US" sz="2000" dirty="0" err="1" smtClean="0"/>
              <a:t>haber</a:t>
            </a:r>
            <a:r>
              <a:rPr lang="en-US" sz="2000" dirty="0" smtClean="0"/>
              <a:t> </a:t>
            </a:r>
            <a:r>
              <a:rPr lang="en-US" sz="2000" dirty="0" err="1" smtClean="0"/>
              <a:t>evolucionado</a:t>
            </a:r>
            <a:r>
              <a:rPr lang="en-US" sz="2000" dirty="0" smtClean="0"/>
              <a:t> </a:t>
            </a:r>
            <a:r>
              <a:rPr lang="en-US" sz="2000" dirty="0" err="1" smtClean="0"/>
              <a:t>durante</a:t>
            </a:r>
            <a:r>
              <a:rPr lang="en-US" sz="2000" dirty="0" smtClean="0"/>
              <a:t> el </a:t>
            </a:r>
            <a:r>
              <a:rPr lang="en-US" sz="2000" dirty="0" err="1" smtClean="0"/>
              <a:t>Neolítico</a:t>
            </a:r>
            <a:r>
              <a:rPr lang="en-US" sz="2000" dirty="0" smtClean="0"/>
              <a:t> para </a:t>
            </a:r>
            <a:r>
              <a:rPr lang="en-US" sz="2000" dirty="0" err="1" smtClean="0"/>
              <a:t>adaptarse</a:t>
            </a:r>
            <a:r>
              <a:rPr lang="en-US" sz="2000" dirty="0" smtClean="0"/>
              <a:t> a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nuevos</a:t>
            </a:r>
            <a:r>
              <a:rPr lang="en-US" sz="2000" dirty="0" smtClean="0"/>
              <a:t> </a:t>
            </a:r>
            <a:r>
              <a:rPr lang="en-US" sz="2000" dirty="0" err="1" smtClean="0"/>
              <a:t>productos</a:t>
            </a:r>
            <a:endParaRPr lang="en-US" sz="2000" dirty="0"/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000" dirty="0"/>
              <a:t>Los </a:t>
            </a:r>
            <a:r>
              <a:rPr lang="en-US" sz="2000" dirty="0" err="1"/>
              <a:t>humanos</a:t>
            </a:r>
            <a:r>
              <a:rPr lang="en-US" sz="2000" dirty="0"/>
              <a:t> del </a:t>
            </a:r>
            <a:r>
              <a:rPr lang="en-US" sz="2000" dirty="0" err="1"/>
              <a:t>Paleolítico</a:t>
            </a:r>
            <a:r>
              <a:rPr lang="en-US" sz="2000" dirty="0"/>
              <a:t> </a:t>
            </a:r>
            <a:r>
              <a:rPr lang="en-US" sz="2000" dirty="0" err="1"/>
              <a:t>vivían</a:t>
            </a:r>
            <a:r>
              <a:rPr lang="en-US" sz="2000" dirty="0"/>
              <a:t> </a:t>
            </a:r>
            <a:r>
              <a:rPr lang="en-US" sz="2000" dirty="0" err="1"/>
              <a:t>vidas</a:t>
            </a:r>
            <a:r>
              <a:rPr lang="en-US" sz="2000" dirty="0"/>
              <a:t> </a:t>
            </a:r>
            <a:r>
              <a:rPr lang="en-US" sz="2000" dirty="0" err="1" smtClean="0"/>
              <a:t>cortas</a:t>
            </a:r>
            <a:r>
              <a:rPr lang="en-US" sz="2000" dirty="0" smtClean="0"/>
              <a:t>, </a:t>
            </a:r>
            <a:r>
              <a:rPr lang="en-US" sz="2000" dirty="0" err="1" smtClean="0"/>
              <a:t>por</a:t>
            </a:r>
            <a:r>
              <a:rPr lang="en-US" sz="2000" dirty="0" smtClean="0"/>
              <a:t> lo que no </a:t>
            </a:r>
            <a:r>
              <a:rPr lang="en-US" sz="2000" dirty="0" err="1" smtClean="0"/>
              <a:t>podían</a:t>
            </a:r>
            <a:r>
              <a:rPr lang="en-US" sz="2000" dirty="0" smtClean="0"/>
              <a:t> </a:t>
            </a:r>
            <a:r>
              <a:rPr lang="en-US" sz="2000" dirty="0" err="1" smtClean="0"/>
              <a:t>desarrollar</a:t>
            </a:r>
            <a:r>
              <a:rPr lang="en-US" sz="2000" dirty="0" smtClean="0"/>
              <a:t> las </a:t>
            </a:r>
            <a:r>
              <a:rPr lang="en-US" sz="2000" dirty="0" err="1" smtClean="0"/>
              <a:t>enfermedades</a:t>
            </a:r>
            <a:r>
              <a:rPr lang="en-US" sz="2000" dirty="0" smtClean="0"/>
              <a:t> </a:t>
            </a:r>
            <a:r>
              <a:rPr lang="en-US" sz="2000" dirty="0" err="1" smtClean="0"/>
              <a:t>asociadas</a:t>
            </a:r>
            <a:r>
              <a:rPr lang="en-US" sz="2000" dirty="0" smtClean="0"/>
              <a:t> con la </a:t>
            </a:r>
            <a:r>
              <a:rPr lang="en-US" sz="2000" dirty="0" err="1" smtClean="0"/>
              <a:t>vejez</a:t>
            </a:r>
            <a:r>
              <a:rPr lang="en-US" sz="2000" dirty="0" smtClean="0"/>
              <a:t> </a:t>
            </a:r>
            <a:r>
              <a:rPr lang="en-US" sz="2000" dirty="0" err="1" smtClean="0"/>
              <a:t>ni</a:t>
            </a:r>
            <a:r>
              <a:rPr lang="en-US" sz="2000" dirty="0" smtClean="0"/>
              <a:t> </a:t>
            </a:r>
            <a:r>
              <a:rPr lang="en-US" sz="2000" dirty="0" err="1" smtClean="0"/>
              <a:t>transmitir</a:t>
            </a:r>
            <a:r>
              <a:rPr lang="en-US" sz="2000" dirty="0" smtClean="0"/>
              <a:t> </a:t>
            </a:r>
            <a:r>
              <a:rPr lang="en-US" sz="2000" dirty="0" err="1" smtClean="0"/>
              <a:t>tolerancia</a:t>
            </a:r>
            <a:r>
              <a:rPr lang="en-US" sz="2000" dirty="0" smtClean="0"/>
              <a:t> a </a:t>
            </a:r>
            <a:r>
              <a:rPr lang="en-US" sz="2000" dirty="0" err="1" smtClean="0"/>
              <a:t>esas</a:t>
            </a:r>
            <a:r>
              <a:rPr lang="en-US" sz="2000" dirty="0" smtClean="0"/>
              <a:t> </a:t>
            </a:r>
            <a:r>
              <a:rPr lang="en-US" sz="2000" dirty="0" err="1" smtClean="0"/>
              <a:t>enfermedades</a:t>
            </a:r>
            <a:r>
              <a:rPr lang="en-US" sz="2000" dirty="0" smtClean="0"/>
              <a:t> a </a:t>
            </a:r>
            <a:r>
              <a:rPr lang="en-US" sz="2000" dirty="0" err="1" smtClean="0"/>
              <a:t>sus</a:t>
            </a:r>
            <a:r>
              <a:rPr lang="en-US" sz="2000" dirty="0" smtClean="0"/>
              <a:t> </a:t>
            </a:r>
            <a:r>
              <a:rPr lang="en-US" sz="2000" dirty="0" err="1" smtClean="0"/>
              <a:t>hijos</a:t>
            </a:r>
            <a:r>
              <a:rPr lang="en-US" sz="2000" dirty="0" smtClean="0"/>
              <a:t> </a:t>
            </a:r>
            <a:endParaRPr lang="en-US" sz="2000" dirty="0"/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000" dirty="0" err="1" smtClean="0"/>
              <a:t>Nuestro</a:t>
            </a:r>
            <a:r>
              <a:rPr lang="en-US" sz="2000" dirty="0" smtClean="0"/>
              <a:t> </a:t>
            </a:r>
            <a:r>
              <a:rPr lang="en-US" sz="2000" dirty="0" err="1"/>
              <a:t>conocimiento</a:t>
            </a:r>
            <a:r>
              <a:rPr lang="en-US" sz="2000" dirty="0"/>
              <a:t> de los </a:t>
            </a:r>
            <a:r>
              <a:rPr lang="en-US" sz="2000" dirty="0" err="1"/>
              <a:t>alimentos</a:t>
            </a:r>
            <a:r>
              <a:rPr lang="en-US" sz="2000" dirty="0"/>
              <a:t> </a:t>
            </a:r>
            <a:r>
              <a:rPr lang="en-US" sz="2000" dirty="0" smtClean="0"/>
              <a:t>que de </a:t>
            </a:r>
            <a:r>
              <a:rPr lang="en-US" sz="2000" dirty="0" err="1" smtClean="0"/>
              <a:t>hecho</a:t>
            </a:r>
            <a:r>
              <a:rPr lang="en-US" sz="2000" dirty="0" smtClean="0"/>
              <a:t> se </a:t>
            </a:r>
            <a:r>
              <a:rPr lang="en-US" sz="2000" dirty="0" err="1" smtClean="0"/>
              <a:t>consumían</a:t>
            </a:r>
            <a:r>
              <a:rPr lang="en-US" sz="2000" dirty="0" smtClean="0"/>
              <a:t> </a:t>
            </a:r>
            <a:r>
              <a:rPr lang="en-US" sz="2000" dirty="0" err="1" smtClean="0"/>
              <a:t>durante</a:t>
            </a:r>
            <a:r>
              <a:rPr lang="en-US" sz="2000" dirty="0" smtClean="0"/>
              <a:t> </a:t>
            </a:r>
            <a:r>
              <a:rPr lang="en-US" sz="2000" dirty="0"/>
              <a:t>el </a:t>
            </a:r>
            <a:r>
              <a:rPr lang="en-US" sz="2000" dirty="0" err="1"/>
              <a:t>Paleolítico</a:t>
            </a:r>
            <a:r>
              <a:rPr lang="en-US" sz="2000" dirty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limitado</a:t>
            </a:r>
            <a:endParaRPr lang="en-US" sz="2000" dirty="0"/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000" dirty="0"/>
              <a:t>Los </a:t>
            </a:r>
            <a:r>
              <a:rPr lang="en-US" sz="2000" dirty="0" err="1"/>
              <a:t>estudios</a:t>
            </a:r>
            <a:r>
              <a:rPr lang="en-US" sz="2000" dirty="0"/>
              <a:t> </a:t>
            </a:r>
            <a:r>
              <a:rPr lang="en-US" sz="2000" dirty="0" smtClean="0"/>
              <a:t>que </a:t>
            </a:r>
            <a:r>
              <a:rPr lang="en-US" sz="2000" dirty="0" err="1" smtClean="0"/>
              <a:t>han</a:t>
            </a:r>
            <a:r>
              <a:rPr lang="en-US" sz="2000" dirty="0" smtClean="0"/>
              <a:t> </a:t>
            </a:r>
            <a:r>
              <a:rPr lang="en-US" sz="2000" dirty="0" err="1" smtClean="0"/>
              <a:t>encontrado</a:t>
            </a:r>
            <a:r>
              <a:rPr lang="en-US" sz="2000" dirty="0" smtClean="0"/>
              <a:t> </a:t>
            </a:r>
            <a:r>
              <a:rPr lang="en-US" sz="2000" dirty="0" err="1" smtClean="0"/>
              <a:t>efectos</a:t>
            </a:r>
            <a:r>
              <a:rPr lang="en-US" sz="2000" dirty="0" smtClean="0"/>
              <a:t> </a:t>
            </a:r>
            <a:r>
              <a:rPr lang="en-US" sz="2000" dirty="0" err="1" smtClean="0"/>
              <a:t>positivos</a:t>
            </a:r>
            <a:r>
              <a:rPr lang="en-US" sz="2000" dirty="0" smtClean="0"/>
              <a:t> </a:t>
            </a:r>
            <a:r>
              <a:rPr lang="en-US" sz="2000" dirty="0"/>
              <a:t>son </a:t>
            </a:r>
            <a:r>
              <a:rPr lang="en-US" sz="2000" dirty="0" err="1"/>
              <a:t>pequeños</a:t>
            </a:r>
            <a:r>
              <a:rPr lang="en-US" sz="2000" dirty="0"/>
              <a:t> y </a:t>
            </a:r>
            <a:r>
              <a:rPr lang="en-US" sz="2000" dirty="0" err="1" smtClean="0"/>
              <a:t>están</a:t>
            </a:r>
            <a:r>
              <a:rPr lang="en-US" sz="2000" dirty="0" smtClean="0"/>
              <a:t> mal </a:t>
            </a:r>
            <a:r>
              <a:rPr lang="en-US" sz="2000" dirty="0" err="1"/>
              <a:t>diseñados</a:t>
            </a:r>
            <a:r>
              <a:rPr lang="en-US" sz="2000" dirty="0"/>
              <a:t> </a:t>
            </a:r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difícil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 smtClean="0"/>
              <a:t>llevar</a:t>
            </a:r>
            <a:r>
              <a:rPr lang="en-US" sz="2000" dirty="0" smtClean="0"/>
              <a:t> a </a:t>
            </a:r>
            <a:r>
              <a:rPr lang="en-US" sz="2000" dirty="0" err="1" smtClean="0"/>
              <a:t>cabo</a:t>
            </a:r>
            <a:endParaRPr lang="en-US" sz="2000" dirty="0"/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000" dirty="0" err="1" smtClean="0"/>
              <a:t>Es</a:t>
            </a:r>
            <a:r>
              <a:rPr lang="en-US" sz="2000" dirty="0" smtClean="0"/>
              <a:t> </a:t>
            </a:r>
            <a:r>
              <a:rPr lang="en-US" sz="2000" dirty="0" err="1" smtClean="0"/>
              <a:t>cara</a:t>
            </a:r>
            <a:r>
              <a:rPr lang="en-US" sz="2000" dirty="0" smtClean="0"/>
              <a:t> </a:t>
            </a:r>
            <a:endParaRPr lang="en-US" sz="2000" dirty="0"/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000" dirty="0" err="1" smtClean="0"/>
              <a:t>Puede</a:t>
            </a:r>
            <a:r>
              <a:rPr lang="en-US" sz="2000" dirty="0" smtClean="0"/>
              <a:t> </a:t>
            </a:r>
            <a:r>
              <a:rPr lang="en-US" sz="2000" dirty="0" err="1" smtClean="0"/>
              <a:t>ser</a:t>
            </a:r>
            <a:r>
              <a:rPr lang="en-US" sz="2000" dirty="0" smtClean="0"/>
              <a:t> </a:t>
            </a:r>
            <a:r>
              <a:rPr lang="en-US" sz="2000" dirty="0" err="1" smtClean="0"/>
              <a:t>muy</a:t>
            </a:r>
            <a:r>
              <a:rPr lang="en-US" sz="2000" dirty="0" smtClean="0"/>
              <a:t> </a:t>
            </a:r>
            <a:r>
              <a:rPr lang="en-US" sz="2000" dirty="0" err="1" smtClean="0"/>
              <a:t>alta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/>
              <a:t>grasas</a:t>
            </a:r>
            <a:r>
              <a:rPr lang="en-US" sz="2000" dirty="0"/>
              <a:t> </a:t>
            </a:r>
            <a:r>
              <a:rPr lang="en-US" sz="2000" dirty="0" err="1"/>
              <a:t>saturadas</a:t>
            </a:r>
            <a:endParaRPr lang="en-US" sz="2000" dirty="0" smtClean="0"/>
          </a:p>
          <a:p>
            <a:pPr marL="38100"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endParaRPr lang="en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Beneficios</a:t>
            </a:r>
            <a:r>
              <a:rPr lang="en-US" sz="2400" dirty="0">
                <a:solidFill>
                  <a:srgbClr val="FF0000"/>
                </a:solidFill>
              </a:rPr>
              <a:t> de </a:t>
            </a:r>
            <a:r>
              <a:rPr lang="en-US" sz="2400" dirty="0" err="1" smtClean="0">
                <a:solidFill>
                  <a:srgbClr val="FF0000"/>
                </a:solidFill>
              </a:rPr>
              <a:t>algunos</a:t>
            </a:r>
            <a:r>
              <a:rPr lang="en-US" sz="2400" dirty="0" smtClean="0">
                <a:solidFill>
                  <a:srgbClr val="FF0000"/>
                </a:solidFill>
              </a:rPr>
              <a:t> de </a:t>
            </a:r>
            <a:r>
              <a:rPr lang="en-US" sz="2400" dirty="0" err="1" smtClean="0">
                <a:solidFill>
                  <a:srgbClr val="FF0000"/>
                </a:solidFill>
              </a:rPr>
              <a:t>los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alimentos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restringidos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en</a:t>
            </a:r>
            <a:r>
              <a:rPr lang="en-US" sz="2400" dirty="0" smtClean="0">
                <a:solidFill>
                  <a:srgbClr val="FF0000"/>
                </a:solidFill>
              </a:rPr>
              <a:t> la </a:t>
            </a:r>
            <a:r>
              <a:rPr lang="en-US" sz="2400" dirty="0" err="1" smtClean="0">
                <a:solidFill>
                  <a:srgbClr val="FF0000"/>
                </a:solidFill>
              </a:rPr>
              <a:t>paleodieta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024" y="1200150"/>
            <a:ext cx="7715251" cy="39433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dirty="0" smtClean="0"/>
              <a:t>Los </a:t>
            </a:r>
            <a:r>
              <a:rPr lang="en-US" sz="2800" b="1" dirty="0" err="1" smtClean="0"/>
              <a:t>cereales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integrales</a:t>
            </a:r>
            <a:r>
              <a:rPr lang="en-US" sz="2800" b="1" dirty="0" smtClean="0"/>
              <a:t> </a:t>
            </a:r>
            <a:r>
              <a:rPr lang="en-US" sz="2800" b="1" dirty="0"/>
              <a:t>y </a:t>
            </a:r>
            <a:r>
              <a:rPr lang="en-US" sz="2800" b="1" dirty="0" smtClean="0"/>
              <a:t>las </a:t>
            </a:r>
            <a:r>
              <a:rPr lang="en-US" sz="2800" b="1" dirty="0" err="1" smtClean="0"/>
              <a:t>legumbres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tienen</a:t>
            </a:r>
            <a:r>
              <a:rPr lang="en-US" sz="2800" b="1" dirty="0" smtClean="0"/>
              <a:t>: </a:t>
            </a:r>
            <a:endParaRPr lang="en-US" sz="2800" b="1" dirty="0"/>
          </a:p>
          <a:p>
            <a:pPr>
              <a:buFont typeface="Wingdings" charset="2"/>
              <a:buChar char="q"/>
            </a:pPr>
            <a:r>
              <a:rPr lang="en-US" sz="2800" dirty="0"/>
              <a:t>Alto </a:t>
            </a:r>
            <a:r>
              <a:rPr lang="en-US" sz="2800" dirty="0" err="1"/>
              <a:t>contenido</a:t>
            </a:r>
            <a:r>
              <a:rPr lang="en-US" sz="2800" dirty="0"/>
              <a:t> en </a:t>
            </a:r>
            <a:r>
              <a:rPr lang="en-US" sz="2800" dirty="0" err="1"/>
              <a:t>fibra</a:t>
            </a:r>
            <a:r>
              <a:rPr lang="en-US" sz="2800" dirty="0"/>
              <a:t> </a:t>
            </a:r>
          </a:p>
          <a:p>
            <a:pPr>
              <a:buFont typeface="Wingdings" charset="2"/>
              <a:buChar char="q"/>
            </a:pPr>
            <a:r>
              <a:rPr lang="en-US" sz="2800" dirty="0"/>
              <a:t>Alto </a:t>
            </a:r>
            <a:r>
              <a:rPr lang="en-US" sz="2800" dirty="0" err="1"/>
              <a:t>contenido</a:t>
            </a:r>
            <a:r>
              <a:rPr lang="en-US" sz="2800" dirty="0"/>
              <a:t> en </a:t>
            </a:r>
            <a:r>
              <a:rPr lang="en-US" sz="2800" dirty="0" err="1"/>
              <a:t>fitoquímicos</a:t>
            </a:r>
            <a:r>
              <a:rPr lang="en-US" sz="2800" dirty="0"/>
              <a:t> </a:t>
            </a:r>
          </a:p>
          <a:p>
            <a:pPr>
              <a:buFont typeface="Wingdings" charset="2"/>
              <a:buChar char="q"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 smtClean="0"/>
              <a:t>Los </a:t>
            </a:r>
            <a:r>
              <a:rPr lang="en-US" sz="2800" b="1" dirty="0" err="1" smtClean="0"/>
              <a:t>productos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lácteos</a:t>
            </a:r>
            <a:r>
              <a:rPr lang="en-US" sz="2800" b="1" dirty="0"/>
              <a:t>:</a:t>
            </a:r>
            <a:r>
              <a:rPr lang="en-US" sz="2800" b="1" dirty="0" smtClean="0"/>
              <a:t> </a:t>
            </a:r>
            <a:endParaRPr lang="en-US" sz="2800" b="1" dirty="0"/>
          </a:p>
          <a:p>
            <a:pPr>
              <a:buFont typeface="Wingdings" charset="2"/>
              <a:buChar char="q"/>
            </a:pPr>
            <a:r>
              <a:rPr lang="en-US" sz="2800" dirty="0" smtClean="0"/>
              <a:t>Son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/>
              <a:t>buena</a:t>
            </a:r>
            <a:r>
              <a:rPr lang="en-US" sz="2800" dirty="0"/>
              <a:t> </a:t>
            </a:r>
            <a:r>
              <a:rPr lang="en-US" sz="2800" dirty="0" err="1"/>
              <a:t>fuente</a:t>
            </a:r>
            <a:r>
              <a:rPr lang="en-US" sz="2800" dirty="0"/>
              <a:t> de </a:t>
            </a:r>
            <a:r>
              <a:rPr lang="en-US" sz="2800" dirty="0" err="1"/>
              <a:t>proteína</a:t>
            </a:r>
            <a:r>
              <a:rPr lang="en-US" sz="2800" dirty="0"/>
              <a:t> y </a:t>
            </a:r>
            <a:r>
              <a:rPr lang="en-US" sz="2800" dirty="0" err="1" smtClean="0"/>
              <a:t>calcio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buFont typeface="Wingdings" charset="2"/>
              <a:buChar char="q"/>
            </a:pPr>
            <a:r>
              <a:rPr lang="en-US" sz="2800" dirty="0" err="1" smtClean="0"/>
              <a:t>Contienen</a:t>
            </a:r>
            <a:r>
              <a:rPr lang="en-US" sz="2800" dirty="0" smtClean="0"/>
              <a:t> </a:t>
            </a:r>
            <a:r>
              <a:rPr lang="en-US" sz="2800" dirty="0" err="1"/>
              <a:t>vitamina</a:t>
            </a:r>
            <a:r>
              <a:rPr lang="en-US" sz="2800" dirty="0"/>
              <a:t> </a:t>
            </a:r>
            <a:r>
              <a:rPr lang="en-US" sz="2800" dirty="0" smtClean="0"/>
              <a:t>D </a:t>
            </a:r>
            <a:r>
              <a:rPr lang="en-US" sz="2800" dirty="0" err="1" smtClean="0"/>
              <a:t>añadida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buFont typeface="Wingdings" charset="2"/>
              <a:buChar char="q"/>
            </a:pPr>
            <a:r>
              <a:rPr lang="es-ES" sz="2800" dirty="0" smtClean="0"/>
              <a:t>Contienen ácido </a:t>
            </a:r>
            <a:r>
              <a:rPr lang="es-ES" sz="2800" dirty="0"/>
              <a:t>linoleico </a:t>
            </a:r>
            <a:r>
              <a:rPr lang="es-ES" sz="2800" dirty="0" smtClean="0"/>
              <a:t>conjugado (ALC o </a:t>
            </a:r>
            <a:r>
              <a:rPr lang="en-US" sz="2800" dirty="0" smtClean="0"/>
              <a:t>CLA), que </a:t>
            </a:r>
            <a:r>
              <a:rPr lang="en-US" sz="2800" dirty="0" err="1" smtClean="0"/>
              <a:t>podría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un </a:t>
            </a:r>
            <a:r>
              <a:rPr lang="en-US" sz="2800" dirty="0" err="1" smtClean="0"/>
              <a:t>anticancerígeno</a:t>
            </a:r>
            <a:r>
              <a:rPr lang="en-US" sz="2800" dirty="0" smtClean="0"/>
              <a:t> </a:t>
            </a:r>
            <a:endParaRPr lang="en-US" sz="2800" dirty="0"/>
          </a:p>
          <a:p>
            <a:pPr>
              <a:buFont typeface="Wingdings" charset="2"/>
              <a:buChar char="q"/>
            </a:pPr>
            <a:r>
              <a:rPr lang="en-US" sz="2800" dirty="0" err="1" smtClean="0"/>
              <a:t>Podrían</a:t>
            </a:r>
            <a:r>
              <a:rPr lang="en-US" sz="2800" dirty="0" smtClean="0"/>
              <a:t> </a:t>
            </a:r>
            <a:r>
              <a:rPr lang="en-US" sz="2800" dirty="0" err="1" smtClean="0"/>
              <a:t>prevenir</a:t>
            </a:r>
            <a:r>
              <a:rPr lang="en-US" sz="2800" dirty="0" smtClean="0"/>
              <a:t> el </a:t>
            </a:r>
            <a:r>
              <a:rPr lang="en-US" sz="2800" dirty="0" err="1"/>
              <a:t>cáncer</a:t>
            </a:r>
            <a:r>
              <a:rPr lang="en-US" sz="2800" dirty="0"/>
              <a:t> de colon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 smtClean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07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523875" y="236458"/>
            <a:ext cx="7874000" cy="98274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La </a:t>
            </a:r>
            <a:r>
              <a:rPr lang="en-US" sz="2800" dirty="0" err="1" smtClean="0">
                <a:solidFill>
                  <a:srgbClr val="FF0000"/>
                </a:solidFill>
              </a:rPr>
              <a:t>paleodieta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tiene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algunas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ventajas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claras</a:t>
            </a:r>
            <a:endParaRPr lang="en" sz="2800" dirty="0">
              <a:solidFill>
                <a:srgbClr val="FF0000"/>
              </a:solidFill>
            </a:endParaRP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523875" y="1417801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" lvl="0" indent="0">
              <a:spcBef>
                <a:spcPts val="600"/>
              </a:spcBef>
              <a:buNone/>
            </a:pPr>
            <a:r>
              <a:rPr lang="en-US" sz="4000" dirty="0" err="1" smtClean="0"/>
              <a:t>Enfatiza</a:t>
            </a:r>
            <a:r>
              <a:rPr lang="en-US" sz="4000" dirty="0" smtClean="0"/>
              <a:t> el </a:t>
            </a:r>
            <a:r>
              <a:rPr lang="en-US" sz="4000" dirty="0" err="1" smtClean="0"/>
              <a:t>consumo</a:t>
            </a:r>
            <a:r>
              <a:rPr lang="en-US" sz="4000" dirty="0" smtClean="0"/>
              <a:t> de:</a:t>
            </a:r>
          </a:p>
          <a:p>
            <a:pPr marL="609600" lvl="0" indent="-571500">
              <a:spcBef>
                <a:spcPts val="600"/>
              </a:spcBef>
              <a:buFont typeface="Wingdings" charset="2"/>
              <a:buChar char="q"/>
            </a:pPr>
            <a:r>
              <a:rPr lang="en-US" sz="4000" dirty="0" err="1" smtClean="0"/>
              <a:t>alimentos</a:t>
            </a:r>
            <a:r>
              <a:rPr lang="en-US" sz="4000" dirty="0" smtClean="0"/>
              <a:t> </a:t>
            </a:r>
            <a:r>
              <a:rPr lang="en-US" sz="4000" dirty="0" err="1" smtClean="0"/>
              <a:t>integrales</a:t>
            </a:r>
            <a:r>
              <a:rPr lang="en-US" sz="4000" dirty="0" smtClean="0"/>
              <a:t> y sin </a:t>
            </a:r>
            <a:r>
              <a:rPr lang="en-US" sz="4000" dirty="0" err="1" smtClean="0"/>
              <a:t>procesar</a:t>
            </a:r>
            <a:r>
              <a:rPr lang="en-US" sz="4000" dirty="0" smtClean="0"/>
              <a:t> </a:t>
            </a:r>
            <a:endParaRPr lang="en-US" sz="4000" dirty="0"/>
          </a:p>
          <a:p>
            <a:pPr marL="609600" lvl="0" indent="-571500">
              <a:spcBef>
                <a:spcPts val="600"/>
              </a:spcBef>
              <a:buFont typeface="Wingdings" charset="2"/>
              <a:buChar char="q"/>
            </a:pPr>
            <a:r>
              <a:rPr lang="en-US" sz="4000" dirty="0" err="1" smtClean="0"/>
              <a:t>frutas</a:t>
            </a:r>
            <a:r>
              <a:rPr lang="en-US" sz="4000" dirty="0" smtClean="0"/>
              <a:t> </a:t>
            </a:r>
            <a:r>
              <a:rPr lang="en-US" sz="4000" dirty="0"/>
              <a:t>y </a:t>
            </a:r>
            <a:r>
              <a:rPr lang="en-US" sz="4000" dirty="0" err="1" smtClean="0"/>
              <a:t>verduras</a:t>
            </a:r>
            <a:endParaRPr lang="en-US" sz="4000" dirty="0" smtClean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2880" y="134858"/>
            <a:ext cx="3210560" cy="820182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Conclusiones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140460"/>
            <a:ext cx="8229600" cy="3725699"/>
          </a:xfrm>
        </p:spPr>
        <p:txBody>
          <a:bodyPr>
            <a:normAutofit/>
          </a:bodyPr>
          <a:lstStyle/>
          <a:p>
            <a:pPr>
              <a:buSzPct val="150000"/>
              <a:buFont typeface="Wingdings" charset="2"/>
              <a:buChar char="q"/>
            </a:pPr>
            <a:r>
              <a:rPr lang="en-US" sz="2000" dirty="0" err="1"/>
              <a:t>Algunos</a:t>
            </a:r>
            <a:r>
              <a:rPr lang="en-US" sz="2000" dirty="0"/>
              <a:t> </a:t>
            </a:r>
            <a:r>
              <a:rPr lang="en-US" sz="2000" dirty="0" err="1" smtClean="0"/>
              <a:t>aspectos</a:t>
            </a:r>
            <a:r>
              <a:rPr lang="en-US" sz="2000" dirty="0" smtClean="0"/>
              <a:t> de la </a:t>
            </a:r>
            <a:r>
              <a:rPr lang="en-US" sz="2000" dirty="0" err="1" smtClean="0"/>
              <a:t>paleodieta</a:t>
            </a:r>
            <a:r>
              <a:rPr lang="en-US" sz="2000" dirty="0" smtClean="0"/>
              <a:t> </a:t>
            </a:r>
            <a:r>
              <a:rPr lang="en-US" sz="2000" dirty="0"/>
              <a:t>son </a:t>
            </a:r>
            <a:r>
              <a:rPr lang="en-US" sz="2000" dirty="0" err="1"/>
              <a:t>claramente</a:t>
            </a:r>
            <a:r>
              <a:rPr lang="en-US" sz="2000" dirty="0"/>
              <a:t> </a:t>
            </a:r>
            <a:r>
              <a:rPr lang="en-US" sz="2000" dirty="0" err="1"/>
              <a:t>beneficiosos</a:t>
            </a:r>
            <a:r>
              <a:rPr lang="en-US" sz="2000" dirty="0"/>
              <a:t> </a:t>
            </a:r>
            <a:endParaRPr lang="en-US" sz="2000" dirty="0" smtClean="0"/>
          </a:p>
          <a:p>
            <a:pPr>
              <a:buSzPct val="150000"/>
              <a:buFont typeface="Wingdings" charset="2"/>
              <a:buChar char="q"/>
            </a:pPr>
            <a:endParaRPr lang="en-US" sz="2000" dirty="0"/>
          </a:p>
          <a:p>
            <a:pPr>
              <a:buSzPct val="150000"/>
              <a:buFont typeface="Wingdings" charset="2"/>
              <a:buChar char="q"/>
            </a:pPr>
            <a:r>
              <a:rPr lang="en-US" sz="2000" dirty="0"/>
              <a:t>No hay </a:t>
            </a:r>
            <a:r>
              <a:rPr lang="en-US" sz="2000" dirty="0" err="1"/>
              <a:t>pruebas</a:t>
            </a:r>
            <a:r>
              <a:rPr lang="en-US" sz="2000" dirty="0"/>
              <a:t> </a:t>
            </a:r>
            <a:r>
              <a:rPr lang="en-US" sz="2000" dirty="0" err="1"/>
              <a:t>suficientes</a:t>
            </a:r>
            <a:r>
              <a:rPr lang="en-US" sz="2000" dirty="0"/>
              <a:t> </a:t>
            </a:r>
            <a:r>
              <a:rPr lang="en-US" sz="2000" dirty="0" smtClean="0"/>
              <a:t>de lo que se </a:t>
            </a:r>
            <a:r>
              <a:rPr lang="en-US" sz="2000" dirty="0" err="1" smtClean="0"/>
              <a:t>afirma</a:t>
            </a:r>
            <a:r>
              <a:rPr lang="en-US" sz="2000" dirty="0" smtClean="0"/>
              <a:t> </a:t>
            </a:r>
            <a:r>
              <a:rPr lang="en-US" sz="2000" dirty="0" err="1" smtClean="0"/>
              <a:t>sobre</a:t>
            </a:r>
            <a:r>
              <a:rPr lang="en-US" sz="2000" dirty="0" smtClean="0"/>
              <a:t> </a:t>
            </a:r>
            <a:r>
              <a:rPr lang="en-US" sz="2000" dirty="0" err="1" smtClean="0"/>
              <a:t>su</a:t>
            </a:r>
            <a:r>
              <a:rPr lang="en-US" sz="2000" dirty="0" smtClean="0"/>
              <a:t> </a:t>
            </a:r>
            <a:r>
              <a:rPr lang="en-US" sz="2000" dirty="0" err="1" smtClean="0"/>
              <a:t>impacto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la </a:t>
            </a:r>
            <a:r>
              <a:rPr lang="en-US" sz="2000" dirty="0" err="1" smtClean="0"/>
              <a:t>salud</a:t>
            </a:r>
            <a:r>
              <a:rPr lang="en-US" sz="2000" dirty="0" smtClean="0"/>
              <a:t> </a:t>
            </a:r>
          </a:p>
          <a:p>
            <a:pPr>
              <a:buSzPct val="150000"/>
              <a:buFont typeface="Wingdings" charset="2"/>
              <a:buChar char="q"/>
            </a:pPr>
            <a:endParaRPr lang="en-US" sz="2000" dirty="0"/>
          </a:p>
          <a:p>
            <a:pPr>
              <a:buSzPct val="150000"/>
              <a:buFont typeface="Wingdings" charset="2"/>
              <a:buChar char="q"/>
            </a:pPr>
            <a:r>
              <a:rPr lang="en-US" sz="2000" dirty="0" err="1" smtClean="0"/>
              <a:t>Existen</a:t>
            </a:r>
            <a:r>
              <a:rPr lang="en-US" sz="2000" dirty="0" smtClean="0"/>
              <a:t> </a:t>
            </a:r>
            <a:r>
              <a:rPr lang="en-US" sz="2000" dirty="0" err="1" smtClean="0"/>
              <a:t>importantes</a:t>
            </a:r>
            <a:r>
              <a:rPr lang="en-US" sz="2000" dirty="0" smtClean="0"/>
              <a:t> </a:t>
            </a:r>
            <a:r>
              <a:rPr lang="en-US" sz="2000" dirty="0" err="1" smtClean="0"/>
              <a:t>críticas</a:t>
            </a:r>
            <a:r>
              <a:rPr lang="en-US" sz="2000" dirty="0" smtClean="0"/>
              <a:t> </a:t>
            </a:r>
            <a:r>
              <a:rPr lang="en-US" sz="2000" dirty="0" smtClean="0"/>
              <a:t>a </a:t>
            </a:r>
            <a:r>
              <a:rPr lang="en-US" sz="2000" dirty="0" smtClean="0"/>
              <a:t>las </a:t>
            </a:r>
            <a:r>
              <a:rPr lang="en-US" sz="2000" dirty="0" err="1" smtClean="0"/>
              <a:t>limitaciones</a:t>
            </a:r>
            <a:r>
              <a:rPr lang="en-US" sz="2000" dirty="0" smtClean="0"/>
              <a:t> que </a:t>
            </a:r>
            <a:r>
              <a:rPr lang="en-US" sz="2000" dirty="0" err="1" smtClean="0"/>
              <a:t>impone</a:t>
            </a:r>
            <a:r>
              <a:rPr lang="en-US" sz="2000" dirty="0" smtClean="0"/>
              <a:t> </a:t>
            </a:r>
            <a:r>
              <a:rPr lang="en-US" sz="2000" dirty="0" err="1" smtClean="0"/>
              <a:t>sobre</a:t>
            </a:r>
            <a:r>
              <a:rPr lang="en-US" sz="2000" dirty="0" smtClean="0"/>
              <a:t> </a:t>
            </a:r>
            <a:r>
              <a:rPr lang="en-US" sz="2000" dirty="0" err="1" smtClean="0"/>
              <a:t>algunos</a:t>
            </a:r>
            <a:r>
              <a:rPr lang="en-US" sz="2000" dirty="0" smtClean="0"/>
              <a:t> </a:t>
            </a:r>
            <a:r>
              <a:rPr lang="en-US" sz="2000" dirty="0" err="1" smtClean="0"/>
              <a:t>alimentos</a:t>
            </a:r>
            <a:r>
              <a:rPr lang="en-US" sz="2000" dirty="0" smtClean="0"/>
              <a:t> </a:t>
            </a:r>
          </a:p>
          <a:p>
            <a:pPr>
              <a:buSzPct val="150000"/>
              <a:buFont typeface="Wingdings" charset="2"/>
              <a:buChar char="q"/>
            </a:pPr>
            <a:endParaRPr lang="en-US" sz="2000" dirty="0"/>
          </a:p>
          <a:p>
            <a:pPr>
              <a:buSzPct val="150000"/>
              <a:buFont typeface="Wingdings" charset="2"/>
              <a:buChar char="q"/>
            </a:pPr>
            <a:r>
              <a:rPr lang="en-US" sz="2000" dirty="0"/>
              <a:t>Se </a:t>
            </a:r>
            <a:r>
              <a:rPr lang="en-US" sz="2000" dirty="0" err="1"/>
              <a:t>necesitan</a:t>
            </a:r>
            <a:r>
              <a:rPr lang="en-US" sz="2000" dirty="0"/>
              <a:t>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 smtClean="0"/>
              <a:t>estudios</a:t>
            </a:r>
            <a:r>
              <a:rPr lang="en-US" sz="2000" dirty="0" smtClean="0"/>
              <a:t> que </a:t>
            </a:r>
            <a:r>
              <a:rPr lang="en-US" sz="2000" dirty="0" err="1" smtClean="0"/>
              <a:t>investiguen</a:t>
            </a:r>
            <a:r>
              <a:rPr lang="en-US" sz="2000" dirty="0" smtClean="0"/>
              <a:t> </a:t>
            </a:r>
            <a:r>
              <a:rPr lang="en-US" sz="2000" dirty="0" err="1" smtClean="0"/>
              <a:t>los</a:t>
            </a:r>
            <a:r>
              <a:rPr lang="en-US" sz="2000" dirty="0" smtClean="0"/>
              <a:t> </a:t>
            </a:r>
            <a:r>
              <a:rPr lang="en-US" sz="2000" dirty="0" err="1" smtClean="0"/>
              <a:t>posibles</a:t>
            </a:r>
            <a:r>
              <a:rPr lang="en-US" sz="2000" dirty="0" smtClean="0"/>
              <a:t> </a:t>
            </a:r>
            <a:r>
              <a:rPr lang="en-US" sz="2000" dirty="0" err="1" smtClean="0"/>
              <a:t>beneficios</a:t>
            </a:r>
            <a:r>
              <a:rPr lang="en-US" sz="2000" dirty="0" smtClean="0"/>
              <a:t> de la </a:t>
            </a:r>
            <a:r>
              <a:rPr lang="en-US" sz="2000" dirty="0" err="1" smtClean="0"/>
              <a:t>paleodieta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253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760" y="175498"/>
            <a:ext cx="2072640" cy="698262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Imágenes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Huertas</a:t>
            </a:r>
            <a:r>
              <a:rPr lang="en-US" sz="2000" dirty="0" smtClean="0"/>
              <a:t>: Clara </a:t>
            </a:r>
            <a:r>
              <a:rPr lang="en-US" sz="2000" dirty="0" err="1" smtClean="0"/>
              <a:t>Raftery</a:t>
            </a:r>
            <a:endParaRPr lang="en-US" sz="2000" dirty="0" smtClean="0"/>
          </a:p>
          <a:p>
            <a:r>
              <a:rPr lang="en-US" sz="2000" dirty="0" err="1" smtClean="0"/>
              <a:t>Otras</a:t>
            </a:r>
            <a:r>
              <a:rPr lang="en-US" sz="2000" dirty="0" smtClean="0"/>
              <a:t> </a:t>
            </a:r>
            <a:r>
              <a:rPr lang="en-US" sz="2000" dirty="0" err="1" smtClean="0"/>
              <a:t>fotos</a:t>
            </a:r>
            <a:r>
              <a:rPr lang="en-US" sz="2000" dirty="0" smtClean="0"/>
              <a:t>: Ana M. Gómez-Bravo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55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626"/>
            <a:ext cx="8229600" cy="8574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Argumentos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en</a:t>
            </a:r>
            <a:r>
              <a:rPr lang="en-US" dirty="0" smtClean="0">
                <a:solidFill>
                  <a:srgbClr val="FF0000"/>
                </a:solidFill>
              </a:rPr>
              <a:t> favor de la </a:t>
            </a:r>
            <a:r>
              <a:rPr lang="en-US" dirty="0" err="1" smtClean="0">
                <a:solidFill>
                  <a:srgbClr val="FF0000"/>
                </a:solidFill>
              </a:rPr>
              <a:t>paleodieta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" y="1113800"/>
            <a:ext cx="8953500" cy="402970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q"/>
            </a:pPr>
            <a:r>
              <a:rPr lang="en-US" sz="2400" dirty="0" smtClean="0"/>
              <a:t>Durante el </a:t>
            </a:r>
            <a:r>
              <a:rPr lang="en-US" sz="2400" dirty="0" err="1" smtClean="0">
                <a:solidFill>
                  <a:srgbClr val="C00000"/>
                </a:solidFill>
              </a:rPr>
              <a:t>Paleolítico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</a:t>
            </a:r>
            <a:r>
              <a:rPr lang="en-US" sz="2400" dirty="0" err="1" smtClean="0">
                <a:solidFill>
                  <a:schemeClr val="tx1"/>
                </a:solidFill>
              </a:rPr>
              <a:t>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humanos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eran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cazadores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y </a:t>
            </a:r>
            <a:r>
              <a:rPr lang="en-US" sz="2400" dirty="0" err="1" smtClean="0">
                <a:solidFill>
                  <a:srgbClr val="C00000"/>
                </a:solidFill>
              </a:rPr>
              <a:t>recolectores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</a:p>
          <a:p>
            <a:pPr>
              <a:buFont typeface="Wingdings" charset="2"/>
              <a:buChar char="q"/>
            </a:pPr>
            <a:endParaRPr lang="en-US" sz="2400" dirty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El </a:t>
            </a:r>
            <a:r>
              <a:rPr lang="en-US" sz="2400" dirty="0" err="1" smtClean="0"/>
              <a:t>período</a:t>
            </a:r>
            <a:r>
              <a:rPr lang="en-US" sz="2400" dirty="0" smtClean="0"/>
              <a:t> se </a:t>
            </a:r>
            <a:r>
              <a:rPr lang="en-US" sz="2400" dirty="0" err="1" smtClean="0"/>
              <a:t>extiende</a:t>
            </a:r>
            <a:r>
              <a:rPr lang="en-US" sz="2400" dirty="0" smtClean="0"/>
              <a:t> </a:t>
            </a:r>
            <a:r>
              <a:rPr lang="en-US" sz="2400" dirty="0" err="1" smtClean="0"/>
              <a:t>desde</a:t>
            </a:r>
            <a:r>
              <a:rPr lang="en-US" sz="2400" dirty="0" smtClean="0"/>
              <a:t> </a:t>
            </a:r>
            <a:r>
              <a:rPr lang="en-US" sz="2400" dirty="0" err="1" smtClean="0"/>
              <a:t>hace</a:t>
            </a:r>
            <a:r>
              <a:rPr lang="en-US" sz="2400" dirty="0" smtClean="0"/>
              <a:t> </a:t>
            </a:r>
            <a:r>
              <a:rPr lang="en-US" sz="2400" dirty="0" err="1" smtClean="0"/>
              <a:t>más</a:t>
            </a:r>
            <a:r>
              <a:rPr lang="en-US" sz="2400" dirty="0" smtClean="0"/>
              <a:t> de 2 </a:t>
            </a:r>
            <a:r>
              <a:rPr lang="en-US" sz="2400" dirty="0" err="1"/>
              <a:t>millones</a:t>
            </a:r>
            <a:r>
              <a:rPr lang="en-US" sz="2400" dirty="0"/>
              <a:t> de </a:t>
            </a:r>
            <a:r>
              <a:rPr lang="en-US" sz="2400" dirty="0" err="1"/>
              <a:t>años</a:t>
            </a:r>
            <a:r>
              <a:rPr lang="en-US" sz="2400" dirty="0"/>
              <a:t> </a:t>
            </a:r>
            <a:r>
              <a:rPr lang="en-US" sz="2400" dirty="0" smtClean="0"/>
              <a:t>hasta </a:t>
            </a:r>
            <a:r>
              <a:rPr lang="en-US" sz="2400" dirty="0" err="1" smtClean="0"/>
              <a:t>hace</a:t>
            </a:r>
            <a:r>
              <a:rPr lang="en-US" sz="2400" dirty="0" smtClean="0"/>
              <a:t> </a:t>
            </a:r>
            <a:r>
              <a:rPr lang="en-US" sz="2400" dirty="0" err="1" smtClean="0"/>
              <a:t>unos</a:t>
            </a:r>
            <a:r>
              <a:rPr lang="en-US" sz="2400" dirty="0" smtClean="0"/>
              <a:t> </a:t>
            </a:r>
            <a:r>
              <a:rPr lang="en-US" sz="2400" dirty="0"/>
              <a:t>10.000 </a:t>
            </a:r>
            <a:r>
              <a:rPr lang="en-US" sz="2400" dirty="0" err="1"/>
              <a:t>años</a:t>
            </a:r>
            <a:r>
              <a:rPr lang="en-US" sz="2400" dirty="0"/>
              <a:t> </a:t>
            </a:r>
            <a:endParaRPr lang="en-US" sz="2400" dirty="0" smtClean="0"/>
          </a:p>
          <a:p>
            <a:pPr>
              <a:buFont typeface="Wingdings" charset="2"/>
              <a:buChar char="q"/>
            </a:pPr>
            <a:endParaRPr lang="en-US" sz="2400" dirty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La mayor parte </a:t>
            </a:r>
            <a:r>
              <a:rPr lang="en-US" sz="2400" dirty="0"/>
              <a:t>de la </a:t>
            </a:r>
            <a:r>
              <a:rPr lang="en-US" sz="2400" dirty="0" err="1"/>
              <a:t>evolución</a:t>
            </a:r>
            <a:r>
              <a:rPr lang="en-US" sz="2400" dirty="0"/>
              <a:t> </a:t>
            </a:r>
            <a:r>
              <a:rPr lang="en-US" sz="2400" dirty="0" err="1" smtClean="0"/>
              <a:t>humana</a:t>
            </a:r>
            <a:r>
              <a:rPr lang="en-US" sz="2400" dirty="0" smtClean="0"/>
              <a:t> </a:t>
            </a:r>
            <a:r>
              <a:rPr lang="en-US" sz="2400" dirty="0" err="1" smtClean="0"/>
              <a:t>ocurre</a:t>
            </a:r>
            <a:r>
              <a:rPr lang="en-US" sz="2400" dirty="0" smtClean="0"/>
              <a:t> </a:t>
            </a:r>
            <a:r>
              <a:rPr lang="en-US" sz="2400" dirty="0" err="1" smtClean="0"/>
              <a:t>durante</a:t>
            </a:r>
            <a:r>
              <a:rPr lang="en-US" sz="2400" dirty="0" smtClean="0"/>
              <a:t> el </a:t>
            </a:r>
            <a:r>
              <a:rPr lang="en-US" sz="2400" dirty="0" err="1" smtClean="0"/>
              <a:t>Paleolítico</a:t>
            </a:r>
            <a:r>
              <a:rPr lang="en-US" sz="2400" dirty="0" smtClean="0"/>
              <a:t>, </a:t>
            </a:r>
            <a:r>
              <a:rPr lang="en-US" sz="2400" dirty="0" err="1" smtClean="0"/>
              <a:t>por</a:t>
            </a:r>
            <a:r>
              <a:rPr lang="en-US" sz="2400" dirty="0" smtClean="0"/>
              <a:t> lo que el </a:t>
            </a:r>
            <a:r>
              <a:rPr lang="en-US" sz="2400" dirty="0" err="1" smtClean="0"/>
              <a:t>cuerpo</a:t>
            </a:r>
            <a:r>
              <a:rPr lang="en-US" sz="2400" dirty="0" smtClean="0"/>
              <a:t> </a:t>
            </a:r>
            <a:r>
              <a:rPr lang="en-US" sz="2400" dirty="0" err="1" smtClean="0"/>
              <a:t>humano</a:t>
            </a:r>
            <a:r>
              <a:rPr lang="en-US" sz="2400" dirty="0" smtClean="0"/>
              <a:t> </a:t>
            </a:r>
            <a:r>
              <a:rPr lang="en-US" sz="2400" dirty="0" err="1" smtClean="0"/>
              <a:t>estaría</a:t>
            </a:r>
            <a:r>
              <a:rPr lang="en-US" sz="2400" dirty="0" smtClean="0"/>
              <a:t> </a:t>
            </a:r>
            <a:r>
              <a:rPr lang="en-US" sz="2400" dirty="0" err="1" smtClean="0"/>
              <a:t>mejor</a:t>
            </a:r>
            <a:r>
              <a:rPr lang="en-US" sz="2400" dirty="0" smtClean="0"/>
              <a:t> </a:t>
            </a:r>
            <a:r>
              <a:rPr lang="en-US" sz="2400" dirty="0" err="1" smtClean="0"/>
              <a:t>adaptado</a:t>
            </a:r>
            <a:r>
              <a:rPr lang="en-US" sz="2400" dirty="0" smtClean="0"/>
              <a:t> para </a:t>
            </a:r>
            <a:r>
              <a:rPr lang="en-US" sz="2400" dirty="0" err="1" smtClean="0"/>
              <a:t>consumir</a:t>
            </a:r>
            <a:r>
              <a:rPr lang="en-US" sz="2400" dirty="0" smtClean="0"/>
              <a:t>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 smtClean="0"/>
              <a:t>alimentos</a:t>
            </a:r>
            <a:r>
              <a:rPr lang="en-US" sz="2400" dirty="0" smtClean="0"/>
              <a:t> </a:t>
            </a:r>
            <a:r>
              <a:rPr lang="en-US" sz="2400" dirty="0" err="1" smtClean="0"/>
              <a:t>disponibles</a:t>
            </a:r>
            <a:r>
              <a:rPr lang="en-US" sz="2400" dirty="0" smtClean="0"/>
              <a:t> antes de la </a:t>
            </a:r>
            <a:r>
              <a:rPr lang="en-US" sz="2400" dirty="0" err="1" smtClean="0"/>
              <a:t>aparición</a:t>
            </a:r>
            <a:r>
              <a:rPr lang="en-US" sz="2400" dirty="0" smtClean="0"/>
              <a:t> de la </a:t>
            </a:r>
            <a:r>
              <a:rPr lang="en-US" sz="2400" dirty="0" err="1" smtClean="0"/>
              <a:t>agricultura</a:t>
            </a:r>
            <a:r>
              <a:rPr lang="en-US" sz="2400" dirty="0" smtClean="0"/>
              <a:t> </a:t>
            </a:r>
          </a:p>
          <a:p>
            <a:pPr>
              <a:buFont typeface="Wingdings" charset="2"/>
              <a:buChar char="q"/>
            </a:pPr>
            <a:endParaRPr lang="en-US" sz="2400" dirty="0"/>
          </a:p>
          <a:p>
            <a:pPr>
              <a:buFont typeface="Wingdings" charset="2"/>
              <a:buChar char="q"/>
            </a:pPr>
            <a:r>
              <a:rPr lang="en-US" sz="2400" dirty="0" smtClean="0"/>
              <a:t>No hay </a:t>
            </a:r>
            <a:r>
              <a:rPr lang="en-US" sz="2400" dirty="0" err="1" smtClean="0"/>
              <a:t>evidencia</a:t>
            </a:r>
            <a:r>
              <a:rPr lang="en-US" sz="2400" dirty="0" smtClean="0"/>
              <a:t> de que </a:t>
            </a:r>
            <a:r>
              <a:rPr lang="en-US" sz="2400" dirty="0" err="1" smtClean="0"/>
              <a:t>los</a:t>
            </a:r>
            <a:r>
              <a:rPr lang="en-US" sz="2400" dirty="0" smtClean="0"/>
              <a:t> </a:t>
            </a:r>
            <a:r>
              <a:rPr lang="en-US" sz="2400" dirty="0" err="1"/>
              <a:t>cazadores</a:t>
            </a:r>
            <a:r>
              <a:rPr lang="en-US" sz="2400" dirty="0"/>
              <a:t> y </a:t>
            </a:r>
            <a:r>
              <a:rPr lang="en-US" sz="2400" dirty="0" err="1"/>
              <a:t>recolectores</a:t>
            </a:r>
            <a:r>
              <a:rPr lang="en-US" sz="2400" dirty="0"/>
              <a:t> </a:t>
            </a:r>
            <a:r>
              <a:rPr lang="en-US" sz="2400" dirty="0" err="1" smtClean="0"/>
              <a:t>tuvieran</a:t>
            </a:r>
            <a:r>
              <a:rPr lang="en-US" sz="2400" dirty="0" smtClean="0"/>
              <a:t> las </a:t>
            </a:r>
            <a:r>
              <a:rPr lang="en-US" sz="2400" dirty="0" err="1"/>
              <a:t>enfermedades</a:t>
            </a:r>
            <a:r>
              <a:rPr lang="en-US" sz="2400" dirty="0"/>
              <a:t> de hoy en </a:t>
            </a:r>
            <a:r>
              <a:rPr lang="en-US" sz="2400" dirty="0" err="1"/>
              <a:t>día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3746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5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32" y="2015977"/>
            <a:ext cx="3919419" cy="2939564"/>
          </a:xfrm>
          <a:ln w="28575">
            <a:solidFill>
              <a:srgbClr val="C00000"/>
            </a:solidFill>
          </a:ln>
        </p:spPr>
      </p:pic>
      <p:pic>
        <p:nvPicPr>
          <p:cNvPr id="3" name="Picture 2" descr="IMG_50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" y="1167947"/>
            <a:ext cx="5050125" cy="3787594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364477" y="1086666"/>
            <a:ext cx="3514395" cy="64633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La </a:t>
            </a:r>
            <a:r>
              <a:rPr lang="en-US" sz="1800" dirty="0" err="1" smtClean="0"/>
              <a:t>agricultura</a:t>
            </a:r>
            <a:r>
              <a:rPr lang="en-US" sz="1800" dirty="0" smtClean="0"/>
              <a:t> </a:t>
            </a:r>
            <a:r>
              <a:rPr lang="en-US" sz="1800" dirty="0" err="1" smtClean="0"/>
              <a:t>conlleva</a:t>
            </a:r>
            <a:r>
              <a:rPr lang="en-US" sz="1800" dirty="0" smtClean="0"/>
              <a:t> </a:t>
            </a:r>
            <a:r>
              <a:rPr lang="en-US" sz="1800" dirty="0" err="1" smtClean="0"/>
              <a:t>importantes</a:t>
            </a:r>
            <a:r>
              <a:rPr lang="en-US" sz="1800" dirty="0" smtClean="0"/>
              <a:t> </a:t>
            </a:r>
            <a:r>
              <a:rPr lang="en-US" sz="1800" dirty="0" err="1" smtClean="0"/>
              <a:t>cambios</a:t>
            </a:r>
            <a:r>
              <a:rPr lang="en-US" sz="1800" dirty="0" smtClean="0"/>
              <a:t> </a:t>
            </a:r>
            <a:r>
              <a:rPr lang="en-US" sz="1800" dirty="0" err="1" smtClean="0"/>
              <a:t>en</a:t>
            </a:r>
            <a:r>
              <a:rPr lang="en-US" sz="1800" dirty="0" smtClean="0"/>
              <a:t> la </a:t>
            </a:r>
            <a:r>
              <a:rPr lang="en-US" sz="1800" dirty="0" err="1" smtClean="0"/>
              <a:t>dieta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132079" y="148754"/>
            <a:ext cx="887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La </a:t>
            </a:r>
            <a:r>
              <a:rPr lang="en-US" sz="2400" dirty="0" err="1">
                <a:solidFill>
                  <a:srgbClr val="C00000"/>
                </a:solidFill>
              </a:rPr>
              <a:t>agricultura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es</a:t>
            </a:r>
            <a:r>
              <a:rPr lang="en-US" sz="2400" dirty="0">
                <a:solidFill>
                  <a:schemeClr val="tx1"/>
                </a:solidFill>
              </a:rPr>
              <a:t> un </a:t>
            </a:r>
            <a:r>
              <a:rPr lang="en-US" sz="2400" dirty="0" err="1">
                <a:solidFill>
                  <a:schemeClr val="tx1"/>
                </a:solidFill>
              </a:rPr>
              <a:t>desarrollo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relativamente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reciente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ya</a:t>
            </a:r>
            <a:r>
              <a:rPr lang="en-US" sz="2400" dirty="0">
                <a:solidFill>
                  <a:schemeClr val="tx1"/>
                </a:solidFill>
              </a:rPr>
              <a:t> que </a:t>
            </a:r>
            <a:r>
              <a:rPr lang="en-US" sz="2400" dirty="0" err="1">
                <a:solidFill>
                  <a:schemeClr val="tx1"/>
                </a:solidFill>
              </a:rPr>
              <a:t>comienza</a:t>
            </a:r>
            <a:r>
              <a:rPr lang="en-US" sz="2400" dirty="0">
                <a:solidFill>
                  <a:schemeClr val="tx1"/>
                </a:solidFill>
              </a:rPr>
              <a:t> con el </a:t>
            </a:r>
            <a:r>
              <a:rPr lang="en-US" sz="2400" dirty="0" err="1">
                <a:solidFill>
                  <a:srgbClr val="C00000"/>
                </a:solidFill>
              </a:rPr>
              <a:t>Neolítico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hace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unos</a:t>
            </a:r>
            <a:r>
              <a:rPr lang="en-US" sz="2400" dirty="0">
                <a:solidFill>
                  <a:schemeClr val="tx1"/>
                </a:solidFill>
              </a:rPr>
              <a:t> 10.000 </a:t>
            </a:r>
            <a:r>
              <a:rPr lang="en-US" sz="2400" dirty="0" err="1">
                <a:solidFill>
                  <a:schemeClr val="tx1"/>
                </a:solidFill>
              </a:rPr>
              <a:t>años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39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589279" y="113982"/>
            <a:ext cx="3343911" cy="10858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Paleodieta</a:t>
            </a:r>
            <a:r>
              <a:rPr lang="en-US" sz="2400" dirty="0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especificaciones</a:t>
            </a:r>
            <a:r>
              <a:rPr lang="en-US" sz="2400" dirty="0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ea typeface="Arial Rounded MT Bold" charset="0"/>
                <a:cs typeface="Arial Rounded MT Bold" charset="0"/>
              </a:rPr>
              <a:t>dietéticas</a:t>
            </a:r>
            <a:endParaRPr lang="en" sz="2400" dirty="0">
              <a:solidFill>
                <a:srgbClr val="FF0000"/>
              </a:solidFill>
              <a:ea typeface="Arial Rounded MT Bold" charset="0"/>
              <a:cs typeface="Arial Rounded MT Bold" charset="0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08915" y="1128712"/>
            <a:ext cx="4657725" cy="39719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en-US" sz="2000" b="1" u="sng" dirty="0" smtClean="0"/>
              <a:t>DEBEN </a:t>
            </a:r>
            <a:r>
              <a:rPr lang="en" sz="2000" b="1" u="sng" dirty="0" smtClean="0"/>
              <a:t>COMER</a:t>
            </a:r>
            <a:r>
              <a:rPr lang="en-US" sz="2000" b="1" u="sng" dirty="0" smtClean="0"/>
              <a:t>SE</a:t>
            </a:r>
            <a:r>
              <a:rPr lang="en" sz="2000" b="1" u="sng" dirty="0" smtClean="0"/>
              <a:t>: </a:t>
            </a:r>
            <a:endParaRPr lang="en" sz="2000" b="1" u="sng" dirty="0"/>
          </a:p>
          <a:p>
            <a:pPr lvl="0">
              <a:lnSpc>
                <a:spcPct val="115000"/>
              </a:lnSpc>
              <a:buFont typeface="Wingdings" charset="2"/>
              <a:buChar char="q"/>
            </a:pPr>
            <a:r>
              <a:rPr lang="en" sz="2000" dirty="0"/>
              <a:t>Carnes </a:t>
            </a:r>
            <a:r>
              <a:rPr lang="en-US" sz="2000" dirty="0" smtClean="0"/>
              <a:t>de </a:t>
            </a:r>
            <a:r>
              <a:rPr lang="en-US" sz="2000" dirty="0" err="1" smtClean="0"/>
              <a:t>animales</a:t>
            </a:r>
            <a:r>
              <a:rPr lang="en-US" sz="2000" dirty="0" smtClean="0"/>
              <a:t> </a:t>
            </a:r>
            <a:r>
              <a:rPr lang="en" sz="2000" dirty="0" smtClean="0"/>
              <a:t>alimentad</a:t>
            </a:r>
            <a:r>
              <a:rPr lang="en-US" sz="2000" dirty="0" smtClean="0"/>
              <a:t>o</a:t>
            </a:r>
            <a:r>
              <a:rPr lang="en" sz="2000" dirty="0" smtClean="0"/>
              <a:t>s </a:t>
            </a:r>
            <a:r>
              <a:rPr lang="en" sz="2000" dirty="0"/>
              <a:t>con pasto </a:t>
            </a:r>
          </a:p>
          <a:p>
            <a:pPr lvl="0">
              <a:lnSpc>
                <a:spcPct val="115000"/>
              </a:lnSpc>
              <a:buFont typeface="Wingdings" charset="2"/>
              <a:buChar char="q"/>
            </a:pPr>
            <a:r>
              <a:rPr lang="en" sz="2000" dirty="0"/>
              <a:t>Pescados / Mariscos </a:t>
            </a:r>
          </a:p>
          <a:p>
            <a:pPr lvl="0">
              <a:lnSpc>
                <a:spcPct val="115000"/>
              </a:lnSpc>
              <a:buFont typeface="Wingdings" charset="2"/>
              <a:buChar char="q"/>
            </a:pPr>
            <a:r>
              <a:rPr lang="en" sz="2000" dirty="0"/>
              <a:t>Frutas frescas y verduras </a:t>
            </a:r>
          </a:p>
          <a:p>
            <a:pPr lvl="0">
              <a:lnSpc>
                <a:spcPct val="115000"/>
              </a:lnSpc>
              <a:buFont typeface="Wingdings" charset="2"/>
              <a:buChar char="q"/>
            </a:pPr>
            <a:r>
              <a:rPr lang="en" sz="2000" dirty="0" smtClean="0"/>
              <a:t>Huevos </a:t>
            </a:r>
            <a:endParaRPr lang="en" sz="2000" dirty="0"/>
          </a:p>
          <a:p>
            <a:pPr lvl="0">
              <a:lnSpc>
                <a:spcPct val="115000"/>
              </a:lnSpc>
              <a:buFont typeface="Wingdings" charset="2"/>
              <a:buChar char="q"/>
            </a:pPr>
            <a:r>
              <a:rPr lang="en" sz="2000" dirty="0"/>
              <a:t>Nueces y semillas </a:t>
            </a:r>
          </a:p>
          <a:p>
            <a:pPr lvl="0">
              <a:lnSpc>
                <a:spcPct val="115000"/>
              </a:lnSpc>
              <a:buFont typeface="Wingdings" charset="2"/>
              <a:buChar char="q"/>
            </a:pPr>
            <a:r>
              <a:rPr lang="en-US" sz="2000" dirty="0"/>
              <a:t>A</a:t>
            </a:r>
            <a:r>
              <a:rPr lang="en" sz="2000" dirty="0" smtClean="0"/>
              <a:t>ceites </a:t>
            </a:r>
            <a:r>
              <a:rPr lang="en" sz="2000" dirty="0"/>
              <a:t>saludables (de oliva, </a:t>
            </a:r>
            <a:r>
              <a:rPr lang="en-US" sz="2000" dirty="0" err="1" smtClean="0"/>
              <a:t>nueces</a:t>
            </a:r>
            <a:r>
              <a:rPr lang="en" sz="2000" dirty="0" smtClean="0"/>
              <a:t>, </a:t>
            </a:r>
            <a:r>
              <a:rPr lang="en" sz="2000" dirty="0"/>
              <a:t>semillas de lino, nueces de macadamia, aguacate, coco)</a:t>
            </a:r>
            <a:endParaRPr sz="2000" dirty="0"/>
          </a:p>
        </p:txBody>
      </p:sp>
      <p:sp>
        <p:nvSpPr>
          <p:cNvPr id="53" name="Shape 53"/>
          <p:cNvSpPr txBox="1">
            <a:spLocks noGrp="1"/>
          </p:cNvSpPr>
          <p:nvPr>
            <p:ph type="body" idx="4294967295"/>
          </p:nvPr>
        </p:nvSpPr>
        <p:spPr>
          <a:xfrm>
            <a:off x="4654551" y="219075"/>
            <a:ext cx="4591050" cy="49244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u="sng" dirty="0" smtClean="0"/>
              <a:t>NO DEBEN COMERSE </a:t>
            </a:r>
            <a:r>
              <a:rPr lang="en-US" sz="2000" b="1" u="sng" dirty="0" err="1" smtClean="0"/>
              <a:t>alimentos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asociados</a:t>
            </a:r>
            <a:r>
              <a:rPr lang="en-US" sz="2000" b="1" u="sng" dirty="0" smtClean="0"/>
              <a:t> con el </a:t>
            </a:r>
            <a:r>
              <a:rPr lang="en-US" sz="2000" b="1" u="sng" dirty="0" err="1" smtClean="0"/>
              <a:t>desarrollo</a:t>
            </a:r>
            <a:r>
              <a:rPr lang="en-US" sz="2000" b="1" u="sng" dirty="0" smtClean="0"/>
              <a:t> de la </a:t>
            </a:r>
            <a:r>
              <a:rPr lang="en-US" sz="2000" b="1" u="sng" dirty="0" err="1" smtClean="0"/>
              <a:t>agricultura</a:t>
            </a:r>
            <a:r>
              <a:rPr lang="en-US" sz="2000" b="1" u="sng" dirty="0" smtClean="0"/>
              <a:t>:</a:t>
            </a:r>
            <a:endParaRPr lang="en" sz="2000" b="1" u="sng" dirty="0" smtClean="0">
              <a:solidFill>
                <a:srgbClr val="000000"/>
              </a:solidFill>
            </a:endParaRPr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-US" sz="2000" dirty="0"/>
              <a:t>C</a:t>
            </a:r>
            <a:r>
              <a:rPr lang="en" sz="2000" dirty="0" smtClean="0"/>
              <a:t>ereales </a:t>
            </a:r>
            <a:endParaRPr lang="en" sz="2000" dirty="0"/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" sz="2000" dirty="0" err="1"/>
              <a:t>Legumbres</a:t>
            </a:r>
            <a:r>
              <a:rPr lang="en" sz="2000" dirty="0"/>
              <a:t> </a:t>
            </a:r>
            <a:r>
              <a:rPr lang="en" sz="2000" dirty="0" smtClean="0"/>
              <a:t>(</a:t>
            </a:r>
            <a:r>
              <a:rPr lang="en-US" sz="2000" dirty="0" err="1" smtClean="0"/>
              <a:t>tampoco</a:t>
            </a:r>
            <a:r>
              <a:rPr lang="en-US" sz="2000" dirty="0" smtClean="0"/>
              <a:t> el </a:t>
            </a:r>
            <a:r>
              <a:rPr lang="en" sz="2000" dirty="0" err="1" smtClean="0"/>
              <a:t>maní</a:t>
            </a:r>
            <a:r>
              <a:rPr lang="en" sz="2000" dirty="0"/>
              <a:t>) </a:t>
            </a:r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-US" sz="2000" dirty="0" err="1" smtClean="0"/>
              <a:t>Productos</a:t>
            </a:r>
            <a:r>
              <a:rPr lang="en-US" sz="2000" dirty="0" smtClean="0"/>
              <a:t> </a:t>
            </a:r>
            <a:r>
              <a:rPr lang="en" sz="2000" dirty="0" smtClean="0"/>
              <a:t>lácteo</a:t>
            </a:r>
            <a:r>
              <a:rPr lang="en-US" sz="2000" dirty="0" smtClean="0"/>
              <a:t>s</a:t>
            </a:r>
            <a:r>
              <a:rPr lang="en" sz="2000" dirty="0" smtClean="0"/>
              <a:t> </a:t>
            </a:r>
            <a:endParaRPr lang="en" sz="2000" dirty="0"/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-US" sz="2000" dirty="0"/>
              <a:t>A</a:t>
            </a:r>
            <a:r>
              <a:rPr lang="en" sz="2000" dirty="0" err="1" smtClean="0"/>
              <a:t>zúcar</a:t>
            </a:r>
            <a:r>
              <a:rPr lang="en" sz="2000" dirty="0" smtClean="0"/>
              <a:t> </a:t>
            </a:r>
            <a:r>
              <a:rPr lang="en" sz="2000" dirty="0" err="1" smtClean="0"/>
              <a:t>refinad</a:t>
            </a:r>
            <a:r>
              <a:rPr lang="en-US" sz="2000" dirty="0"/>
              <a:t>o</a:t>
            </a:r>
            <a:r>
              <a:rPr lang="en" sz="2000" dirty="0" smtClean="0"/>
              <a:t> </a:t>
            </a:r>
            <a:endParaRPr lang="en" sz="2000" dirty="0"/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" sz="2000" dirty="0"/>
              <a:t>Patatas </a:t>
            </a:r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-US" sz="2000" dirty="0"/>
              <a:t>A</a:t>
            </a:r>
            <a:r>
              <a:rPr lang="en" sz="2000" dirty="0" smtClean="0"/>
              <a:t>limentos </a:t>
            </a:r>
            <a:r>
              <a:rPr lang="en" sz="2000" dirty="0"/>
              <a:t>procesados </a:t>
            </a:r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-US" sz="2000" dirty="0"/>
              <a:t>S</a:t>
            </a:r>
            <a:r>
              <a:rPr lang="en" sz="2000" dirty="0" smtClean="0"/>
              <a:t>al </a:t>
            </a:r>
            <a:endParaRPr lang="en" sz="2000" dirty="0"/>
          </a:p>
          <a:p>
            <a:pPr marL="457200" lvl="0" indent="-368300">
              <a:lnSpc>
                <a:spcPct val="115000"/>
              </a:lnSpc>
              <a:buClr>
                <a:schemeClr val="dk1"/>
              </a:buClr>
              <a:buSzPct val="100000"/>
              <a:buFont typeface="Wingdings" charset="2"/>
              <a:buChar char="q"/>
            </a:pPr>
            <a:r>
              <a:rPr lang="en" sz="2000" dirty="0"/>
              <a:t>Aceites vegetales refinados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235200" y="175498"/>
            <a:ext cx="4551680" cy="103012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</a:rPr>
              <a:t>Composición de la dieta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711200" y="1205618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82550" lvl="0" indent="0">
              <a:lnSpc>
                <a:spcPct val="115000"/>
              </a:lnSpc>
              <a:buNone/>
            </a:pPr>
            <a:r>
              <a:rPr lang="en-US" sz="2000" b="1" dirty="0" smtClean="0"/>
              <a:t>Alta en: </a:t>
            </a:r>
            <a:endParaRPr lang="en-US" sz="2000" b="1" dirty="0"/>
          </a:p>
          <a:p>
            <a:pPr marL="915988" lvl="0" indent="-374650">
              <a:lnSpc>
                <a:spcPct val="115000"/>
              </a:lnSpc>
              <a:buFont typeface="Wingdings" charset="2"/>
              <a:buChar char="q"/>
            </a:pPr>
            <a:r>
              <a:rPr lang="en-US" sz="2000" dirty="0" err="1"/>
              <a:t>P</a:t>
            </a:r>
            <a:r>
              <a:rPr lang="en-US" sz="2000" dirty="0" err="1" smtClean="0"/>
              <a:t>roteína</a:t>
            </a:r>
            <a:r>
              <a:rPr lang="en-US" sz="2000" dirty="0" smtClean="0"/>
              <a:t> </a:t>
            </a:r>
            <a:endParaRPr lang="en-US" sz="2000" dirty="0"/>
          </a:p>
          <a:p>
            <a:pPr marL="915988" lvl="0" indent="-374650">
              <a:lnSpc>
                <a:spcPct val="115000"/>
              </a:lnSpc>
              <a:buFont typeface="Wingdings" charset="2"/>
              <a:buChar char="q"/>
            </a:pPr>
            <a:r>
              <a:rPr lang="en-US" sz="2000" dirty="0" err="1"/>
              <a:t>Grasa</a:t>
            </a:r>
            <a:r>
              <a:rPr lang="en-US" sz="2000" dirty="0"/>
              <a:t> (O3/O6 </a:t>
            </a:r>
            <a:r>
              <a:rPr lang="en-US" sz="2000" dirty="0" err="1"/>
              <a:t>principalmente</a:t>
            </a:r>
            <a:r>
              <a:rPr lang="en-US" sz="2000" dirty="0"/>
              <a:t> </a:t>
            </a:r>
            <a:r>
              <a:rPr lang="en-US" sz="2000" dirty="0" err="1" smtClean="0"/>
              <a:t>insaturada</a:t>
            </a:r>
            <a:r>
              <a:rPr lang="en-US" sz="2000" dirty="0" smtClean="0"/>
              <a:t>, </a:t>
            </a:r>
            <a:r>
              <a:rPr lang="en-US" sz="2000" dirty="0" err="1"/>
              <a:t>equilibrada</a:t>
            </a:r>
            <a:r>
              <a:rPr lang="en-US" sz="2000" dirty="0"/>
              <a:t>) </a:t>
            </a:r>
          </a:p>
          <a:p>
            <a:pPr marL="915988" lvl="0" indent="-374650">
              <a:lnSpc>
                <a:spcPct val="115000"/>
              </a:lnSpc>
              <a:buFont typeface="Wingdings" charset="2"/>
              <a:buChar char="q"/>
            </a:pPr>
            <a:r>
              <a:rPr lang="en-US" sz="2000" dirty="0" err="1"/>
              <a:t>F</a:t>
            </a:r>
            <a:r>
              <a:rPr lang="en-US" sz="2000" dirty="0" err="1" smtClean="0"/>
              <a:t>ibra</a:t>
            </a:r>
            <a:r>
              <a:rPr lang="en-US" sz="2000" dirty="0" smtClean="0"/>
              <a:t> </a:t>
            </a:r>
            <a:endParaRPr lang="en-US" sz="2000" dirty="0"/>
          </a:p>
          <a:p>
            <a:pPr marL="915988" lvl="0" indent="-374650">
              <a:lnSpc>
                <a:spcPct val="115000"/>
              </a:lnSpc>
              <a:buFont typeface="Wingdings" charset="2"/>
              <a:buChar char="q"/>
            </a:pPr>
            <a:r>
              <a:rPr lang="en-US" sz="2000" dirty="0" err="1"/>
              <a:t>Minerales</a:t>
            </a:r>
            <a:r>
              <a:rPr lang="en-US" sz="2000" dirty="0"/>
              <a:t> (</a:t>
            </a:r>
            <a:r>
              <a:rPr lang="en-US" sz="2000" dirty="0" err="1"/>
              <a:t>especialmente</a:t>
            </a:r>
            <a:r>
              <a:rPr lang="en-US" sz="2000" dirty="0"/>
              <a:t> </a:t>
            </a:r>
            <a:r>
              <a:rPr lang="en-US" sz="2000" dirty="0" err="1"/>
              <a:t>potasio</a:t>
            </a:r>
            <a:r>
              <a:rPr lang="en-US" sz="2000" dirty="0"/>
              <a:t>), </a:t>
            </a:r>
            <a:r>
              <a:rPr lang="en-US" sz="2000" dirty="0" err="1"/>
              <a:t>vitaminas</a:t>
            </a:r>
            <a:r>
              <a:rPr lang="en-US" sz="2000" dirty="0"/>
              <a:t>, </a:t>
            </a:r>
            <a:r>
              <a:rPr lang="en-US" sz="2000" dirty="0" err="1"/>
              <a:t>antioxidantes</a:t>
            </a:r>
            <a:r>
              <a:rPr lang="en-US" sz="2000" dirty="0"/>
              <a:t>, </a:t>
            </a:r>
            <a:r>
              <a:rPr lang="en-US" sz="2000" dirty="0" err="1"/>
              <a:t>fitoquímicos</a:t>
            </a:r>
            <a:r>
              <a:rPr lang="en-US" sz="2000" dirty="0"/>
              <a:t> </a:t>
            </a:r>
          </a:p>
          <a:p>
            <a:pPr marL="82550" lvl="0" indent="0">
              <a:lnSpc>
                <a:spcPct val="115000"/>
              </a:lnSpc>
              <a:buNone/>
            </a:pPr>
            <a:r>
              <a:rPr lang="en-US" sz="2000" b="1" dirty="0" smtClean="0"/>
              <a:t>Baja en: </a:t>
            </a:r>
            <a:endParaRPr lang="en-US" sz="2000" b="1" dirty="0"/>
          </a:p>
          <a:p>
            <a:pPr marL="915988" lvl="0" indent="-458788">
              <a:lnSpc>
                <a:spcPct val="115000"/>
              </a:lnSpc>
              <a:buFont typeface="Wingdings" charset="2"/>
              <a:buChar char="q"/>
            </a:pPr>
            <a:r>
              <a:rPr lang="en-US" sz="2000" dirty="0" err="1"/>
              <a:t>H</a:t>
            </a:r>
            <a:r>
              <a:rPr lang="en-US" sz="2000" dirty="0" err="1" smtClean="0"/>
              <a:t>idratos</a:t>
            </a:r>
            <a:r>
              <a:rPr lang="en-US" sz="2000" dirty="0" smtClean="0"/>
              <a:t> </a:t>
            </a:r>
            <a:r>
              <a:rPr lang="en-US" sz="2000" dirty="0"/>
              <a:t>de </a:t>
            </a:r>
            <a:r>
              <a:rPr lang="en-US" sz="2000" dirty="0" err="1"/>
              <a:t>carbono</a:t>
            </a:r>
            <a:r>
              <a:rPr lang="en-US" sz="2000" dirty="0"/>
              <a:t> </a:t>
            </a:r>
          </a:p>
          <a:p>
            <a:pPr marL="915988" lvl="0" indent="-458788">
              <a:lnSpc>
                <a:spcPct val="115000"/>
              </a:lnSpc>
              <a:buFont typeface="Wingdings" charset="2"/>
              <a:buChar char="q"/>
            </a:pPr>
            <a:r>
              <a:rPr lang="en-US" sz="2000" dirty="0" err="1"/>
              <a:t>S</a:t>
            </a:r>
            <a:r>
              <a:rPr lang="en-US" sz="2000" dirty="0" err="1" smtClean="0"/>
              <a:t>odio</a:t>
            </a:r>
            <a:endParaRPr lang="en-US" sz="2000" dirty="0" smtClean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71634" y="47291"/>
            <a:ext cx="2720636" cy="607665"/>
          </a:xfrm>
        </p:spPr>
        <p:txBody>
          <a:bodyPr>
            <a:noAutofit/>
          </a:bodyPr>
          <a:lstStyle/>
          <a:p>
            <a:r>
              <a:rPr kumimoji="1" lang="en-US" altLang="ja-JP" sz="2400" dirty="0" err="1" smtClean="0">
                <a:solidFill>
                  <a:srgbClr val="FF0000"/>
                </a:solidFill>
              </a:rPr>
              <a:t>Paleodieta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524890"/>
            <a:ext cx="3502012" cy="654747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Rica en </a:t>
            </a:r>
            <a:r>
              <a:rPr kumimoji="1" lang="en-US" altLang="ja-JP" sz="2000" dirty="0" err="1" smtClean="0"/>
              <a:t>proteína</a:t>
            </a:r>
            <a:r>
              <a:rPr kumimoji="1" lang="en-US" altLang="ja-JP" sz="2000" dirty="0" smtClean="0"/>
              <a:t> de </a:t>
            </a:r>
            <a:r>
              <a:rPr kumimoji="1" lang="en-US" altLang="ja-JP" sz="2000" dirty="0" err="1" smtClean="0"/>
              <a:t>origen</a:t>
            </a:r>
            <a:r>
              <a:rPr kumimoji="1" lang="en-US" altLang="ja-JP" sz="2000" dirty="0" smtClean="0"/>
              <a:t> animal y en </a:t>
            </a:r>
            <a:r>
              <a:rPr kumimoji="1" lang="en-US" altLang="ja-JP" sz="2000" dirty="0" err="1" smtClean="0"/>
              <a:t>verduras</a:t>
            </a:r>
            <a:endParaRPr kumimoji="1" lang="ja-JP" altLang="en-US" sz="2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61891" y="574021"/>
            <a:ext cx="4182109" cy="779617"/>
          </a:xfrm>
        </p:spPr>
        <p:txBody>
          <a:bodyPr>
            <a:noAutofit/>
          </a:bodyPr>
          <a:lstStyle/>
          <a:p>
            <a:r>
              <a:rPr kumimoji="1" lang="en-US" altLang="ja-JP" sz="2000" dirty="0" smtClean="0"/>
              <a:t>Baja </a:t>
            </a:r>
            <a:r>
              <a:rPr kumimoji="1" lang="en-US" altLang="ja-JP" sz="2000" dirty="0" err="1" smtClean="0"/>
              <a:t>en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azúcar</a:t>
            </a:r>
            <a:r>
              <a:rPr kumimoji="1" lang="en-US" altLang="ja-JP" sz="2000" dirty="0"/>
              <a:t>,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hidratos</a:t>
            </a:r>
            <a:r>
              <a:rPr kumimoji="1" lang="en-US" altLang="ja-JP" sz="2000" dirty="0" smtClean="0"/>
              <a:t> de </a:t>
            </a:r>
            <a:r>
              <a:rPr kumimoji="1" lang="en-US" altLang="ja-JP" sz="2000" dirty="0" err="1" smtClean="0"/>
              <a:t>carbono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refinados</a:t>
            </a:r>
            <a:r>
              <a:rPr kumimoji="1" lang="en-US" altLang="ja-JP" sz="2000" dirty="0"/>
              <a:t>,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legumbres</a:t>
            </a:r>
            <a:r>
              <a:rPr kumimoji="1" lang="en-US" altLang="ja-JP" sz="2000" dirty="0" smtClean="0"/>
              <a:t> y </a:t>
            </a:r>
            <a:r>
              <a:rPr kumimoji="1" lang="en-US" altLang="ja-JP" sz="2000" dirty="0" err="1" smtClean="0"/>
              <a:t>lácteos</a:t>
            </a:r>
            <a:r>
              <a:rPr kumimoji="1" lang="en-US" altLang="ja-JP" sz="2000" dirty="0" smtClean="0"/>
              <a:t> </a:t>
            </a:r>
            <a:endParaRPr kumimoji="1" lang="ja-JP" altLang="en-US" sz="2000" dirty="0"/>
          </a:p>
        </p:txBody>
      </p:sp>
      <p:pic>
        <p:nvPicPr>
          <p:cNvPr id="7" name="Picture 6" descr="IMG_32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14" y="1247346"/>
            <a:ext cx="2543293" cy="1907471"/>
          </a:xfrm>
          <a:prstGeom prst="rect">
            <a:avLst/>
          </a:prstGeom>
          <a:solidFill>
            <a:srgbClr val="C0504D"/>
          </a:solidFill>
        </p:spPr>
      </p:pic>
      <p:pic>
        <p:nvPicPr>
          <p:cNvPr id="8" name="Picture 7" descr="IMG_32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1" y="3173636"/>
            <a:ext cx="2623660" cy="1967745"/>
          </a:xfrm>
          <a:prstGeom prst="rect">
            <a:avLst/>
          </a:prstGeom>
        </p:spPr>
      </p:pic>
      <p:pic>
        <p:nvPicPr>
          <p:cNvPr id="10" name="Picture 9" descr="IMG_38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89" y="1913254"/>
            <a:ext cx="2119343" cy="1889723"/>
          </a:xfrm>
          <a:prstGeom prst="rect">
            <a:avLst/>
          </a:prstGeom>
        </p:spPr>
      </p:pic>
      <p:pic>
        <p:nvPicPr>
          <p:cNvPr id="11" name="Picture 10" descr="IMG_129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03" y="1325597"/>
            <a:ext cx="3064137" cy="1867146"/>
          </a:xfrm>
          <a:prstGeom prst="rect">
            <a:avLst/>
          </a:prstGeom>
          <a:solidFill>
            <a:srgbClr val="C0504D"/>
          </a:solidFill>
          <a:ln>
            <a:noFill/>
          </a:ln>
        </p:spPr>
      </p:pic>
      <p:pic>
        <p:nvPicPr>
          <p:cNvPr id="12" name="Picture 11" descr="IMG_114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27" y="3231397"/>
            <a:ext cx="2518813" cy="188911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523713" y="1325628"/>
            <a:ext cx="3058327" cy="185248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51426" y="3333077"/>
            <a:ext cx="2518814" cy="178743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17903" y="1288056"/>
            <a:ext cx="3064137" cy="1826052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700628" y="3294423"/>
            <a:ext cx="2518812" cy="178743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416188" y="2433251"/>
            <a:ext cx="3193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050" dirty="0"/>
              <a:t>✓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83338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1259840" y="132080"/>
            <a:ext cx="6614160" cy="94488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Se dice </a:t>
            </a:r>
            <a:r>
              <a:rPr lang="en-US" sz="2800" dirty="0" err="1" smtClean="0">
                <a:solidFill>
                  <a:srgbClr val="FF0000"/>
                </a:solidFill>
              </a:rPr>
              <a:t>que</a:t>
            </a:r>
            <a:r>
              <a:rPr lang="en-US" sz="2800" dirty="0" smtClean="0">
                <a:solidFill>
                  <a:srgbClr val="FF0000"/>
                </a:solidFill>
              </a:rPr>
              <a:t> la </a:t>
            </a:r>
            <a:r>
              <a:rPr lang="en-US" sz="2800" dirty="0" err="1" smtClean="0">
                <a:solidFill>
                  <a:srgbClr val="FF0000"/>
                </a:solidFill>
              </a:rPr>
              <a:t>paleodieta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es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beneficiosa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para</a:t>
            </a:r>
            <a:r>
              <a:rPr lang="en-US" sz="3600" dirty="0" smtClean="0"/>
              <a:t>:</a:t>
            </a:r>
            <a:endParaRPr lang="en" sz="3600" dirty="0"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828800" y="1190626"/>
            <a:ext cx="7239000" cy="365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 smtClean="0"/>
              <a:t>enfermedades</a:t>
            </a:r>
            <a:r>
              <a:rPr lang="en-US" sz="2200" dirty="0" smtClean="0"/>
              <a:t> </a:t>
            </a:r>
            <a:r>
              <a:rPr lang="en-US" sz="2200" dirty="0"/>
              <a:t>del </a:t>
            </a:r>
            <a:r>
              <a:rPr lang="en-US" sz="2200" dirty="0" err="1"/>
              <a:t>corazón</a:t>
            </a:r>
            <a:r>
              <a:rPr lang="en-US" sz="2200" dirty="0"/>
              <a:t>, diabetes </a:t>
            </a:r>
            <a:r>
              <a:rPr lang="en-US" sz="2200" dirty="0" err="1"/>
              <a:t>tipo</a:t>
            </a:r>
            <a:r>
              <a:rPr lang="en-US" sz="2200" dirty="0"/>
              <a:t> </a:t>
            </a:r>
            <a:r>
              <a:rPr lang="en-US" sz="2200" dirty="0" smtClean="0"/>
              <a:t>2 </a:t>
            </a:r>
            <a:r>
              <a:rPr lang="en-US" sz="2200" dirty="0"/>
              <a:t>y la </a:t>
            </a:r>
            <a:r>
              <a:rPr lang="en-US" sz="2200" dirty="0" err="1"/>
              <a:t>mayoría</a:t>
            </a:r>
            <a:r>
              <a:rPr lang="en-US" sz="2200" dirty="0"/>
              <a:t> de </a:t>
            </a:r>
            <a:r>
              <a:rPr lang="en-US" sz="2200" dirty="0" err="1" smtClean="0"/>
              <a:t>enfermedades</a:t>
            </a:r>
            <a:r>
              <a:rPr lang="en-US" sz="2200" dirty="0" smtClean="0"/>
              <a:t> </a:t>
            </a:r>
            <a:r>
              <a:rPr lang="en-US" sz="2200" dirty="0" err="1"/>
              <a:t>degenerativas</a:t>
            </a:r>
            <a:r>
              <a:rPr lang="en-US" sz="2200" dirty="0"/>
              <a:t>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/>
              <a:t>pérdida</a:t>
            </a:r>
            <a:r>
              <a:rPr lang="en-US" sz="2200" dirty="0"/>
              <a:t> de peso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 smtClean="0"/>
              <a:t>rendimiento</a:t>
            </a:r>
            <a:r>
              <a:rPr lang="en-US" sz="2200" dirty="0" smtClean="0"/>
              <a:t> </a:t>
            </a:r>
            <a:r>
              <a:rPr lang="en-US" sz="2200" dirty="0" err="1"/>
              <a:t>deportivo</a:t>
            </a:r>
            <a:r>
              <a:rPr lang="en-US" sz="2200" dirty="0"/>
              <a:t>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 smtClean="0"/>
              <a:t>enfermedades</a:t>
            </a:r>
            <a:r>
              <a:rPr lang="en-US" sz="2200" dirty="0" smtClean="0"/>
              <a:t> </a:t>
            </a:r>
            <a:r>
              <a:rPr lang="en-US" sz="2200" dirty="0" err="1"/>
              <a:t>autoinmunes</a:t>
            </a:r>
            <a:r>
              <a:rPr lang="en-US" sz="2200" dirty="0"/>
              <a:t>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/>
              <a:t>acné</a:t>
            </a:r>
            <a:r>
              <a:rPr lang="en-US" sz="2200" dirty="0"/>
              <a:t>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/>
              <a:t>sueño</a:t>
            </a:r>
            <a:r>
              <a:rPr lang="en-US" sz="2200" dirty="0"/>
              <a:t>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 smtClean="0"/>
              <a:t>niveles</a:t>
            </a:r>
            <a:r>
              <a:rPr lang="en-US" sz="2200" dirty="0" smtClean="0"/>
              <a:t> </a:t>
            </a:r>
            <a:r>
              <a:rPr lang="en-US" sz="2200" dirty="0"/>
              <a:t>de </a:t>
            </a:r>
            <a:r>
              <a:rPr lang="en-US" sz="2200" dirty="0" err="1"/>
              <a:t>energía</a:t>
            </a:r>
            <a:r>
              <a:rPr lang="en-US" sz="2200" dirty="0"/>
              <a:t>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/>
              <a:t>libido </a:t>
            </a:r>
          </a:p>
          <a:p>
            <a:pPr marL="457200" lvl="0" indent="-368300">
              <a:lnSpc>
                <a:spcPct val="115000"/>
              </a:lnSpc>
              <a:buFont typeface="Wingdings" charset="2"/>
              <a:buChar char="q"/>
            </a:pPr>
            <a:r>
              <a:rPr lang="en-US" sz="2200" dirty="0" err="1" smtClean="0"/>
              <a:t>funciones</a:t>
            </a:r>
            <a:r>
              <a:rPr lang="en-US" sz="2200" dirty="0" smtClean="0"/>
              <a:t> </a:t>
            </a:r>
            <a:r>
              <a:rPr lang="en-US" sz="2200" dirty="0" err="1" smtClean="0"/>
              <a:t>mentales</a:t>
            </a:r>
            <a:endParaRPr lang="en" sz="22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886460" y="325120"/>
            <a:ext cx="7597140" cy="75184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Los </a:t>
            </a:r>
            <a:r>
              <a:rPr lang="en-US" sz="2800" dirty="0" err="1">
                <a:solidFill>
                  <a:srgbClr val="FF0000"/>
                </a:solidFill>
              </a:rPr>
              <a:t>estudios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demostrado</a:t>
            </a:r>
            <a:r>
              <a:rPr lang="en-US" sz="2800" dirty="0" smtClean="0">
                <a:solidFill>
                  <a:srgbClr val="FF0000"/>
                </a:solidFill>
              </a:rPr>
              <a:t> que</a:t>
            </a:r>
            <a:r>
              <a:rPr lang="en-US" sz="4000" dirty="0" smtClean="0"/>
              <a:t>:</a:t>
            </a:r>
            <a:endParaRPr lang="en" sz="4000" dirty="0"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1682750" y="1642110"/>
            <a:ext cx="6953250" cy="32861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-US" sz="2400" dirty="0"/>
              <a:t>m</a:t>
            </a:r>
            <a:r>
              <a:rPr lang="en" sz="2400" dirty="0" smtClean="0"/>
              <a:t>ejora </a:t>
            </a:r>
            <a:r>
              <a:rPr lang="en" sz="2400" dirty="0"/>
              <a:t>el </a:t>
            </a:r>
            <a:r>
              <a:rPr lang="en" sz="2400" dirty="0" err="1">
                <a:solidFill>
                  <a:srgbClr val="C00000"/>
                </a:solidFill>
              </a:rPr>
              <a:t>perfil</a:t>
            </a:r>
            <a:r>
              <a:rPr lang="en" sz="2400" dirty="0">
                <a:solidFill>
                  <a:srgbClr val="C00000"/>
                </a:solidFill>
              </a:rPr>
              <a:t> </a:t>
            </a:r>
            <a:r>
              <a:rPr lang="en" sz="2400" dirty="0" err="1" smtClean="0">
                <a:solidFill>
                  <a:srgbClr val="C00000"/>
                </a:solidFill>
              </a:rPr>
              <a:t>lipídico</a:t>
            </a:r>
            <a:r>
              <a:rPr lang="en-US" sz="2400" dirty="0" smtClean="0"/>
              <a:t>: </a:t>
            </a:r>
            <a:r>
              <a:rPr lang="en-US" sz="2400" dirty="0" err="1" smtClean="0"/>
              <a:t>colesterol</a:t>
            </a:r>
            <a:r>
              <a:rPr lang="en-US" sz="2400" dirty="0" smtClean="0"/>
              <a:t> </a:t>
            </a:r>
            <a:r>
              <a:rPr lang="en-US" sz="2400" dirty="0" err="1" smtClean="0"/>
              <a:t>bajo</a:t>
            </a:r>
            <a:r>
              <a:rPr lang="en-US" sz="2400" dirty="0" smtClean="0"/>
              <a:t> o </a:t>
            </a:r>
            <a:r>
              <a:rPr lang="en-US" sz="2400" dirty="0" err="1" smtClean="0"/>
              <a:t>equilibrado</a:t>
            </a:r>
            <a:r>
              <a:rPr lang="en-US" sz="2400" dirty="0" smtClean="0"/>
              <a:t> </a:t>
            </a:r>
            <a:r>
              <a:rPr lang="en-US" sz="2400" dirty="0"/>
              <a:t>y </a:t>
            </a:r>
            <a:r>
              <a:rPr lang="en-US" sz="2400" dirty="0" err="1"/>
              <a:t>triglicéridos</a:t>
            </a:r>
            <a:r>
              <a:rPr lang="en-US" sz="2400" dirty="0"/>
              <a:t> </a:t>
            </a:r>
            <a:r>
              <a:rPr lang="en-US" sz="2400" dirty="0" err="1" smtClean="0"/>
              <a:t>bajos</a:t>
            </a:r>
            <a:endParaRPr lang="en-US" sz="2400" dirty="0" smtClean="0"/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endParaRPr lang="en-US" sz="2400" dirty="0" smtClean="0"/>
          </a:p>
          <a:p>
            <a:pPr marL="457200" lvl="0" indent="-419100">
              <a:spcBef>
                <a:spcPts val="600"/>
              </a:spcBef>
              <a:buFont typeface="Wingdings" charset="2"/>
              <a:buChar char="q"/>
            </a:pPr>
            <a:r>
              <a:rPr lang="en" sz="2400" dirty="0" err="1" smtClean="0"/>
              <a:t>mejor</a:t>
            </a:r>
            <a:r>
              <a:rPr lang="en-US" sz="2400" dirty="0" smtClean="0"/>
              <a:t>a la</a:t>
            </a:r>
            <a:r>
              <a:rPr lang="en" sz="2400" dirty="0" smtClean="0"/>
              <a:t> </a:t>
            </a:r>
            <a:r>
              <a:rPr lang="en" sz="2400" dirty="0">
                <a:solidFill>
                  <a:srgbClr val="C00000"/>
                </a:solidFill>
              </a:rPr>
              <a:t>tolerancia a la glucosa</a:t>
            </a:r>
            <a:endParaRPr lang="en" sz="2400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91440" y="129778"/>
            <a:ext cx="8961120" cy="99798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¿Son </a:t>
            </a:r>
            <a:r>
              <a:rPr lang="en-US" sz="2800" dirty="0" err="1" smtClean="0">
                <a:solidFill>
                  <a:srgbClr val="FF0000"/>
                </a:solidFill>
              </a:rPr>
              <a:t>perjudiciales</a:t>
            </a:r>
            <a:r>
              <a:rPr lang="en-US" sz="2800" dirty="0" smtClean="0">
                <a:solidFill>
                  <a:srgbClr val="FF0000"/>
                </a:solidFill>
              </a:rPr>
              <a:t> los </a:t>
            </a:r>
            <a:r>
              <a:rPr lang="en-US" sz="2800" dirty="0" err="1">
                <a:solidFill>
                  <a:srgbClr val="FF0000"/>
                </a:solidFill>
              </a:rPr>
              <a:t>p</a:t>
            </a:r>
            <a:r>
              <a:rPr lang="en-US" sz="2800" dirty="0" err="1" smtClean="0">
                <a:solidFill>
                  <a:srgbClr val="FF0000"/>
                </a:solidFill>
              </a:rPr>
              <a:t>roductos</a:t>
            </a:r>
            <a:r>
              <a:rPr lang="en-US" sz="2800" dirty="0" smtClean="0">
                <a:solidFill>
                  <a:srgbClr val="FF0000"/>
                </a:solidFill>
              </a:rPr>
              <a:t> de la </a:t>
            </a:r>
            <a:r>
              <a:rPr lang="en-US" sz="2800" dirty="0" err="1" smtClean="0">
                <a:solidFill>
                  <a:srgbClr val="FF0000"/>
                </a:solidFill>
              </a:rPr>
              <a:t>agricultura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" sz="2800" dirty="0">
              <a:solidFill>
                <a:srgbClr val="FF0000"/>
              </a:solidFill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1219200" y="1285875"/>
            <a:ext cx="7924800" cy="37433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000" b="1" dirty="0" smtClean="0"/>
              <a:t>	Los </a:t>
            </a:r>
            <a:r>
              <a:rPr lang="en-US" sz="2000" b="1" dirty="0" err="1" smtClean="0"/>
              <a:t>cereales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aumentan</a:t>
            </a:r>
            <a:r>
              <a:rPr lang="en-US" sz="2000" b="1" dirty="0" smtClean="0"/>
              <a:t>: </a:t>
            </a:r>
            <a:endParaRPr lang="en-US" sz="2000" b="1" dirty="0"/>
          </a:p>
          <a:p>
            <a:pPr marL="495300" lvl="0" indent="-457200">
              <a:buFont typeface="Wingdings" charset="2"/>
              <a:buChar char="q"/>
            </a:pPr>
            <a:r>
              <a:rPr lang="en-US" sz="2000" dirty="0"/>
              <a:t>l</a:t>
            </a:r>
            <a:r>
              <a:rPr lang="en-US" sz="2000" dirty="0" smtClean="0"/>
              <a:t>a </a:t>
            </a:r>
            <a:r>
              <a:rPr lang="en-US" sz="2000" dirty="0" err="1"/>
              <a:t>sensibilidad</a:t>
            </a:r>
            <a:r>
              <a:rPr lang="en-US" sz="2000" dirty="0"/>
              <a:t> al gluten </a:t>
            </a:r>
          </a:p>
          <a:p>
            <a:pPr marL="495300" lvl="0" indent="-457200">
              <a:buFont typeface="Wingdings" charset="2"/>
              <a:buChar char="q"/>
            </a:pPr>
            <a:r>
              <a:rPr lang="en-US" sz="2000" dirty="0"/>
              <a:t>l</a:t>
            </a:r>
            <a:r>
              <a:rPr lang="en-US" sz="2000" dirty="0" smtClean="0"/>
              <a:t>a </a:t>
            </a:r>
            <a:r>
              <a:rPr lang="en-US" sz="2000" dirty="0" err="1"/>
              <a:t>permeabilidad</a:t>
            </a:r>
            <a:r>
              <a:rPr lang="en-US" sz="2000" dirty="0"/>
              <a:t> intestinal </a:t>
            </a:r>
          </a:p>
          <a:p>
            <a:pPr marL="495300" lvl="0" indent="-457200">
              <a:buFont typeface="Wingdings" charset="2"/>
              <a:buChar char="q"/>
            </a:pPr>
            <a:r>
              <a:rPr lang="en-US" sz="2000" dirty="0"/>
              <a:t>l</a:t>
            </a:r>
            <a:r>
              <a:rPr lang="en-US" sz="2000" dirty="0" smtClean="0"/>
              <a:t>a </a:t>
            </a:r>
            <a:r>
              <a:rPr lang="en-US" sz="2000" dirty="0" err="1" smtClean="0"/>
              <a:t>cantidad</a:t>
            </a:r>
            <a:r>
              <a:rPr lang="en-US" sz="2000" dirty="0" smtClean="0"/>
              <a:t> de </a:t>
            </a:r>
            <a:r>
              <a:rPr lang="en-US" sz="2000" dirty="0" err="1" smtClean="0"/>
              <a:t>fitatos</a:t>
            </a:r>
            <a:r>
              <a:rPr lang="en-US" sz="2000" dirty="0"/>
              <a:t> </a:t>
            </a:r>
            <a:r>
              <a:rPr lang="en-US" sz="2000" dirty="0" err="1" smtClean="0"/>
              <a:t>consumidos</a:t>
            </a:r>
            <a:r>
              <a:rPr lang="en-US" sz="2000" dirty="0" smtClean="0"/>
              <a:t>, que </a:t>
            </a:r>
            <a:r>
              <a:rPr lang="en-US" sz="2000" dirty="0" err="1" smtClean="0"/>
              <a:t>pueden</a:t>
            </a:r>
            <a:r>
              <a:rPr lang="en-US" sz="2000" dirty="0" smtClean="0"/>
              <a:t> </a:t>
            </a:r>
            <a:r>
              <a:rPr lang="en-US" sz="2000" dirty="0" err="1" smtClean="0"/>
              <a:t>impedir</a:t>
            </a:r>
            <a:r>
              <a:rPr lang="en-US" sz="2000" dirty="0" smtClean="0"/>
              <a:t> la </a:t>
            </a:r>
            <a:r>
              <a:rPr lang="en-US" sz="2000" dirty="0" err="1" smtClean="0"/>
              <a:t>absorción</a:t>
            </a:r>
            <a:r>
              <a:rPr lang="en-US" sz="2000" dirty="0" smtClean="0"/>
              <a:t> </a:t>
            </a:r>
            <a:r>
              <a:rPr lang="en-US" sz="2000" dirty="0" smtClean="0"/>
              <a:t>de </a:t>
            </a:r>
            <a:r>
              <a:rPr lang="en-US" sz="2000" dirty="0" err="1" smtClean="0"/>
              <a:t>nutrientes</a:t>
            </a:r>
            <a:r>
              <a:rPr lang="en-US" sz="2000" dirty="0" smtClean="0"/>
              <a:t>, al </a:t>
            </a:r>
            <a:r>
              <a:rPr lang="en-US" sz="2000" dirty="0" err="1" smtClean="0"/>
              <a:t>igual</a:t>
            </a:r>
            <a:r>
              <a:rPr lang="en-US" sz="2000" dirty="0" smtClean="0"/>
              <a:t> que las </a:t>
            </a:r>
            <a:r>
              <a:rPr lang="en-US" sz="2000" dirty="0" err="1" smtClean="0"/>
              <a:t>leguminosas</a:t>
            </a:r>
            <a:r>
              <a:rPr lang="en-US" sz="2000" dirty="0" smtClean="0"/>
              <a:t> </a:t>
            </a:r>
          </a:p>
          <a:p>
            <a:pPr marL="495300" lvl="0" indent="-457200">
              <a:buFont typeface="Wingdings" charset="2"/>
              <a:buChar char="q"/>
            </a:pPr>
            <a:endParaRPr lang="en-US" sz="2000" dirty="0" smtClean="0"/>
          </a:p>
          <a:p>
            <a:pPr marL="38100" lvl="0" indent="0">
              <a:buNone/>
            </a:pPr>
            <a:r>
              <a:rPr lang="en-US" sz="2000" b="1" dirty="0" smtClean="0"/>
              <a:t>	Los </a:t>
            </a:r>
            <a:r>
              <a:rPr lang="en-US" sz="2000" b="1" dirty="0" err="1" smtClean="0"/>
              <a:t>productos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lácteos</a:t>
            </a:r>
            <a:r>
              <a:rPr lang="en-US" sz="2000" b="1" dirty="0" smtClean="0"/>
              <a:t>: </a:t>
            </a:r>
          </a:p>
          <a:p>
            <a:pPr marL="495300" lvl="0" indent="-457200">
              <a:buFont typeface="Wingdings" charset="2"/>
              <a:buChar char="q"/>
            </a:pPr>
            <a:r>
              <a:rPr lang="en-US" sz="2000" dirty="0" err="1" smtClean="0"/>
              <a:t>tienen</a:t>
            </a:r>
            <a:r>
              <a:rPr lang="en-US" sz="2000" dirty="0" smtClean="0"/>
              <a:t> un alto </a:t>
            </a:r>
            <a:r>
              <a:rPr lang="en-US" sz="2000" dirty="0" err="1" smtClean="0"/>
              <a:t>contenido</a:t>
            </a:r>
            <a:r>
              <a:rPr lang="en-US" sz="2000" dirty="0" smtClean="0"/>
              <a:t> </a:t>
            </a:r>
            <a:r>
              <a:rPr lang="en-US" sz="2000" dirty="0" err="1" smtClean="0"/>
              <a:t>en</a:t>
            </a:r>
            <a:r>
              <a:rPr lang="en-US" sz="2000" dirty="0" smtClean="0"/>
              <a:t> </a:t>
            </a:r>
            <a:r>
              <a:rPr lang="en-US" sz="2000" dirty="0" err="1" smtClean="0"/>
              <a:t>azúcar</a:t>
            </a:r>
            <a:r>
              <a:rPr lang="en-US" sz="2000" dirty="0" smtClean="0"/>
              <a:t> </a:t>
            </a:r>
          </a:p>
          <a:p>
            <a:pPr marL="495300" lvl="0" indent="-457200">
              <a:buFont typeface="Wingdings" charset="2"/>
              <a:buChar char="q"/>
            </a:pPr>
            <a:r>
              <a:rPr lang="en-US" sz="2000" dirty="0" err="1" smtClean="0"/>
              <a:t>podrían</a:t>
            </a:r>
            <a:r>
              <a:rPr lang="en-US" sz="2000" dirty="0" smtClean="0"/>
              <a:t> </a:t>
            </a:r>
            <a:r>
              <a:rPr lang="en-US" sz="2000" dirty="0" err="1" smtClean="0"/>
              <a:t>aumentar</a:t>
            </a:r>
            <a:r>
              <a:rPr lang="en-US" sz="2000" dirty="0" smtClean="0"/>
              <a:t> el </a:t>
            </a:r>
            <a:r>
              <a:rPr lang="en-US" sz="2000" dirty="0" err="1" smtClean="0"/>
              <a:t>riesgo</a:t>
            </a:r>
            <a:r>
              <a:rPr lang="en-US" sz="2000" dirty="0" smtClean="0"/>
              <a:t> de </a:t>
            </a:r>
            <a:r>
              <a:rPr lang="en-US" sz="2000" dirty="0" err="1" smtClean="0"/>
              <a:t>cáncer</a:t>
            </a:r>
            <a:r>
              <a:rPr lang="en-US" sz="2000" dirty="0" smtClean="0"/>
              <a:t> de </a:t>
            </a:r>
            <a:r>
              <a:rPr lang="en-US" sz="2000" dirty="0" err="1" smtClean="0"/>
              <a:t>próstata</a:t>
            </a:r>
            <a:endParaRPr lang="en-US" sz="2000" dirty="0" smtClean="0"/>
          </a:p>
          <a:p>
            <a:pPr marL="495300" lvl="0" indent="-457200">
              <a:buFont typeface="Wingdings" charset="2"/>
              <a:buChar char="q"/>
            </a:pPr>
            <a:r>
              <a:rPr lang="en-US" sz="2000" dirty="0" smtClean="0"/>
              <a:t> </a:t>
            </a:r>
            <a:r>
              <a:rPr lang="en-US" sz="2000" dirty="0" err="1" smtClean="0"/>
              <a:t>podrían</a:t>
            </a:r>
            <a:r>
              <a:rPr lang="en-US" sz="2000" dirty="0" smtClean="0"/>
              <a:t> </a:t>
            </a:r>
            <a:r>
              <a:rPr lang="en-US" sz="2000" dirty="0" err="1" smtClean="0"/>
              <a:t>aumentar</a:t>
            </a:r>
            <a:r>
              <a:rPr lang="en-US" sz="2000" dirty="0" smtClean="0"/>
              <a:t> el </a:t>
            </a:r>
            <a:r>
              <a:rPr lang="en-US" sz="2000" dirty="0" err="1" smtClean="0"/>
              <a:t>riesgo</a:t>
            </a:r>
            <a:r>
              <a:rPr lang="en-US" sz="2000" dirty="0" smtClean="0"/>
              <a:t> de </a:t>
            </a:r>
            <a:r>
              <a:rPr lang="en-US" sz="2000" dirty="0" err="1" smtClean="0"/>
              <a:t>enfermedad</a:t>
            </a:r>
            <a:r>
              <a:rPr lang="en-US" sz="2000" dirty="0" smtClean="0"/>
              <a:t> de Parkinson</a:t>
            </a:r>
          </a:p>
          <a:p>
            <a:pPr marL="495300" lvl="0" indent="-457200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3322</TotalTime>
  <Words>560</Words>
  <Application>Microsoft Macintosh PowerPoint</Application>
  <PresentationFormat>On-screen Show (16:9)</PresentationFormat>
  <Paragraphs>100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 Rounded MT Bold</vt:lpstr>
      <vt:lpstr>Gill Sans MT</vt:lpstr>
      <vt:lpstr>HGｺﾞｼｯｸE</vt:lpstr>
      <vt:lpstr>Wingdings</vt:lpstr>
      <vt:lpstr>Arial</vt:lpstr>
      <vt:lpstr>Parcel</vt:lpstr>
      <vt:lpstr>Capítulo 1  Paleodieta</vt:lpstr>
      <vt:lpstr>Argumentos en favor de la paleodieta</vt:lpstr>
      <vt:lpstr>PowerPoint Presentation</vt:lpstr>
      <vt:lpstr>Paleodieta: especificaciones dietéticas</vt:lpstr>
      <vt:lpstr>Composición de la dieta</vt:lpstr>
      <vt:lpstr>Paleodieta</vt:lpstr>
      <vt:lpstr>Se dice que la paleodieta es beneficiosa para:</vt:lpstr>
      <vt:lpstr>Los estudios han demostrado que:</vt:lpstr>
      <vt:lpstr>¿Son perjudiciales los productos de la agricultura?</vt:lpstr>
      <vt:lpstr>Críticas a la paleodieta</vt:lpstr>
      <vt:lpstr>Beneficios de algunos de los alimentos restringidos en la paleodieta</vt:lpstr>
      <vt:lpstr>La paleodieta tiene algunas ventajas claras</vt:lpstr>
      <vt:lpstr>Conclusiones</vt:lpstr>
      <vt:lpstr>Imágenes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Paleo Diet</dc:title>
  <cp:lastModifiedBy>Microsoft Office User</cp:lastModifiedBy>
  <cp:revision>66</cp:revision>
  <dcterms:modified xsi:type="dcterms:W3CDTF">2017-10-14T03:25:27Z</dcterms:modified>
</cp:coreProperties>
</file>