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0" r:id="rId1"/>
  </p:sldMasterIdLst>
  <p:notesMasterIdLst>
    <p:notesMasterId r:id="rId25"/>
  </p:notesMasterIdLst>
  <p:sldIdLst>
    <p:sldId id="258" r:id="rId2"/>
    <p:sldId id="259" r:id="rId3"/>
    <p:sldId id="260" r:id="rId4"/>
    <p:sldId id="257" r:id="rId5"/>
    <p:sldId id="261" r:id="rId6"/>
    <p:sldId id="263" r:id="rId7"/>
    <p:sldId id="264" r:id="rId8"/>
    <p:sldId id="262" r:id="rId9"/>
    <p:sldId id="267" r:id="rId10"/>
    <p:sldId id="266" r:id="rId11"/>
    <p:sldId id="276" r:id="rId12"/>
    <p:sldId id="27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8" r:id="rId22"/>
    <p:sldId id="279" r:id="rId23"/>
    <p:sldId id="280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E8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18"/>
    <p:restoredTop sz="94674"/>
  </p:normalViewPr>
  <p:slideViewPr>
    <p:cSldViewPr snapToGrid="0" snapToObjects="1">
      <p:cViewPr>
        <p:scale>
          <a:sx n="162" d="100"/>
          <a:sy n="162" d="100"/>
        </p:scale>
        <p:origin x="1616" y="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2BC485-DD0F-A94A-812F-0EBE9BBAA5CD}" type="datetimeFigureOut">
              <a:rPr lang="en-US" smtClean="0"/>
              <a:t>11/6/17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CA332B-40AD-C041-9A70-5508AE8F7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926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A0C54-41CE-FB44-A630-3ED4AD5177EF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925693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86953" y="268288"/>
            <a:ext cx="5669280" cy="39003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268940" y="268288"/>
            <a:ext cx="182880" cy="38868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400" y="4208929"/>
            <a:ext cx="5458968" cy="1048684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0400" y="5257800"/>
            <a:ext cx="5458968" cy="62179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Clr>
                <a:schemeClr val="accent1"/>
              </a:buClr>
              <a:buSzPct val="100000"/>
              <a:buFont typeface="Wingdings 2" pitchFamily="18" charset="2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76600" y="390525"/>
            <a:ext cx="5504688" cy="365125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2200" b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B0848B8E-2D1B-DA41-B658-A77C856584AA}" type="datetimeFigureOut">
              <a:rPr lang="en-US" smtClean="0"/>
              <a:t>11/6/17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8688" y="6356350"/>
            <a:ext cx="4736592" cy="365125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56494" y="6356350"/>
            <a:ext cx="685800" cy="365125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82440" y="2214562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48B8E-2D1B-DA41-B658-A77C856584AA}" type="datetimeFigureOut">
              <a:rPr lang="en-US" smtClean="0"/>
              <a:t>11/6/17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88A2B-8227-8945-B3BB-BAC5494E6BC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282440" y="4224973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457200" y="2214563"/>
            <a:ext cx="3566160" cy="3911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82440" y="2214562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48B8E-2D1B-DA41-B658-A77C856584AA}" type="datetimeFigureOut">
              <a:rPr lang="en-US" smtClean="0"/>
              <a:t>11/6/17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88A2B-8227-8945-B3BB-BAC5494E6BC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282440" y="4224973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57200" y="2214562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57200" y="4224973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48B8E-2D1B-DA41-B658-A77C856584AA}" type="datetimeFigureOut">
              <a:rPr lang="en-US" smtClean="0"/>
              <a:t>11/6/17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88A2B-8227-8945-B3BB-BAC5494E6B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48918" y="268288"/>
            <a:ext cx="718073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48B8E-2D1B-DA41-B658-A77C856584AA}" type="datetimeFigureOut">
              <a:rPr lang="en-US" smtClean="0"/>
              <a:t>11/6/17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88A2B-8227-8945-B3BB-BAC5494E6B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95082"/>
            <a:ext cx="3566160" cy="1035424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2052" y="990600"/>
            <a:ext cx="3566160" cy="51355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2057400"/>
            <a:ext cx="3566160" cy="3657601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48B8E-2D1B-DA41-B658-A77C856584AA}" type="datetimeFigureOut">
              <a:rPr lang="en-US" smtClean="0"/>
              <a:t>11/6/17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88A2B-8227-8945-B3BB-BAC5494E6B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746811" y="268288"/>
            <a:ext cx="4114800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95082"/>
            <a:ext cx="3566160" cy="1035424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2057400"/>
            <a:ext cx="3566160" cy="3657601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1365" y="6124014"/>
            <a:ext cx="1752600" cy="365125"/>
          </a:xfrm>
        </p:spPr>
        <p:txBody>
          <a:bodyPr/>
          <a:lstStyle>
            <a:lvl1pPr algn="l">
              <a:defRPr/>
            </a:lvl1pPr>
          </a:lstStyle>
          <a:p>
            <a:fld id="{B0848B8E-2D1B-DA41-B658-A77C856584AA}" type="datetimeFigureOut">
              <a:rPr lang="en-US" smtClean="0"/>
              <a:t>11/6/17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74812" y="6356350"/>
            <a:ext cx="386378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88A2B-8227-8945-B3BB-BAC5494E6BC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760258" y="990600"/>
            <a:ext cx="4096512" cy="5611813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216775" y="268288"/>
            <a:ext cx="1639457" cy="3639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4267200"/>
            <a:ext cx="6477000" cy="566738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9874" y="268288"/>
            <a:ext cx="6858000" cy="36393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8788" y="4840941"/>
            <a:ext cx="6475412" cy="130427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48B8E-2D1B-DA41-B658-A77C856584AA}" type="datetimeFigureOut">
              <a:rPr lang="en-US" smtClean="0"/>
              <a:t>11/6/17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88A2B-8227-8945-B3BB-BAC5494E6B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4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35471" y="268288"/>
            <a:ext cx="720761" cy="3639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4267200"/>
            <a:ext cx="6477000" cy="566738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9874" y="268288"/>
            <a:ext cx="3006726" cy="36393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8788" y="4840941"/>
            <a:ext cx="6475412" cy="130427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48B8E-2D1B-DA41-B658-A77C856584AA}" type="datetimeFigureOut">
              <a:rPr lang="en-US" smtClean="0"/>
              <a:t>11/6/17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88A2B-8227-8945-B3BB-BAC5494E6BC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>
            <a:off x="3352800" y="268288"/>
            <a:ext cx="4701988" cy="17756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1" name="Picture Placeholder 2"/>
          <p:cNvSpPr>
            <a:spLocks noGrp="1"/>
          </p:cNvSpPr>
          <p:nvPr>
            <p:ph type="pic" idx="14"/>
          </p:nvPr>
        </p:nvSpPr>
        <p:spPr>
          <a:xfrm>
            <a:off x="3352800" y="2131935"/>
            <a:ext cx="2304288" cy="17756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2" name="Picture Placeholder 2"/>
          <p:cNvSpPr>
            <a:spLocks noGrp="1"/>
          </p:cNvSpPr>
          <p:nvPr>
            <p:ph type="pic" idx="15"/>
          </p:nvPr>
        </p:nvSpPr>
        <p:spPr>
          <a:xfrm>
            <a:off x="5750500" y="2131935"/>
            <a:ext cx="2304288" cy="17756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212106" y="268288"/>
            <a:ext cx="1645920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48B8E-2D1B-DA41-B658-A77C856584AA}" type="datetimeFigureOut">
              <a:rPr lang="en-US" smtClean="0"/>
              <a:t>11/6/17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88A2B-8227-8945-B3BB-BAC5494E6B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48918" y="268288"/>
            <a:ext cx="718073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43799" y="1035424"/>
            <a:ext cx="1322295" cy="5090739"/>
          </a:xfrm>
        </p:spPr>
        <p:txBody>
          <a:bodyPr vert="eaVert" anchor="t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035424"/>
            <a:ext cx="6019800" cy="5109789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48B8E-2D1B-DA41-B658-A77C856584AA}" type="datetimeFigureOut">
              <a:rPr lang="en-US" smtClean="0"/>
              <a:t>11/6/17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88A2B-8227-8945-B3BB-BAC5494E6B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212106" y="268288"/>
            <a:ext cx="1645920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12106" y="6356350"/>
            <a:ext cx="1752600" cy="365125"/>
          </a:xfrm>
        </p:spPr>
        <p:txBody>
          <a:bodyPr/>
          <a:lstStyle/>
          <a:p>
            <a:fld id="{B0848B8E-2D1B-DA41-B658-A77C856584AA}" type="datetimeFigureOut">
              <a:rPr lang="en-US" smtClean="0"/>
              <a:t>11/6/17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88A2B-8227-8945-B3BB-BAC5494E6B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86953" y="268288"/>
            <a:ext cx="5669280" cy="25603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399" y="4171950"/>
            <a:ext cx="5457919" cy="1085850"/>
          </a:xfrm>
        </p:spPr>
        <p:txBody>
          <a:bodyPr>
            <a:normAutofit/>
          </a:bodyPr>
          <a:lstStyle>
            <a:lvl1pPr>
              <a:defRPr sz="4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0401" y="5257799"/>
            <a:ext cx="5457918" cy="618565"/>
          </a:xfrm>
        </p:spPr>
        <p:txBody>
          <a:bodyPr>
            <a:normAutofit/>
          </a:bodyPr>
          <a:lstStyle>
            <a:lvl1pPr marL="0" indent="0" algn="l">
              <a:spcBef>
                <a:spcPct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 algn="ctr">
              <a:spcBef>
                <a:spcPct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76600" y="389965"/>
            <a:ext cx="5499847" cy="365125"/>
          </a:xfrm>
        </p:spPr>
        <p:txBody>
          <a:bodyPr/>
          <a:lstStyle>
            <a:lvl1pPr>
              <a:defRPr sz="2200" b="0" baseline="0">
                <a:solidFill>
                  <a:schemeClr val="bg1"/>
                </a:solidFill>
              </a:defRPr>
            </a:lvl1pPr>
          </a:lstStyle>
          <a:p>
            <a:fld id="{B0848B8E-2D1B-DA41-B658-A77C856584AA}" type="datetimeFigureOut">
              <a:rPr lang="en-US" smtClean="0"/>
              <a:t>11/6/17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3847" y="6356350"/>
            <a:ext cx="473411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5459" y="6356350"/>
            <a:ext cx="685800" cy="365125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200400" y="2877671"/>
            <a:ext cx="5646867" cy="128016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268940" y="268288"/>
            <a:ext cx="182880" cy="38868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,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69875" y="268288"/>
            <a:ext cx="1645920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8423" y="914400"/>
            <a:ext cx="650837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8423" y="2209800"/>
            <a:ext cx="6508377" cy="3916363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12106" y="6356350"/>
            <a:ext cx="1752600" cy="365125"/>
          </a:xfrm>
        </p:spPr>
        <p:txBody>
          <a:bodyPr/>
          <a:lstStyle/>
          <a:p>
            <a:fld id="{B0848B8E-2D1B-DA41-B658-A77C856584AA}" type="datetimeFigureOut">
              <a:rPr lang="en-US" smtClean="0"/>
              <a:t>11/6/17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78423" y="6356350"/>
            <a:ext cx="492685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31694" y="361016"/>
            <a:ext cx="506506" cy="365125"/>
          </a:xfrm>
        </p:spPr>
        <p:txBody>
          <a:bodyPr/>
          <a:lstStyle/>
          <a:p>
            <a:fld id="{47D88A2B-8227-8945-B3BB-BAC5494E6BC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69875" y="1976718"/>
            <a:ext cx="1645920" cy="4625788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58952" y="268288"/>
            <a:ext cx="1099073" cy="635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1" y="3429000"/>
            <a:ext cx="4966446" cy="1398494"/>
          </a:xfr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9801" y="4824414"/>
            <a:ext cx="4966446" cy="1320800"/>
          </a:xfrm>
        </p:spPr>
        <p:txBody>
          <a:bodyPr anchor="t" anchorCtr="0">
            <a:normAutofit/>
          </a:bodyPr>
          <a:lstStyle>
            <a:lvl1pPr marL="0" indent="0" algn="r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600" y="6356350"/>
            <a:ext cx="1622612" cy="365125"/>
          </a:xfrm>
        </p:spPr>
        <p:txBody>
          <a:bodyPr/>
          <a:lstStyle/>
          <a:p>
            <a:fld id="{B0848B8E-2D1B-DA41-B658-A77C856584AA}" type="datetimeFigureOut">
              <a:rPr lang="en-US" smtClean="0"/>
              <a:t>11/6/17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4812" y="6356350"/>
            <a:ext cx="531158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69875" y="4773706"/>
            <a:ext cx="2971800" cy="18445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0354" y="3429001"/>
            <a:ext cx="4966446" cy="1398494"/>
          </a:xfr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20354" y="4824414"/>
            <a:ext cx="4966446" cy="1320800"/>
          </a:xfrm>
        </p:spPr>
        <p:txBody>
          <a:bodyPr anchor="t" anchorCtr="0">
            <a:normAutofit/>
          </a:bodyPr>
          <a:lstStyle>
            <a:lvl1pPr marL="0" indent="0" algn="r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1212" y="6104965"/>
            <a:ext cx="506506" cy="365125"/>
          </a:xfrm>
        </p:spPr>
        <p:txBody>
          <a:bodyPr/>
          <a:lstStyle/>
          <a:p>
            <a:fld id="{47D88A2B-8227-8945-B3BB-BAC5494E6BC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69874" y="268288"/>
            <a:ext cx="2971800" cy="443865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14563"/>
            <a:ext cx="3566160" cy="3911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82440" y="2214563"/>
            <a:ext cx="3566160" cy="3911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48B8E-2D1B-DA41-B658-A77C856584AA}" type="datetimeFigureOut">
              <a:rPr lang="en-US" smtClean="0"/>
              <a:t>11/6/17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88A2B-8227-8945-B3BB-BAC5494E6B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88352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54132"/>
            <a:ext cx="3566160" cy="639762"/>
          </a:xfrm>
        </p:spPr>
        <p:txBody>
          <a:bodyPr anchor="b">
            <a:noAutofit/>
          </a:bodyPr>
          <a:lstStyle>
            <a:lvl1pPr marL="0" indent="0" algn="ctr">
              <a:spcBef>
                <a:spcPct val="0"/>
              </a:spcBef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89411"/>
            <a:ext cx="3566160" cy="343675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79391" y="2054132"/>
            <a:ext cx="3566160" cy="639762"/>
          </a:xfrm>
        </p:spPr>
        <p:txBody>
          <a:bodyPr anchor="b">
            <a:noAutofit/>
          </a:bodyPr>
          <a:lstStyle>
            <a:lvl1pPr marL="0" indent="0" algn="ctr">
              <a:spcBef>
                <a:spcPct val="0"/>
              </a:spcBef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79391" y="2689411"/>
            <a:ext cx="3566160" cy="343675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48B8E-2D1B-DA41-B658-A77C856584AA}" type="datetimeFigureOut">
              <a:rPr lang="en-US" smtClean="0"/>
              <a:t>11/6/17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88A2B-8227-8945-B3BB-BAC5494E6B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2214562"/>
            <a:ext cx="7396163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48B8E-2D1B-DA41-B658-A77C856584AA}" type="datetimeFigureOut">
              <a:rPr lang="en-US" smtClean="0"/>
              <a:t>11/6/17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88A2B-8227-8945-B3BB-BAC5494E6BC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57199" y="4224973"/>
            <a:ext cx="7396163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6508377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199" y="2209800"/>
            <a:ext cx="6508377" cy="3916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98659" y="6356350"/>
            <a:ext cx="1752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B0848B8E-2D1B-DA41-B658-A77C856584AA}" type="datetimeFigureOut">
              <a:rPr lang="en-US" smtClean="0"/>
              <a:t>11/6/17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4812" y="6356350"/>
            <a:ext cx="6007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56494" y="361016"/>
            <a:ext cx="5065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200" b="1">
                <a:solidFill>
                  <a:schemeClr val="bg1"/>
                </a:solidFill>
              </a:defRPr>
            </a:lvl1pPr>
          </a:lstStyle>
          <a:p>
            <a:fld id="{47D88A2B-8227-8945-B3BB-BAC5494E6BC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  <p:sldLayoutId id="2147483754" r:id="rId14"/>
    <p:sldLayoutId id="2147483755" r:id="rId15"/>
    <p:sldLayoutId id="2147483756" r:id="rId16"/>
    <p:sldLayoutId id="2147483757" r:id="rId17"/>
    <p:sldLayoutId id="2147483758" r:id="rId18"/>
    <p:sldLayoutId id="2147483759" r:id="rId19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1800"/>
        </a:spcBef>
        <a:buClr>
          <a:schemeClr val="accent1"/>
        </a:buClr>
        <a:buSzPct val="100000"/>
        <a:buFont typeface="Wingdings 2" pitchFamily="18" charset="2"/>
        <a:buChar char="¡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accent1"/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"/>
        <a:defRPr lang="en-US" sz="1800" kern="1200" dirty="0" smtClean="0">
          <a:solidFill>
            <a:schemeClr val="tx2"/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lang="en-US" sz="1800" kern="1200" dirty="0" smtClean="0">
          <a:solidFill>
            <a:schemeClr val="tx2"/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"/>
        <a:defRPr lang="en-US" sz="1800" kern="1200" dirty="0" smtClean="0">
          <a:solidFill>
            <a:schemeClr val="tx2"/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lang="en-US" sz="1800" kern="1200" dirty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.JPG"/><Relationship Id="rId3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7.jpg"/><Relationship Id="rId3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9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0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1.jpg"/><Relationship Id="rId3" Type="http://schemas.openxmlformats.org/officeDocument/2006/relationships/image" Target="../media/image22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3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4.jpg"/><Relationship Id="rId3" Type="http://schemas.openxmlformats.org/officeDocument/2006/relationships/image" Target="../media/image25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4" Type="http://schemas.openxmlformats.org/officeDocument/2006/relationships/image" Target="../media/image27.JPG"/><Relationship Id="rId5" Type="http://schemas.openxmlformats.org/officeDocument/2006/relationships/image" Target="../media/image28.JP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4" Type="http://schemas.openxmlformats.org/officeDocument/2006/relationships/image" Target="../media/image31.jp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9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d-maps.com/carte.php?num_car=18040&amp;lang=en" TargetMode="External"/><Relationship Id="rId4" Type="http://schemas.openxmlformats.org/officeDocument/2006/relationships/hyperlink" Target="https://commons.wikimedia.org/wiki/File:Auroch.jpg" TargetMode="External"/><Relationship Id="rId5" Type="http://schemas.openxmlformats.org/officeDocument/2006/relationships/hyperlink" Target="https://creativecommons.org/licenses/by-sa/3.0" TargetMode="External"/><Relationship Id="rId6" Type="http://schemas.openxmlformats.org/officeDocument/2006/relationships/hyperlink" Target="http://www.gnu.org/copyleft/fdl.html)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d-maps.com/carte.php?num_car=66277&amp;lang=en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JPG"/><Relationship Id="rId3" Type="http://schemas.openxmlformats.org/officeDocument/2006/relationships/hyperlink" Target="https://tourism.euskadi.eus/en/cultural-heritage/santimamine-caves/aa30-12375/en/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.JPG"/><Relationship Id="rId3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Relationship Id="rId3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.jpg"/><Relationship Id="rId3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Capítulo</a:t>
            </a:r>
            <a:r>
              <a:rPr lang="en-US" dirty="0" smtClean="0"/>
              <a:t> 1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400" dirty="0" err="1" smtClean="0"/>
              <a:t>Prehistoria</a:t>
            </a:r>
            <a:r>
              <a:rPr lang="en-US" sz="2400" dirty="0" smtClean="0"/>
              <a:t> y </a:t>
            </a:r>
            <a:r>
              <a:rPr lang="en-US" sz="2400" dirty="0" err="1" smtClean="0"/>
              <a:t>Antigüedad</a:t>
            </a:r>
            <a:r>
              <a:rPr lang="en-US" sz="2400" dirty="0" smtClean="0"/>
              <a:t> </a:t>
            </a:r>
            <a:r>
              <a:rPr lang="en-US" sz="2400" dirty="0" err="1" smtClean="0"/>
              <a:t>Clásica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837720" y="6092999"/>
            <a:ext cx="3488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© Ana M. </a:t>
            </a:r>
            <a:r>
              <a:rPr lang="en-US" dirty="0" smtClean="0"/>
              <a:t>Gómez-Bravo 2017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920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34963" y="172477"/>
            <a:ext cx="8809037" cy="1305040"/>
          </a:xfrm>
        </p:spPr>
        <p:txBody>
          <a:bodyPr/>
          <a:lstStyle/>
          <a:p>
            <a:pPr algn="l"/>
            <a:r>
              <a:rPr kumimoji="1" lang="en-US" altLang="ja-JP" sz="2400" dirty="0" err="1">
                <a:solidFill>
                  <a:schemeClr val="tx1"/>
                </a:solidFill>
              </a:rPr>
              <a:t>También</a:t>
            </a:r>
            <a:r>
              <a:rPr kumimoji="1" lang="en-US" altLang="ja-JP" sz="2400" dirty="0">
                <a:solidFill>
                  <a:schemeClr val="tx1"/>
                </a:solidFill>
              </a:rPr>
              <a:t> son </a:t>
            </a:r>
            <a:r>
              <a:rPr kumimoji="1" lang="en-US" altLang="ja-JP" sz="2400" dirty="0" err="1">
                <a:solidFill>
                  <a:schemeClr val="tx1"/>
                </a:solidFill>
              </a:rPr>
              <a:t>importantes</a:t>
            </a:r>
            <a:r>
              <a:rPr kumimoji="1" lang="en-US" altLang="ja-JP" sz="2400" dirty="0">
                <a:solidFill>
                  <a:schemeClr val="tx1"/>
                </a:solidFill>
              </a:rPr>
              <a:t> los </a:t>
            </a:r>
            <a:r>
              <a:rPr kumimoji="1" lang="en-US" altLang="ja-JP" sz="2400" dirty="0" err="1" smtClean="0">
                <a:solidFill>
                  <a:schemeClr val="tx1"/>
                </a:solidFill>
              </a:rPr>
              <a:t>artefactos</a:t>
            </a:r>
            <a:r>
              <a:rPr kumimoji="1" lang="en-US" altLang="ja-JP" sz="2400" dirty="0" smtClean="0">
                <a:solidFill>
                  <a:schemeClr val="tx1"/>
                </a:solidFill>
              </a:rPr>
              <a:t>, </a:t>
            </a:r>
            <a:r>
              <a:rPr kumimoji="1" lang="en-US" altLang="ja-JP" sz="2400" dirty="0" err="1">
                <a:solidFill>
                  <a:schemeClr val="tx1"/>
                </a:solidFill>
              </a:rPr>
              <a:t>edificios</a:t>
            </a:r>
            <a:r>
              <a:rPr kumimoji="1" lang="en-US" altLang="ja-JP" sz="2400" dirty="0">
                <a:solidFill>
                  <a:schemeClr val="tx1"/>
                </a:solidFill>
              </a:rPr>
              <a:t> </a:t>
            </a:r>
            <a:r>
              <a:rPr kumimoji="1" lang="en-US" altLang="ja-JP" sz="2400" dirty="0" err="1" smtClean="0">
                <a:solidFill>
                  <a:schemeClr val="tx1"/>
                </a:solidFill>
              </a:rPr>
              <a:t>manifestaciones</a:t>
            </a:r>
            <a:r>
              <a:rPr kumimoji="1" lang="en-US" altLang="ja-JP" sz="2400" dirty="0" smtClean="0">
                <a:solidFill>
                  <a:schemeClr val="tx1"/>
                </a:solidFill>
              </a:rPr>
              <a:t> </a:t>
            </a:r>
            <a:r>
              <a:rPr kumimoji="1" lang="en-US" altLang="ja-JP" sz="2400" dirty="0" err="1">
                <a:solidFill>
                  <a:schemeClr val="tx1"/>
                </a:solidFill>
              </a:rPr>
              <a:t>artísticas</a:t>
            </a:r>
            <a:r>
              <a:rPr kumimoji="1" lang="en-US" altLang="ja-JP" sz="2400" dirty="0">
                <a:solidFill>
                  <a:schemeClr val="tx1"/>
                </a:solidFill>
              </a:rPr>
              <a:t> y </a:t>
            </a:r>
            <a:r>
              <a:rPr kumimoji="1" lang="en-US" altLang="ja-JP" sz="2400" dirty="0" err="1">
                <a:solidFill>
                  <a:schemeClr val="tx1"/>
                </a:solidFill>
              </a:rPr>
              <a:t>descubrimientos</a:t>
            </a:r>
            <a:r>
              <a:rPr kumimoji="1" lang="en-US" altLang="ja-JP" sz="2400" dirty="0">
                <a:solidFill>
                  <a:schemeClr val="tx1"/>
                </a:solidFill>
              </a:rPr>
              <a:t> </a:t>
            </a:r>
            <a:r>
              <a:rPr kumimoji="1" lang="en-US" altLang="ja-JP" sz="2400" dirty="0" err="1">
                <a:solidFill>
                  <a:schemeClr val="tx1"/>
                </a:solidFill>
              </a:rPr>
              <a:t>arqueológicos</a:t>
            </a:r>
            <a:r>
              <a:rPr kumimoji="1" lang="en-US" altLang="ja-JP" sz="2400" dirty="0">
                <a:solidFill>
                  <a:schemeClr val="tx1"/>
                </a:solidFill>
              </a:rPr>
              <a:t> para </a:t>
            </a:r>
            <a:r>
              <a:rPr kumimoji="1" lang="en-US" altLang="ja-JP" sz="2400" dirty="0" err="1">
                <a:solidFill>
                  <a:schemeClr val="tx1"/>
                </a:solidFill>
              </a:rPr>
              <a:t>ayudarnos</a:t>
            </a:r>
            <a:r>
              <a:rPr kumimoji="1" lang="en-US" altLang="ja-JP" sz="2400" dirty="0">
                <a:solidFill>
                  <a:schemeClr val="tx1"/>
                </a:solidFill>
              </a:rPr>
              <a:t> a </a:t>
            </a:r>
            <a:r>
              <a:rPr kumimoji="1" lang="en-US" altLang="ja-JP" sz="2400" dirty="0" err="1">
                <a:solidFill>
                  <a:schemeClr val="tx1"/>
                </a:solidFill>
              </a:rPr>
              <a:t>conocer</a:t>
            </a:r>
            <a:r>
              <a:rPr kumimoji="1" lang="en-US" altLang="ja-JP" sz="2400" dirty="0">
                <a:solidFill>
                  <a:schemeClr val="tx1"/>
                </a:solidFill>
              </a:rPr>
              <a:t> la </a:t>
            </a:r>
            <a:r>
              <a:rPr kumimoji="1" lang="en-US" altLang="ja-JP" sz="2400" dirty="0" err="1" smtClean="0">
                <a:solidFill>
                  <a:schemeClr val="tx1"/>
                </a:solidFill>
              </a:rPr>
              <a:t>historia</a:t>
            </a:r>
            <a:r>
              <a:rPr kumimoji="1" lang="en-US" altLang="ja-JP" sz="2400" dirty="0" smtClean="0">
                <a:solidFill>
                  <a:schemeClr val="tx1"/>
                </a:solidFill>
              </a:rPr>
              <a:t> </a:t>
            </a:r>
            <a:endParaRPr kumimoji="1" lang="ja-JP" altLang="en-US" sz="24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 descr="IMG_0638.JPG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8" r="-984"/>
          <a:stretch/>
        </p:blipFill>
        <p:spPr>
          <a:xfrm>
            <a:off x="144141" y="1657083"/>
            <a:ext cx="5067010" cy="3951287"/>
          </a:xfrm>
        </p:spPr>
      </p:pic>
      <p:sp>
        <p:nvSpPr>
          <p:cNvPr id="5" name="TextBox 4"/>
          <p:cNvSpPr txBox="1"/>
          <p:nvPr/>
        </p:nvSpPr>
        <p:spPr>
          <a:xfrm>
            <a:off x="31813" y="5608370"/>
            <a:ext cx="52916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dirty="0" smtClean="0"/>
              <a:t>En </a:t>
            </a:r>
            <a:r>
              <a:rPr kumimoji="1" lang="en-US" altLang="ja-JP" sz="2000" b="1" dirty="0" smtClean="0">
                <a:solidFill>
                  <a:srgbClr val="FF0000"/>
                </a:solidFill>
              </a:rPr>
              <a:t>Segovia</a:t>
            </a:r>
            <a:r>
              <a:rPr kumimoji="1" lang="en-US" altLang="ja-JP" sz="2000" dirty="0" smtClean="0">
                <a:solidFill>
                  <a:srgbClr val="FF0000"/>
                </a:solidFill>
              </a:rPr>
              <a:t> </a:t>
            </a:r>
            <a:r>
              <a:rPr kumimoji="1" lang="en-US" altLang="ja-JP" sz="2000" dirty="0" smtClean="0"/>
              <a:t>se </a:t>
            </a:r>
            <a:r>
              <a:rPr kumimoji="1" lang="en-US" altLang="ja-JP" sz="2000" dirty="0" err="1" smtClean="0"/>
              <a:t>conserva</a:t>
            </a:r>
            <a:r>
              <a:rPr kumimoji="1" lang="en-US" altLang="ja-JP" sz="2000" dirty="0" smtClean="0"/>
              <a:t> el </a:t>
            </a:r>
            <a:r>
              <a:rPr kumimoji="1" lang="en-US" altLang="ja-JP" sz="2000" dirty="0" err="1" smtClean="0"/>
              <a:t>acueducto</a:t>
            </a:r>
            <a:r>
              <a:rPr kumimoji="1" lang="en-US" altLang="ja-JP" sz="2000" dirty="0" smtClean="0"/>
              <a:t> </a:t>
            </a:r>
            <a:r>
              <a:rPr kumimoji="1" lang="en-US" altLang="ja-JP" sz="2000" dirty="0" err="1" smtClean="0"/>
              <a:t>romano</a:t>
            </a:r>
            <a:r>
              <a:rPr kumimoji="1" lang="en-US" altLang="ja-JP" sz="2000" dirty="0" smtClean="0"/>
              <a:t> (</a:t>
            </a:r>
            <a:r>
              <a:rPr kumimoji="1" lang="en-US" altLang="ja-JP" sz="2000" dirty="0" err="1" smtClean="0"/>
              <a:t>siglo</a:t>
            </a:r>
            <a:r>
              <a:rPr kumimoji="1" lang="en-US" altLang="ja-JP" sz="2000" dirty="0" smtClean="0"/>
              <a:t> II) </a:t>
            </a:r>
            <a:r>
              <a:rPr kumimoji="1" lang="en-US" altLang="ja-JP" sz="2000" dirty="0" err="1" smtClean="0"/>
              <a:t>usado</a:t>
            </a:r>
            <a:r>
              <a:rPr kumimoji="1" lang="en-US" altLang="ja-JP" sz="2000" dirty="0" smtClean="0"/>
              <a:t> para </a:t>
            </a:r>
            <a:r>
              <a:rPr kumimoji="1" lang="en-US" altLang="ja-JP" sz="2000" dirty="0" err="1" smtClean="0"/>
              <a:t>llevar</a:t>
            </a:r>
            <a:r>
              <a:rPr kumimoji="1" lang="en-US" altLang="ja-JP" sz="2000" dirty="0" smtClean="0"/>
              <a:t> </a:t>
            </a:r>
            <a:r>
              <a:rPr kumimoji="1" lang="en-US" altLang="ja-JP" sz="2000" dirty="0" err="1" smtClean="0"/>
              <a:t>agua</a:t>
            </a:r>
            <a:r>
              <a:rPr kumimoji="1" lang="en-US" altLang="ja-JP" sz="2000" dirty="0" smtClean="0"/>
              <a:t> a la ciudad</a:t>
            </a:r>
            <a:endParaRPr kumimoji="1" lang="ja-JP" altLang="en-US" sz="2000" dirty="0"/>
          </a:p>
        </p:txBody>
      </p:sp>
      <p:pic>
        <p:nvPicPr>
          <p:cNvPr id="6" name="Picture 5" descr="IMG_188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666" y="3645406"/>
            <a:ext cx="3740726" cy="27939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59778" y="1806794"/>
            <a:ext cx="32878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b="1" dirty="0" smtClean="0">
                <a:solidFill>
                  <a:srgbClr val="FF0000"/>
                </a:solidFill>
              </a:rPr>
              <a:t>Barcelona</a:t>
            </a:r>
            <a:r>
              <a:rPr kumimoji="1" lang="en-US" altLang="ja-JP" sz="2400" dirty="0" smtClean="0">
                <a:solidFill>
                  <a:srgbClr val="FF0000"/>
                </a:solidFill>
              </a:rPr>
              <a:t> </a:t>
            </a:r>
            <a:r>
              <a:rPr kumimoji="1" lang="en-US" altLang="ja-JP" sz="2400" dirty="0" smtClean="0"/>
              <a:t>se </a:t>
            </a:r>
            <a:r>
              <a:rPr kumimoji="1" lang="en-US" altLang="ja-JP" sz="2400" dirty="0" err="1" smtClean="0"/>
              <a:t>establece</a:t>
            </a:r>
            <a:r>
              <a:rPr kumimoji="1" lang="en-US" altLang="ja-JP" sz="2400" dirty="0" smtClean="0"/>
              <a:t> </a:t>
            </a:r>
            <a:r>
              <a:rPr kumimoji="1" lang="en-US" altLang="ja-JP" sz="2400" dirty="0" err="1" smtClean="0"/>
              <a:t>como</a:t>
            </a:r>
            <a:r>
              <a:rPr kumimoji="1" lang="en-US" altLang="ja-JP" sz="2400" dirty="0" smtClean="0"/>
              <a:t> ciudad </a:t>
            </a:r>
            <a:r>
              <a:rPr kumimoji="1" lang="en-US" altLang="ja-JP" sz="2400" dirty="0" err="1" smtClean="0"/>
              <a:t>romana</a:t>
            </a:r>
            <a:r>
              <a:rPr kumimoji="1" lang="en-US" altLang="ja-JP" sz="2400" dirty="0" smtClean="0"/>
              <a:t> en el </a:t>
            </a:r>
            <a:r>
              <a:rPr kumimoji="1" lang="en-US" altLang="ja-JP" sz="2400" dirty="0" err="1" smtClean="0"/>
              <a:t>siglo</a:t>
            </a:r>
            <a:r>
              <a:rPr kumimoji="1" lang="en-US" altLang="ja-JP" sz="2400" dirty="0" smtClean="0"/>
              <a:t> III AEC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686597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19486" y="62720"/>
            <a:ext cx="8042275" cy="1581682"/>
          </a:xfrm>
        </p:spPr>
        <p:txBody>
          <a:bodyPr/>
          <a:lstStyle/>
          <a:p>
            <a:pPr algn="ctr"/>
            <a:r>
              <a:rPr kumimoji="1" lang="en-US" altLang="ja-JP" sz="2400" b="1" dirty="0" err="1" smtClean="0">
                <a:solidFill>
                  <a:srgbClr val="FF0000"/>
                </a:solidFill>
              </a:rPr>
              <a:t>Taberna</a:t>
            </a:r>
            <a:r>
              <a:rPr kumimoji="1" lang="en-US" altLang="ja-JP" sz="2400" dirty="0" smtClean="0"/>
              <a:t> </a:t>
            </a:r>
            <a:r>
              <a:rPr kumimoji="1" lang="en-US" altLang="ja-JP" sz="2400" dirty="0" err="1" smtClean="0">
                <a:solidFill>
                  <a:schemeClr val="tx1"/>
                </a:solidFill>
              </a:rPr>
              <a:t>conservada</a:t>
            </a:r>
            <a:r>
              <a:rPr kumimoji="1" lang="en-US" altLang="ja-JP" sz="2400" dirty="0" smtClean="0">
                <a:solidFill>
                  <a:schemeClr val="tx1"/>
                </a:solidFill>
              </a:rPr>
              <a:t> en </a:t>
            </a:r>
            <a:r>
              <a:rPr kumimoji="1" lang="en-US" altLang="ja-JP" sz="2400" b="1" dirty="0" err="1" smtClean="0">
                <a:solidFill>
                  <a:srgbClr val="FF0000"/>
                </a:solidFill>
              </a:rPr>
              <a:t>Pompeya</a:t>
            </a:r>
            <a:r>
              <a:rPr kumimoji="1" lang="en-US" altLang="ja-JP" sz="2400" dirty="0" smtClean="0">
                <a:solidFill>
                  <a:schemeClr val="tx1"/>
                </a:solidFill>
              </a:rPr>
              <a:t>. </a:t>
            </a:r>
            <a:r>
              <a:rPr kumimoji="1" lang="en-US" altLang="ja-JP" sz="2400" dirty="0" err="1" smtClean="0">
                <a:solidFill>
                  <a:schemeClr val="tx1"/>
                </a:solidFill>
              </a:rPr>
              <a:t>Puede</a:t>
            </a:r>
            <a:r>
              <a:rPr kumimoji="1" lang="en-US" altLang="ja-JP" sz="2400" dirty="0" smtClean="0">
                <a:solidFill>
                  <a:schemeClr val="tx1"/>
                </a:solidFill>
              </a:rPr>
              <a:t> verse el </a:t>
            </a:r>
            <a:r>
              <a:rPr kumimoji="1" lang="en-US" altLang="ja-JP" sz="2400" dirty="0" err="1" smtClean="0">
                <a:solidFill>
                  <a:schemeClr val="tx1"/>
                </a:solidFill>
              </a:rPr>
              <a:t>mostrador</a:t>
            </a:r>
            <a:r>
              <a:rPr kumimoji="1" lang="en-US" altLang="ja-JP" sz="2400" dirty="0" smtClean="0">
                <a:solidFill>
                  <a:schemeClr val="tx1"/>
                </a:solidFill>
              </a:rPr>
              <a:t> con los </a:t>
            </a:r>
            <a:r>
              <a:rPr kumimoji="1" lang="en-US" altLang="ja-JP" sz="2400" dirty="0" err="1" smtClean="0">
                <a:solidFill>
                  <a:schemeClr val="tx1"/>
                </a:solidFill>
              </a:rPr>
              <a:t>espacios</a:t>
            </a:r>
            <a:r>
              <a:rPr kumimoji="1" lang="en-US" altLang="ja-JP" sz="2400" dirty="0" smtClean="0">
                <a:solidFill>
                  <a:schemeClr val="tx1"/>
                </a:solidFill>
              </a:rPr>
              <a:t> </a:t>
            </a:r>
            <a:r>
              <a:rPr kumimoji="1" lang="en-US" altLang="ja-JP" sz="2400" dirty="0" err="1" smtClean="0">
                <a:solidFill>
                  <a:schemeClr val="tx1"/>
                </a:solidFill>
              </a:rPr>
              <a:t>redondos</a:t>
            </a:r>
            <a:r>
              <a:rPr kumimoji="1" lang="en-US" altLang="ja-JP" sz="2400" dirty="0" smtClean="0">
                <a:solidFill>
                  <a:schemeClr val="tx1"/>
                </a:solidFill>
              </a:rPr>
              <a:t> </a:t>
            </a:r>
            <a:r>
              <a:rPr kumimoji="1" lang="en-US" altLang="ja-JP" sz="2400" dirty="0" err="1" smtClean="0">
                <a:solidFill>
                  <a:schemeClr val="tx1"/>
                </a:solidFill>
              </a:rPr>
              <a:t>donde</a:t>
            </a:r>
            <a:r>
              <a:rPr kumimoji="1" lang="en-US" altLang="ja-JP" sz="2400" dirty="0" smtClean="0">
                <a:solidFill>
                  <a:schemeClr val="tx1"/>
                </a:solidFill>
              </a:rPr>
              <a:t> se </a:t>
            </a:r>
            <a:r>
              <a:rPr kumimoji="1" lang="en-US" altLang="ja-JP" sz="2400" dirty="0" err="1" smtClean="0">
                <a:solidFill>
                  <a:schemeClr val="tx1"/>
                </a:solidFill>
              </a:rPr>
              <a:t>introducían</a:t>
            </a:r>
            <a:r>
              <a:rPr kumimoji="1" lang="en-US" altLang="ja-JP" sz="2400" dirty="0" smtClean="0">
                <a:solidFill>
                  <a:schemeClr val="tx1"/>
                </a:solidFill>
              </a:rPr>
              <a:t> las </a:t>
            </a:r>
            <a:r>
              <a:rPr kumimoji="1" lang="en-US" altLang="ja-JP" sz="2400" dirty="0" err="1" smtClean="0">
                <a:solidFill>
                  <a:schemeClr val="tx1"/>
                </a:solidFill>
              </a:rPr>
              <a:t>vasijas</a:t>
            </a:r>
            <a:r>
              <a:rPr kumimoji="1" lang="en-US" altLang="ja-JP" sz="2400" dirty="0" smtClean="0">
                <a:solidFill>
                  <a:schemeClr val="tx1"/>
                </a:solidFill>
              </a:rPr>
              <a:t> con </a:t>
            </a:r>
            <a:r>
              <a:rPr kumimoji="1" lang="en-US" altLang="ja-JP" sz="2400" dirty="0" err="1" smtClean="0">
                <a:solidFill>
                  <a:schemeClr val="tx1"/>
                </a:solidFill>
              </a:rPr>
              <a:t>alimentos</a:t>
            </a:r>
            <a:r>
              <a:rPr kumimoji="1" lang="en-US" altLang="ja-JP" sz="2400" dirty="0" smtClean="0">
                <a:solidFill>
                  <a:schemeClr val="tx1"/>
                </a:solidFill>
              </a:rPr>
              <a:t> para </a:t>
            </a:r>
            <a:r>
              <a:rPr kumimoji="1" lang="en-US" altLang="ja-JP" sz="2400" dirty="0" err="1" smtClean="0">
                <a:solidFill>
                  <a:schemeClr val="tx1"/>
                </a:solidFill>
              </a:rPr>
              <a:t>tenerlos</a:t>
            </a:r>
            <a:r>
              <a:rPr kumimoji="1" lang="en-US" altLang="ja-JP" sz="2400" dirty="0" smtClean="0">
                <a:solidFill>
                  <a:schemeClr val="tx1"/>
                </a:solidFill>
              </a:rPr>
              <a:t> </a:t>
            </a:r>
            <a:r>
              <a:rPr kumimoji="1" lang="en-US" altLang="ja-JP" sz="2400" dirty="0" err="1" smtClean="0">
                <a:solidFill>
                  <a:schemeClr val="tx1"/>
                </a:solidFill>
              </a:rPr>
              <a:t>calientes</a:t>
            </a:r>
            <a:r>
              <a:rPr kumimoji="1" lang="en-US" altLang="ja-JP" sz="2400" dirty="0" smtClean="0">
                <a:solidFill>
                  <a:schemeClr val="tx1"/>
                </a:solidFill>
              </a:rPr>
              <a:t> </a:t>
            </a:r>
            <a:r>
              <a:rPr kumimoji="1" lang="en-US" altLang="ja-JP" sz="2400" dirty="0" err="1" smtClean="0">
                <a:solidFill>
                  <a:schemeClr val="tx1"/>
                </a:solidFill>
              </a:rPr>
              <a:t>durante</a:t>
            </a:r>
            <a:r>
              <a:rPr kumimoji="1" lang="en-US" altLang="ja-JP" sz="2400" dirty="0" smtClean="0">
                <a:solidFill>
                  <a:schemeClr val="tx1"/>
                </a:solidFill>
              </a:rPr>
              <a:t> </a:t>
            </a:r>
            <a:r>
              <a:rPr kumimoji="1" lang="en-US" altLang="ja-JP" sz="2400" dirty="0" err="1" smtClean="0">
                <a:solidFill>
                  <a:schemeClr val="tx1"/>
                </a:solidFill>
              </a:rPr>
              <a:t>su</a:t>
            </a:r>
            <a:r>
              <a:rPr kumimoji="1" lang="en-US" altLang="ja-JP" sz="2400" dirty="0" smtClean="0">
                <a:solidFill>
                  <a:schemeClr val="tx1"/>
                </a:solidFill>
              </a:rPr>
              <a:t> </a:t>
            </a:r>
            <a:r>
              <a:rPr kumimoji="1" lang="en-US" altLang="ja-JP" sz="2400" dirty="0" err="1" smtClean="0">
                <a:solidFill>
                  <a:schemeClr val="tx1"/>
                </a:solidFill>
              </a:rPr>
              <a:t>venta</a:t>
            </a:r>
            <a:r>
              <a:rPr kumimoji="1" lang="en-US" altLang="ja-JP" sz="2400" dirty="0" smtClean="0">
                <a:solidFill>
                  <a:schemeClr val="tx1"/>
                </a:solidFill>
              </a:rPr>
              <a:t> al </a:t>
            </a:r>
            <a:r>
              <a:rPr kumimoji="1" lang="en-US" altLang="ja-JP" sz="2400" dirty="0" err="1" smtClean="0">
                <a:solidFill>
                  <a:schemeClr val="tx1"/>
                </a:solidFill>
              </a:rPr>
              <a:t>público</a:t>
            </a:r>
            <a:endParaRPr kumimoji="1" lang="ja-JP" altLang="en-US" sz="2400" dirty="0">
              <a:solidFill>
                <a:schemeClr val="tx1"/>
              </a:solidFill>
            </a:endParaRPr>
          </a:p>
        </p:txBody>
      </p:sp>
      <p:pic>
        <p:nvPicPr>
          <p:cNvPr id="8" name="Content Placeholder 7" descr="Foto Pompeya.jpg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0" r="-1353"/>
          <a:stretch/>
        </p:blipFill>
        <p:spPr>
          <a:xfrm>
            <a:off x="1003367" y="1843502"/>
            <a:ext cx="7148648" cy="4758769"/>
          </a:xfrm>
        </p:spPr>
      </p:pic>
    </p:spTree>
    <p:extLst>
      <p:ext uri="{BB962C8B-B14F-4D97-AF65-F5344CB8AC3E}">
        <p14:creationId xmlns:p14="http://schemas.microsoft.com/office/powerpoint/2010/main" val="1724822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25438"/>
            <a:ext cx="8168065" cy="1256217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sz="3600" dirty="0" err="1" smtClean="0">
                <a:solidFill>
                  <a:schemeClr val="tx1"/>
                </a:solidFill>
              </a:rPr>
              <a:t>Foro</a:t>
            </a:r>
            <a:r>
              <a:rPr kumimoji="1" lang="en-US" altLang="ja-JP" sz="3600" dirty="0" smtClean="0">
                <a:solidFill>
                  <a:schemeClr val="tx1"/>
                </a:solidFill>
              </a:rPr>
              <a:t> </a:t>
            </a:r>
            <a:r>
              <a:rPr kumimoji="1" lang="en-US" altLang="ja-JP" sz="3600" dirty="0">
                <a:solidFill>
                  <a:schemeClr val="tx1"/>
                </a:solidFill>
              </a:rPr>
              <a:t>Romano</a:t>
            </a:r>
            <a:r>
              <a:rPr lang="en-US" altLang="ja-JP" sz="3600" dirty="0">
                <a:solidFill>
                  <a:schemeClr val="tx1"/>
                </a:solidFill>
              </a:rPr>
              <a:t>, </a:t>
            </a:r>
            <a:r>
              <a:rPr lang="en-US" altLang="ja-JP" sz="3600" dirty="0" err="1">
                <a:solidFill>
                  <a:schemeClr val="tx1"/>
                </a:solidFill>
              </a:rPr>
              <a:t>donde</a:t>
            </a:r>
            <a:r>
              <a:rPr lang="en-US" altLang="ja-JP" sz="3600" dirty="0">
                <a:solidFill>
                  <a:schemeClr val="tx1"/>
                </a:solidFill>
              </a:rPr>
              <a:t> </a:t>
            </a:r>
            <a:r>
              <a:rPr lang="en-US" altLang="ja-JP" sz="3600" dirty="0" err="1">
                <a:solidFill>
                  <a:schemeClr val="tx1"/>
                </a:solidFill>
              </a:rPr>
              <a:t>está</a:t>
            </a:r>
            <a:r>
              <a:rPr lang="en-US" altLang="ja-JP" sz="3600" dirty="0">
                <a:solidFill>
                  <a:schemeClr val="tx1"/>
                </a:solidFill>
              </a:rPr>
              <a:t> </a:t>
            </a:r>
            <a:r>
              <a:rPr lang="en-US" altLang="ja-JP" sz="3600" dirty="0" err="1">
                <a:solidFill>
                  <a:schemeClr val="tx1"/>
                </a:solidFill>
              </a:rPr>
              <a:t>situado</a:t>
            </a:r>
            <a:r>
              <a:rPr lang="en-US" altLang="ja-JP" sz="3600" dirty="0">
                <a:solidFill>
                  <a:schemeClr val="tx1"/>
                </a:solidFill>
              </a:rPr>
              <a:t> </a:t>
            </a:r>
            <a:r>
              <a:rPr kumimoji="1" lang="en-US" altLang="ja-JP" sz="3600" dirty="0">
                <a:solidFill>
                  <a:schemeClr val="tx1"/>
                </a:solidFill>
              </a:rPr>
              <a:t>el </a:t>
            </a:r>
            <a:r>
              <a:rPr kumimoji="1" lang="en-US" altLang="ja-JP" sz="3600" b="1" dirty="0">
                <a:solidFill>
                  <a:srgbClr val="FF0000"/>
                </a:solidFill>
              </a:rPr>
              <a:t>Mercado de </a:t>
            </a:r>
            <a:r>
              <a:rPr kumimoji="1" lang="en-US" altLang="ja-JP" sz="3600" b="1" dirty="0" err="1">
                <a:solidFill>
                  <a:srgbClr val="FF0000"/>
                </a:solidFill>
              </a:rPr>
              <a:t>Trajano</a:t>
            </a:r>
            <a:endParaRPr kumimoji="1" lang="ja-JP" altLang="en-US" sz="3600" b="1" dirty="0">
              <a:solidFill>
                <a:srgbClr val="FF0000"/>
              </a:solidFill>
            </a:endParaRPr>
          </a:p>
        </p:txBody>
      </p:sp>
      <p:pic>
        <p:nvPicPr>
          <p:cNvPr id="5" name="Content Placeholder 4" descr="MercadoTrajanoRoma.jp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0" r="6520"/>
          <a:stretch>
            <a:fillRect/>
          </a:stretch>
        </p:blipFill>
        <p:spPr>
          <a:xfrm>
            <a:off x="501683" y="1613964"/>
            <a:ext cx="8132190" cy="4893199"/>
          </a:xfrm>
        </p:spPr>
      </p:pic>
    </p:spTree>
    <p:extLst>
      <p:ext uri="{BB962C8B-B14F-4D97-AF65-F5344CB8AC3E}">
        <p14:creationId xmlns:p14="http://schemas.microsoft.com/office/powerpoint/2010/main" val="859888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836738"/>
            <a:ext cx="9144000" cy="5021262"/>
          </a:xfrm>
        </p:spPr>
        <p:txBody>
          <a:bodyPr>
            <a:noAutofit/>
          </a:bodyPr>
          <a:lstStyle/>
          <a:p>
            <a:r>
              <a:rPr lang="en-US" altLang="ja-JP" sz="2400" b="1" dirty="0" err="1">
                <a:solidFill>
                  <a:srgbClr val="FF0000"/>
                </a:solidFill>
              </a:rPr>
              <a:t>Celtas</a:t>
            </a:r>
            <a:r>
              <a:rPr lang="en-US" altLang="ja-JP" sz="2400" dirty="0"/>
              <a:t> (</a:t>
            </a:r>
            <a:r>
              <a:rPr lang="en-US" altLang="ja-JP" sz="2400" dirty="0" err="1" smtClean="0"/>
              <a:t>norte</a:t>
            </a:r>
            <a:r>
              <a:rPr lang="en-US" altLang="ja-JP" sz="2400" dirty="0" smtClean="0"/>
              <a:t> y </a:t>
            </a:r>
            <a:r>
              <a:rPr lang="en-US" altLang="ja-JP" sz="2400" dirty="0" err="1" smtClean="0"/>
              <a:t>centro</a:t>
            </a:r>
            <a:r>
              <a:rPr lang="en-US" altLang="ja-JP" sz="2400" dirty="0" smtClean="0"/>
              <a:t> </a:t>
            </a:r>
            <a:r>
              <a:rPr lang="en-US" altLang="ja-JP" sz="2400" dirty="0"/>
              <a:t>de la </a:t>
            </a:r>
            <a:r>
              <a:rPr lang="en-US" altLang="ja-JP" sz="2400" dirty="0" err="1"/>
              <a:t>Península</a:t>
            </a:r>
            <a:r>
              <a:rPr lang="en-US" altLang="ja-JP" sz="2400" dirty="0"/>
              <a:t> </a:t>
            </a:r>
            <a:r>
              <a:rPr lang="en-US" altLang="ja-JP" sz="2400" dirty="0" err="1"/>
              <a:t>Ibérica</a:t>
            </a:r>
            <a:r>
              <a:rPr lang="en-US" altLang="ja-JP" sz="2400" dirty="0" smtClean="0"/>
              <a:t>) </a:t>
            </a:r>
            <a:r>
              <a:rPr lang="en-US" altLang="ja-JP" sz="2400" dirty="0"/>
              <a:t>– </a:t>
            </a:r>
            <a:r>
              <a:rPr lang="en-US" altLang="ja-JP" sz="2400" dirty="0" err="1"/>
              <a:t>siglo</a:t>
            </a:r>
            <a:r>
              <a:rPr lang="en-US" altLang="ja-JP" sz="2400" dirty="0"/>
              <a:t> X </a:t>
            </a:r>
            <a:r>
              <a:rPr lang="en-US" altLang="ja-JP" sz="2400" dirty="0" smtClean="0"/>
              <a:t>AEC</a:t>
            </a:r>
          </a:p>
          <a:p>
            <a:r>
              <a:rPr lang="en-US" altLang="ja-JP" sz="2400" b="1" dirty="0" err="1" smtClean="0">
                <a:solidFill>
                  <a:srgbClr val="FF0000"/>
                </a:solidFill>
              </a:rPr>
              <a:t>Fenicios</a:t>
            </a:r>
            <a:r>
              <a:rPr lang="en-US" altLang="ja-JP" sz="2400" dirty="0" smtClean="0"/>
              <a:t> (sur de la </a:t>
            </a:r>
            <a:r>
              <a:rPr lang="en-US" altLang="ja-JP" sz="2400" dirty="0" err="1" smtClean="0"/>
              <a:t>Península</a:t>
            </a:r>
            <a:r>
              <a:rPr lang="en-US" altLang="ja-JP" sz="2400" dirty="0" smtClean="0"/>
              <a:t> </a:t>
            </a:r>
            <a:r>
              <a:rPr lang="en-US" altLang="ja-JP" sz="2400" dirty="0" err="1" smtClean="0"/>
              <a:t>Ibérica</a:t>
            </a:r>
            <a:r>
              <a:rPr lang="en-US" altLang="ja-JP" sz="2400" dirty="0" smtClean="0"/>
              <a:t>, </a:t>
            </a:r>
            <a:r>
              <a:rPr lang="en-US" altLang="ja-JP" sz="2400" dirty="0" err="1" smtClean="0"/>
              <a:t>litoral</a:t>
            </a:r>
            <a:r>
              <a:rPr lang="en-US" altLang="ja-JP" sz="2400" dirty="0" smtClean="0"/>
              <a:t> </a:t>
            </a:r>
            <a:r>
              <a:rPr lang="en-US" altLang="ja-JP" sz="2400" dirty="0" err="1" smtClean="0"/>
              <a:t>mediterráneo</a:t>
            </a:r>
            <a:r>
              <a:rPr lang="en-US" altLang="ja-JP" sz="2400" dirty="0" smtClean="0"/>
              <a:t> y </a:t>
            </a:r>
            <a:r>
              <a:rPr lang="en-US" altLang="ja-JP" sz="2400" dirty="0" err="1" smtClean="0"/>
              <a:t>atlántico</a:t>
            </a:r>
            <a:r>
              <a:rPr lang="en-US" altLang="ja-JP" sz="2400" dirty="0" smtClean="0"/>
              <a:t>) </a:t>
            </a:r>
            <a:r>
              <a:rPr lang="mr-IN" altLang="ja-JP" sz="2400" dirty="0" smtClean="0"/>
              <a:t>–</a:t>
            </a:r>
            <a:r>
              <a:rPr lang="en-US" altLang="ja-JP" sz="2400" dirty="0" smtClean="0"/>
              <a:t> al </a:t>
            </a:r>
            <a:r>
              <a:rPr lang="en-US" altLang="ja-JP" sz="2400" dirty="0" err="1" smtClean="0"/>
              <a:t>menos</a:t>
            </a:r>
            <a:r>
              <a:rPr lang="en-US" altLang="ja-JP" sz="2400" dirty="0" smtClean="0"/>
              <a:t> </a:t>
            </a:r>
            <a:r>
              <a:rPr lang="en-US" altLang="ja-JP" sz="2400" dirty="0" err="1" smtClean="0"/>
              <a:t>desde</a:t>
            </a:r>
            <a:r>
              <a:rPr lang="en-US" altLang="ja-JP" sz="2400" dirty="0" smtClean="0"/>
              <a:t> el </a:t>
            </a:r>
            <a:r>
              <a:rPr lang="en-US" altLang="ja-JP" sz="2400" dirty="0" err="1" smtClean="0"/>
              <a:t>siglo</a:t>
            </a:r>
            <a:r>
              <a:rPr lang="en-US" altLang="ja-JP" sz="2400" dirty="0" smtClean="0"/>
              <a:t> IX AEC </a:t>
            </a:r>
            <a:endParaRPr lang="en-US" altLang="ja-JP" sz="2400" dirty="0"/>
          </a:p>
          <a:p>
            <a:r>
              <a:rPr lang="en-US" sz="2400" b="1" dirty="0" err="1" smtClean="0">
                <a:solidFill>
                  <a:srgbClr val="FF0000"/>
                </a:solidFill>
              </a:rPr>
              <a:t>Íberos</a:t>
            </a:r>
            <a:r>
              <a:rPr lang="en-US" sz="2400" dirty="0" smtClean="0"/>
              <a:t> (</a:t>
            </a:r>
            <a:r>
              <a:rPr lang="en-US" sz="2400" dirty="0" err="1" smtClean="0"/>
              <a:t>este</a:t>
            </a:r>
            <a:r>
              <a:rPr lang="en-US" sz="2400" dirty="0" smtClean="0"/>
              <a:t> y </a:t>
            </a:r>
            <a:r>
              <a:rPr lang="en-US" sz="2400" dirty="0" err="1" smtClean="0"/>
              <a:t>sur</a:t>
            </a:r>
            <a:r>
              <a:rPr lang="en-US" sz="2400" dirty="0" smtClean="0"/>
              <a:t> de la </a:t>
            </a:r>
            <a:r>
              <a:rPr lang="en-US" sz="2400" dirty="0" err="1" smtClean="0"/>
              <a:t>Península</a:t>
            </a:r>
            <a:r>
              <a:rPr lang="en-US" sz="2400" dirty="0" smtClean="0"/>
              <a:t> </a:t>
            </a:r>
            <a:r>
              <a:rPr lang="en-US" sz="2400" dirty="0" err="1" smtClean="0"/>
              <a:t>Ibérica</a:t>
            </a:r>
            <a:r>
              <a:rPr lang="en-US" sz="2400" dirty="0" smtClean="0"/>
              <a:t>) – </a:t>
            </a:r>
            <a:r>
              <a:rPr lang="en-US" sz="2400" dirty="0" err="1" smtClean="0"/>
              <a:t>desde</a:t>
            </a:r>
            <a:r>
              <a:rPr lang="en-US" sz="2400" dirty="0" smtClean="0"/>
              <a:t> el </a:t>
            </a:r>
            <a:r>
              <a:rPr lang="en-US" sz="2400" dirty="0" err="1" smtClean="0"/>
              <a:t>siglo</a:t>
            </a:r>
            <a:r>
              <a:rPr lang="en-US" sz="2400" dirty="0" smtClean="0"/>
              <a:t> VI </a:t>
            </a:r>
          </a:p>
          <a:p>
            <a:r>
              <a:rPr lang="en-US" sz="2400" b="1" dirty="0" err="1" smtClean="0">
                <a:solidFill>
                  <a:srgbClr val="FF0000"/>
                </a:solidFill>
              </a:rPr>
              <a:t>Romanos</a:t>
            </a:r>
            <a:r>
              <a:rPr lang="en-US" sz="2400" dirty="0" smtClean="0"/>
              <a:t> (</a:t>
            </a:r>
            <a:r>
              <a:rPr lang="en-US" sz="2400" dirty="0" err="1" smtClean="0"/>
              <a:t>siglo</a:t>
            </a:r>
            <a:r>
              <a:rPr lang="en-US" sz="2400" dirty="0" smtClean="0"/>
              <a:t> III AEC </a:t>
            </a:r>
            <a:r>
              <a:rPr lang="en-US" altLang="ja-JP" sz="2400" dirty="0"/>
              <a:t>– </a:t>
            </a:r>
            <a:r>
              <a:rPr lang="en-US" sz="2400" dirty="0" smtClean="0"/>
              <a:t> V)</a:t>
            </a:r>
          </a:p>
          <a:p>
            <a:r>
              <a:rPr lang="en-US" altLang="ja-JP" sz="2400" b="1" dirty="0" err="1">
                <a:solidFill>
                  <a:srgbClr val="FF0000"/>
                </a:solidFill>
              </a:rPr>
              <a:t>Judíos</a:t>
            </a:r>
            <a:r>
              <a:rPr lang="en-US" altLang="ja-JP" sz="2400" dirty="0"/>
              <a:t> </a:t>
            </a:r>
            <a:r>
              <a:rPr lang="en-US" altLang="ja-JP" sz="2400" dirty="0" smtClean="0"/>
              <a:t>(no se </a:t>
            </a:r>
            <a:r>
              <a:rPr lang="en-US" altLang="ja-JP" sz="2400" dirty="0" err="1" smtClean="0"/>
              <a:t>sabe</a:t>
            </a:r>
            <a:r>
              <a:rPr lang="en-US" altLang="ja-JP" sz="2400" dirty="0" smtClean="0"/>
              <a:t> la </a:t>
            </a:r>
            <a:r>
              <a:rPr lang="en-US" altLang="ja-JP" sz="2400" dirty="0" err="1" smtClean="0"/>
              <a:t>fecha</a:t>
            </a:r>
            <a:r>
              <a:rPr lang="en-US" altLang="ja-JP" sz="2400" dirty="0" smtClean="0"/>
              <a:t> de </a:t>
            </a:r>
            <a:r>
              <a:rPr lang="en-US" altLang="ja-JP" sz="2400" dirty="0" err="1" smtClean="0"/>
              <a:t>su</a:t>
            </a:r>
            <a:r>
              <a:rPr lang="en-US" altLang="ja-JP" sz="2400" dirty="0" smtClean="0"/>
              <a:t> </a:t>
            </a:r>
            <a:r>
              <a:rPr lang="en-US" altLang="ja-JP" sz="2400" dirty="0" err="1" smtClean="0"/>
              <a:t>llegada</a:t>
            </a:r>
            <a:r>
              <a:rPr lang="en-US" altLang="ja-JP" sz="2400" dirty="0" smtClean="0"/>
              <a:t>; hay </a:t>
            </a:r>
            <a:r>
              <a:rPr lang="en-US" altLang="ja-JP" sz="2400" dirty="0" err="1" smtClean="0"/>
              <a:t>evidencia</a:t>
            </a:r>
            <a:r>
              <a:rPr lang="en-US" altLang="ja-JP" sz="2400" dirty="0" smtClean="0"/>
              <a:t> </a:t>
            </a:r>
            <a:r>
              <a:rPr lang="en-US" altLang="ja-JP" sz="2400" dirty="0" err="1" smtClean="0"/>
              <a:t>arqueológica</a:t>
            </a:r>
            <a:r>
              <a:rPr lang="en-US" altLang="ja-JP" sz="2400" dirty="0" smtClean="0"/>
              <a:t> </a:t>
            </a:r>
            <a:r>
              <a:rPr lang="en-US" altLang="ja-JP" sz="2400" dirty="0" err="1" smtClean="0"/>
              <a:t>desde</a:t>
            </a:r>
            <a:r>
              <a:rPr lang="en-US" altLang="ja-JP" sz="2400" dirty="0" smtClean="0"/>
              <a:t> el </a:t>
            </a:r>
            <a:r>
              <a:rPr lang="en-US" altLang="ja-JP" sz="2400" dirty="0" err="1" smtClean="0"/>
              <a:t>siglo</a:t>
            </a:r>
            <a:r>
              <a:rPr lang="en-US" altLang="ja-JP" sz="2400" dirty="0" smtClean="0"/>
              <a:t> VII AEC)</a:t>
            </a:r>
            <a:endParaRPr lang="en-US" sz="2400" dirty="0" smtClean="0"/>
          </a:p>
          <a:p>
            <a:r>
              <a:rPr lang="en-US" sz="2400" b="1" dirty="0" err="1" smtClean="0">
                <a:solidFill>
                  <a:srgbClr val="FF0000"/>
                </a:solidFill>
              </a:rPr>
              <a:t>Visigodos</a:t>
            </a:r>
            <a:r>
              <a:rPr lang="en-US" sz="2400" dirty="0" smtClean="0"/>
              <a:t> (</a:t>
            </a:r>
            <a:r>
              <a:rPr lang="en-US" sz="2400" dirty="0" err="1" smtClean="0"/>
              <a:t>tribus</a:t>
            </a:r>
            <a:r>
              <a:rPr lang="en-US" sz="2400" dirty="0" smtClean="0"/>
              <a:t> </a:t>
            </a:r>
            <a:r>
              <a:rPr lang="en-US" sz="2400" dirty="0" err="1" smtClean="0"/>
              <a:t>germánicas</a:t>
            </a:r>
            <a:r>
              <a:rPr lang="en-US" sz="2400" dirty="0" smtClean="0"/>
              <a:t>, “</a:t>
            </a:r>
            <a:r>
              <a:rPr lang="en-US" sz="2400" dirty="0" err="1" smtClean="0"/>
              <a:t>bárbaros</a:t>
            </a:r>
            <a:r>
              <a:rPr lang="en-US" sz="2400" dirty="0" smtClean="0"/>
              <a:t>”) (</a:t>
            </a:r>
            <a:r>
              <a:rPr lang="en-US" sz="2400" dirty="0" err="1" smtClean="0"/>
              <a:t>siglo</a:t>
            </a:r>
            <a:r>
              <a:rPr lang="en-US" sz="2400" dirty="0" smtClean="0"/>
              <a:t> V EC – 711)</a:t>
            </a:r>
          </a:p>
          <a:p>
            <a:r>
              <a:rPr lang="en-US" sz="2400" b="1" dirty="0" err="1" smtClean="0">
                <a:solidFill>
                  <a:srgbClr val="FF0000"/>
                </a:solidFill>
              </a:rPr>
              <a:t>Musulmanes</a:t>
            </a:r>
            <a:r>
              <a:rPr lang="en-US" sz="2400" dirty="0" smtClean="0"/>
              <a:t> (711 </a:t>
            </a:r>
            <a:r>
              <a:rPr lang="en-US" altLang="ja-JP" sz="2400" dirty="0" smtClean="0"/>
              <a:t>–</a:t>
            </a:r>
            <a:r>
              <a:rPr lang="en-US" sz="2400" dirty="0" smtClean="0"/>
              <a:t> 1492)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44910" y="169835"/>
            <a:ext cx="7713663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 smtClean="0">
                <a:solidFill>
                  <a:srgbClr val="000000"/>
                </a:solidFill>
              </a:rPr>
              <a:t>Algunos</a:t>
            </a:r>
            <a:r>
              <a:rPr lang="en-US" dirty="0" smtClean="0">
                <a:solidFill>
                  <a:srgbClr val="000000"/>
                </a:solidFill>
              </a:rPr>
              <a:t> de los </a:t>
            </a:r>
            <a:r>
              <a:rPr lang="en-US" dirty="0" err="1" smtClean="0">
                <a:solidFill>
                  <a:srgbClr val="000000"/>
                </a:solidFill>
              </a:rPr>
              <a:t>primeros</a:t>
            </a:r>
            <a:r>
              <a:rPr lang="en-US" dirty="0" smtClean="0">
                <a:solidFill>
                  <a:srgbClr val="000000"/>
                </a:solidFill>
              </a:rPr>
              <a:t> pueblos de </a:t>
            </a:r>
            <a:r>
              <a:rPr lang="en-US" dirty="0" err="1" smtClean="0">
                <a:solidFill>
                  <a:srgbClr val="000000"/>
                </a:solidFill>
              </a:rPr>
              <a:t>España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367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-47033" y="34925"/>
            <a:ext cx="8277808" cy="1665288"/>
          </a:xfrm>
          <a:ln w="28575">
            <a:noFill/>
          </a:ln>
        </p:spPr>
        <p:txBody>
          <a:bodyPr/>
          <a:lstStyle/>
          <a:p>
            <a:pPr algn="ctr"/>
            <a:r>
              <a:rPr kumimoji="1" lang="en-US" altLang="ja-JP" sz="2400" dirty="0" smtClean="0">
                <a:solidFill>
                  <a:srgbClr val="000000"/>
                </a:solidFill>
              </a:rPr>
              <a:t>En los </a:t>
            </a:r>
            <a:r>
              <a:rPr kumimoji="1" lang="en-US" altLang="ja-JP" sz="2400" dirty="0" err="1" smtClean="0">
                <a:solidFill>
                  <a:srgbClr val="000000"/>
                </a:solidFill>
              </a:rPr>
              <a:t>yacimientos</a:t>
            </a:r>
            <a:r>
              <a:rPr kumimoji="1" lang="en-US" altLang="ja-JP" sz="2400" dirty="0" smtClean="0">
                <a:solidFill>
                  <a:srgbClr val="000000"/>
                </a:solidFill>
              </a:rPr>
              <a:t> </a:t>
            </a:r>
            <a:r>
              <a:rPr kumimoji="1" lang="en-US" altLang="ja-JP" sz="2400" dirty="0" err="1" smtClean="0">
                <a:solidFill>
                  <a:srgbClr val="000000"/>
                </a:solidFill>
              </a:rPr>
              <a:t>arqueológicos</a:t>
            </a:r>
            <a:r>
              <a:rPr kumimoji="1" lang="en-US" altLang="ja-JP" sz="2400" dirty="0" smtClean="0">
                <a:solidFill>
                  <a:srgbClr val="000000"/>
                </a:solidFill>
              </a:rPr>
              <a:t> se </a:t>
            </a:r>
            <a:r>
              <a:rPr kumimoji="1" lang="en-US" altLang="ja-JP" sz="2400" dirty="0" err="1" smtClean="0">
                <a:solidFill>
                  <a:srgbClr val="000000"/>
                </a:solidFill>
              </a:rPr>
              <a:t>encuentran</a:t>
            </a:r>
            <a:r>
              <a:rPr kumimoji="1" lang="en-US" altLang="ja-JP" sz="2400" dirty="0" smtClean="0">
                <a:solidFill>
                  <a:srgbClr val="000000"/>
                </a:solidFill>
              </a:rPr>
              <a:t> </a:t>
            </a:r>
            <a:r>
              <a:rPr kumimoji="1" lang="en-US" altLang="ja-JP" sz="2400" b="1" dirty="0" err="1" smtClean="0">
                <a:solidFill>
                  <a:srgbClr val="FF2929"/>
                </a:solidFill>
              </a:rPr>
              <a:t>artefactos</a:t>
            </a:r>
            <a:r>
              <a:rPr kumimoji="1" lang="en-US" altLang="ja-JP" sz="2400" dirty="0" smtClean="0">
                <a:solidFill>
                  <a:srgbClr val="FF2929"/>
                </a:solidFill>
              </a:rPr>
              <a:t> </a:t>
            </a:r>
            <a:r>
              <a:rPr kumimoji="1" lang="en-US" altLang="ja-JP" sz="2400" dirty="0" smtClean="0">
                <a:solidFill>
                  <a:srgbClr val="000000"/>
                </a:solidFill>
              </a:rPr>
              <a:t>que </a:t>
            </a:r>
            <a:r>
              <a:rPr kumimoji="1" lang="en-US" altLang="ja-JP" sz="2400" dirty="0" err="1" smtClean="0">
                <a:solidFill>
                  <a:srgbClr val="000000"/>
                </a:solidFill>
              </a:rPr>
              <a:t>aportan</a:t>
            </a:r>
            <a:r>
              <a:rPr kumimoji="1" lang="en-US" altLang="ja-JP" sz="2400" dirty="0" smtClean="0">
                <a:solidFill>
                  <a:srgbClr val="000000"/>
                </a:solidFill>
              </a:rPr>
              <a:t> </a:t>
            </a:r>
            <a:r>
              <a:rPr kumimoji="1" lang="en-US" altLang="ja-JP" sz="2400" dirty="0" err="1" smtClean="0">
                <a:solidFill>
                  <a:srgbClr val="000000"/>
                </a:solidFill>
              </a:rPr>
              <a:t>importante</a:t>
            </a:r>
            <a:r>
              <a:rPr kumimoji="1" lang="en-US" altLang="ja-JP" sz="2400" dirty="0" smtClean="0">
                <a:solidFill>
                  <a:srgbClr val="000000"/>
                </a:solidFill>
              </a:rPr>
              <a:t> </a:t>
            </a:r>
            <a:r>
              <a:rPr kumimoji="1" lang="en-US" altLang="ja-JP" sz="2400" dirty="0" err="1" smtClean="0">
                <a:solidFill>
                  <a:srgbClr val="000000"/>
                </a:solidFill>
              </a:rPr>
              <a:t>información</a:t>
            </a:r>
            <a:r>
              <a:rPr kumimoji="1" lang="en-US" altLang="ja-JP" sz="2400" dirty="0" smtClean="0">
                <a:solidFill>
                  <a:srgbClr val="000000"/>
                </a:solidFill>
              </a:rPr>
              <a:t> </a:t>
            </a:r>
            <a:r>
              <a:rPr kumimoji="1" lang="en-US" altLang="ja-JP" sz="2400" dirty="0" err="1" smtClean="0">
                <a:solidFill>
                  <a:srgbClr val="000000"/>
                </a:solidFill>
              </a:rPr>
              <a:t>sobre</a:t>
            </a:r>
            <a:r>
              <a:rPr kumimoji="1" lang="en-US" altLang="ja-JP" sz="2400" dirty="0" smtClean="0">
                <a:solidFill>
                  <a:srgbClr val="000000"/>
                </a:solidFill>
              </a:rPr>
              <a:t> las </a:t>
            </a:r>
            <a:r>
              <a:rPr kumimoji="1" lang="en-US" altLang="ja-JP" sz="2400" dirty="0" err="1" smtClean="0">
                <a:solidFill>
                  <a:srgbClr val="000000"/>
                </a:solidFill>
              </a:rPr>
              <a:t>formas</a:t>
            </a:r>
            <a:r>
              <a:rPr kumimoji="1" lang="en-US" altLang="ja-JP" sz="2400" dirty="0" smtClean="0">
                <a:solidFill>
                  <a:srgbClr val="000000"/>
                </a:solidFill>
              </a:rPr>
              <a:t> de </a:t>
            </a:r>
            <a:r>
              <a:rPr kumimoji="1" lang="en-US" altLang="ja-JP" sz="2400" dirty="0" err="1" smtClean="0">
                <a:solidFill>
                  <a:srgbClr val="000000"/>
                </a:solidFill>
              </a:rPr>
              <a:t>vida</a:t>
            </a:r>
            <a:r>
              <a:rPr kumimoji="1" lang="en-US" altLang="ja-JP" sz="2400" dirty="0" smtClean="0">
                <a:solidFill>
                  <a:srgbClr val="000000"/>
                </a:solidFill>
              </a:rPr>
              <a:t> de la </a:t>
            </a:r>
            <a:r>
              <a:rPr kumimoji="1" lang="en-US" altLang="ja-JP" sz="2400" dirty="0" err="1" smtClean="0">
                <a:solidFill>
                  <a:srgbClr val="000000"/>
                </a:solidFill>
              </a:rPr>
              <a:t>Prehistoria</a:t>
            </a:r>
            <a:r>
              <a:rPr kumimoji="1" lang="en-US" altLang="ja-JP" sz="2400" dirty="0" smtClean="0">
                <a:solidFill>
                  <a:srgbClr val="000000"/>
                </a:solidFill>
              </a:rPr>
              <a:t> y la </a:t>
            </a:r>
            <a:r>
              <a:rPr kumimoji="1" lang="en-US" altLang="ja-JP" sz="2400" dirty="0" err="1" smtClean="0">
                <a:solidFill>
                  <a:srgbClr val="000000"/>
                </a:solidFill>
              </a:rPr>
              <a:t>Antigüedad</a:t>
            </a:r>
            <a:r>
              <a:rPr kumimoji="1" lang="en-US" altLang="ja-JP" sz="2400" dirty="0">
                <a:solidFill>
                  <a:srgbClr val="000000"/>
                </a:solidFill>
              </a:rPr>
              <a:t> </a:t>
            </a:r>
            <a:r>
              <a:rPr kumimoji="1" lang="en-US" altLang="ja-JP" sz="2400" dirty="0" err="1" smtClean="0">
                <a:solidFill>
                  <a:srgbClr val="000000"/>
                </a:solidFill>
              </a:rPr>
              <a:t>clásica</a:t>
            </a:r>
            <a:r>
              <a:rPr kumimoji="1" lang="en-US" altLang="ja-JP" sz="2400" dirty="0" smtClean="0">
                <a:solidFill>
                  <a:srgbClr val="000000"/>
                </a:solidFill>
              </a:rPr>
              <a:t> </a:t>
            </a:r>
            <a:endParaRPr kumimoji="1" lang="ja-JP" altLang="en-US" sz="2400" dirty="0">
              <a:solidFill>
                <a:srgbClr val="000000"/>
              </a:solidFill>
            </a:endParaRPr>
          </a:p>
        </p:txBody>
      </p:sp>
      <p:pic>
        <p:nvPicPr>
          <p:cNvPr id="4" name="Content Placeholder 3" descr="IMG_4158.jp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2" b="9372"/>
          <a:stretch>
            <a:fillRect/>
          </a:stretch>
        </p:blipFill>
        <p:spPr>
          <a:xfrm>
            <a:off x="143839" y="2002868"/>
            <a:ext cx="4358414" cy="3147322"/>
          </a:xfrm>
          <a:ln w="28575">
            <a:solidFill>
              <a:schemeClr val="accent1"/>
            </a:solidFill>
          </a:ln>
        </p:spPr>
      </p:pic>
      <p:pic>
        <p:nvPicPr>
          <p:cNvPr id="7" name="Picture 6" descr="IMG_415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999" y="3596440"/>
            <a:ext cx="4436992" cy="2731179"/>
          </a:xfrm>
          <a:prstGeom prst="rect">
            <a:avLst/>
          </a:prstGeom>
          <a:ln w="28575">
            <a:solidFill>
              <a:srgbClr val="9900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4970567" y="1971507"/>
            <a:ext cx="3906305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Lucernas</a:t>
            </a:r>
            <a:r>
              <a:rPr kumimoji="1" lang="en-US" altLang="ja-JP" sz="2400" dirty="0" smtClean="0">
                <a:solidFill>
                  <a:srgbClr val="000000"/>
                </a:solidFill>
              </a:rPr>
              <a:t>: </a:t>
            </a:r>
            <a:r>
              <a:rPr kumimoji="1" lang="en-US" altLang="ja-JP" sz="2400" dirty="0" err="1" smtClean="0">
                <a:solidFill>
                  <a:srgbClr val="000000"/>
                </a:solidFill>
              </a:rPr>
              <a:t>lámparas</a:t>
            </a:r>
            <a:r>
              <a:rPr kumimoji="1" lang="en-US" altLang="ja-JP" sz="2400" dirty="0" smtClean="0">
                <a:solidFill>
                  <a:srgbClr val="000000"/>
                </a:solidFill>
              </a:rPr>
              <a:t> de </a:t>
            </a:r>
            <a:r>
              <a:rPr kumimoji="1" lang="en-US" altLang="ja-JP" sz="2400" dirty="0" err="1" smtClean="0">
                <a:solidFill>
                  <a:srgbClr val="000000"/>
                </a:solidFill>
              </a:rPr>
              <a:t>aceite</a:t>
            </a:r>
            <a:r>
              <a:rPr kumimoji="1" lang="en-US" altLang="ja-JP" sz="2400" dirty="0" smtClean="0">
                <a:solidFill>
                  <a:srgbClr val="000000"/>
                </a:solidFill>
              </a:rPr>
              <a:t> para la </a:t>
            </a:r>
            <a:r>
              <a:rPr kumimoji="1" lang="en-US" altLang="ja-JP" sz="2400" dirty="0" err="1" smtClean="0">
                <a:solidFill>
                  <a:srgbClr val="000000"/>
                </a:solidFill>
              </a:rPr>
              <a:t>iluminación</a:t>
            </a:r>
            <a:endParaRPr kumimoji="1" lang="ja-JP" altLang="en-US" sz="2400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0649" y="5315915"/>
            <a:ext cx="420479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2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Bifaces</a:t>
            </a:r>
            <a:r>
              <a:rPr kumimoji="1" lang="en-US" altLang="ja-JP" sz="2200" dirty="0" smtClean="0"/>
              <a:t>: </a:t>
            </a:r>
            <a:r>
              <a:rPr kumimoji="1" lang="en-US" altLang="ja-JP" sz="2200" dirty="0" err="1" smtClean="0">
                <a:solidFill>
                  <a:srgbClr val="000000"/>
                </a:solidFill>
              </a:rPr>
              <a:t>piedras</a:t>
            </a:r>
            <a:r>
              <a:rPr kumimoji="1" lang="en-US" altLang="ja-JP" sz="2200" dirty="0" smtClean="0">
                <a:solidFill>
                  <a:srgbClr val="000000"/>
                </a:solidFill>
              </a:rPr>
              <a:t> </a:t>
            </a:r>
            <a:r>
              <a:rPr kumimoji="1" lang="en-US" altLang="ja-JP" sz="2200" dirty="0" err="1" smtClean="0">
                <a:solidFill>
                  <a:srgbClr val="000000"/>
                </a:solidFill>
              </a:rPr>
              <a:t>talladas</a:t>
            </a:r>
            <a:r>
              <a:rPr kumimoji="1" lang="en-US" altLang="ja-JP" sz="2200" dirty="0" smtClean="0">
                <a:solidFill>
                  <a:srgbClr val="000000"/>
                </a:solidFill>
              </a:rPr>
              <a:t> que se </a:t>
            </a:r>
            <a:r>
              <a:rPr kumimoji="1" lang="en-US" altLang="ja-JP" sz="2200" dirty="0" err="1" smtClean="0">
                <a:solidFill>
                  <a:srgbClr val="000000"/>
                </a:solidFill>
              </a:rPr>
              <a:t>usaban</a:t>
            </a:r>
            <a:r>
              <a:rPr kumimoji="1" lang="en-US" altLang="ja-JP" sz="2200" dirty="0" smtClean="0">
                <a:solidFill>
                  <a:srgbClr val="000000"/>
                </a:solidFill>
              </a:rPr>
              <a:t> </a:t>
            </a:r>
            <a:r>
              <a:rPr kumimoji="1" lang="en-US" altLang="ja-JP" sz="2200" dirty="0" err="1" smtClean="0">
                <a:solidFill>
                  <a:srgbClr val="000000"/>
                </a:solidFill>
              </a:rPr>
              <a:t>como</a:t>
            </a:r>
            <a:r>
              <a:rPr kumimoji="1" lang="en-US" altLang="ja-JP" sz="2200" dirty="0" smtClean="0">
                <a:solidFill>
                  <a:srgbClr val="000000"/>
                </a:solidFill>
              </a:rPr>
              <a:t> </a:t>
            </a:r>
            <a:r>
              <a:rPr kumimoji="1" lang="en-US" altLang="ja-JP" sz="2200" dirty="0" err="1" smtClean="0">
                <a:solidFill>
                  <a:srgbClr val="000000"/>
                </a:solidFill>
              </a:rPr>
              <a:t>herramientas</a:t>
            </a:r>
            <a:r>
              <a:rPr kumimoji="1" lang="en-US" altLang="ja-JP" sz="2200" dirty="0" smtClean="0">
                <a:solidFill>
                  <a:srgbClr val="000000"/>
                </a:solidFill>
              </a:rPr>
              <a:t> para </a:t>
            </a:r>
            <a:r>
              <a:rPr kumimoji="1" lang="en-US" altLang="ja-JP" sz="2200" dirty="0" err="1" smtClean="0">
                <a:solidFill>
                  <a:srgbClr val="000000"/>
                </a:solidFill>
              </a:rPr>
              <a:t>cortar</a:t>
            </a:r>
            <a:r>
              <a:rPr kumimoji="1" lang="en-US" altLang="ja-JP" sz="2200" dirty="0" smtClean="0">
                <a:solidFill>
                  <a:srgbClr val="000000"/>
                </a:solidFill>
              </a:rPr>
              <a:t> y </a:t>
            </a:r>
            <a:r>
              <a:rPr kumimoji="1" lang="en-US" altLang="ja-JP" sz="2200" dirty="0" err="1" smtClean="0">
                <a:solidFill>
                  <a:srgbClr val="000000"/>
                </a:solidFill>
              </a:rPr>
              <a:t>golpear</a:t>
            </a:r>
            <a:r>
              <a:rPr kumimoji="1" lang="en-US" altLang="ja-JP" sz="2200" dirty="0" smtClean="0">
                <a:solidFill>
                  <a:srgbClr val="000000"/>
                </a:solidFill>
              </a:rPr>
              <a:t> </a:t>
            </a:r>
            <a:endParaRPr kumimoji="1" lang="ja-JP" altLang="en-US" sz="2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766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-266526" y="-17295"/>
            <a:ext cx="8732838" cy="1304925"/>
          </a:xfrm>
          <a:ln w="28575">
            <a:noFill/>
          </a:ln>
        </p:spPr>
        <p:txBody>
          <a:bodyPr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En las </a:t>
            </a:r>
            <a:r>
              <a:rPr lang="en-US" sz="2400" dirty="0" err="1" smtClean="0">
                <a:solidFill>
                  <a:schemeClr val="tx1"/>
                </a:solidFill>
              </a:rPr>
              <a:t>excavaciones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arqueológicas</a:t>
            </a:r>
            <a:r>
              <a:rPr lang="en-US" sz="2400" dirty="0" smtClean="0">
                <a:solidFill>
                  <a:schemeClr val="tx1"/>
                </a:solidFill>
              </a:rPr>
              <a:t> se </a:t>
            </a:r>
            <a:r>
              <a:rPr lang="en-US" sz="2400" dirty="0" err="1" smtClean="0">
                <a:solidFill>
                  <a:schemeClr val="tx1"/>
                </a:solidFill>
              </a:rPr>
              <a:t>encuentran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objetos</a:t>
            </a:r>
            <a:r>
              <a:rPr lang="en-US" sz="2400" dirty="0" smtClean="0">
                <a:solidFill>
                  <a:schemeClr val="tx1"/>
                </a:solidFill>
              </a:rPr>
              <a:t> de </a:t>
            </a:r>
            <a:r>
              <a:rPr lang="en-US" sz="2400" dirty="0" err="1" smtClean="0">
                <a:solidFill>
                  <a:schemeClr val="tx1"/>
                </a:solidFill>
              </a:rPr>
              <a:t>barro</a:t>
            </a:r>
            <a:r>
              <a:rPr lang="en-US" sz="2400" dirty="0" smtClean="0">
                <a:solidFill>
                  <a:schemeClr val="tx1"/>
                </a:solidFill>
              </a:rPr>
              <a:t> y metal </a:t>
            </a:r>
            <a:r>
              <a:rPr lang="en-US" sz="2400" dirty="0" err="1" smtClean="0">
                <a:solidFill>
                  <a:schemeClr val="tx1"/>
                </a:solidFill>
              </a:rPr>
              <a:t>relacionados</a:t>
            </a:r>
            <a:r>
              <a:rPr lang="en-US" sz="2400" dirty="0" smtClean="0">
                <a:solidFill>
                  <a:schemeClr val="tx1"/>
                </a:solidFill>
              </a:rPr>
              <a:t> con la </a:t>
            </a:r>
            <a:r>
              <a:rPr lang="en-US" sz="2400" dirty="0" err="1" smtClean="0">
                <a:solidFill>
                  <a:schemeClr val="tx1"/>
                </a:solidFill>
              </a:rPr>
              <a:t>cocina</a:t>
            </a:r>
            <a:r>
              <a:rPr lang="en-US" sz="2400" dirty="0" smtClean="0">
                <a:solidFill>
                  <a:schemeClr val="tx1"/>
                </a:solidFill>
              </a:rPr>
              <a:t>, tales </a:t>
            </a:r>
            <a:r>
              <a:rPr lang="en-US" sz="2400" dirty="0" err="1" smtClean="0">
                <a:solidFill>
                  <a:schemeClr val="tx1"/>
                </a:solidFill>
              </a:rPr>
              <a:t>como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platos</a:t>
            </a:r>
            <a:r>
              <a:rPr lang="en-US" sz="2400" dirty="0" smtClean="0">
                <a:solidFill>
                  <a:schemeClr val="tx1"/>
                </a:solidFill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</a:rPr>
              <a:t>ánforas</a:t>
            </a:r>
            <a:r>
              <a:rPr lang="en-US" sz="2400" dirty="0" smtClean="0">
                <a:solidFill>
                  <a:schemeClr val="tx1"/>
                </a:solidFill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</a:rPr>
              <a:t>jarras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solidFill>
                  <a:schemeClr val="tx1"/>
                </a:solidFill>
              </a:rPr>
              <a:t>y </a:t>
            </a:r>
            <a:r>
              <a:rPr lang="en-US" sz="2400" dirty="0" err="1" smtClean="0">
                <a:solidFill>
                  <a:schemeClr val="tx1"/>
                </a:solidFill>
              </a:rPr>
              <a:t>cucharas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482" y="1428750"/>
            <a:ext cx="6996112" cy="5148262"/>
          </a:xfrm>
          <a:ln>
            <a:solidFill>
              <a:srgbClr val="990000"/>
            </a:solidFill>
          </a:ln>
        </p:spPr>
      </p:pic>
    </p:spTree>
    <p:extLst>
      <p:ext uri="{BB962C8B-B14F-4D97-AF65-F5344CB8AC3E}">
        <p14:creationId xmlns:p14="http://schemas.microsoft.com/office/powerpoint/2010/main" val="965339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62055"/>
            <a:ext cx="8136710" cy="1730375"/>
          </a:xfrm>
        </p:spPr>
        <p:txBody>
          <a:bodyPr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La </a:t>
            </a:r>
            <a:r>
              <a:rPr lang="en-US" sz="2400" dirty="0" err="1" smtClean="0">
                <a:solidFill>
                  <a:schemeClr val="tx1"/>
                </a:solidFill>
              </a:rPr>
              <a:t>cuchara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romana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llamada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</a:rPr>
              <a:t>cochlearium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tenía</a:t>
            </a:r>
            <a:r>
              <a:rPr lang="en-US" sz="2400" dirty="0" smtClean="0">
                <a:solidFill>
                  <a:schemeClr val="tx1"/>
                </a:solidFill>
              </a:rPr>
              <a:t> un </a:t>
            </a:r>
            <a:r>
              <a:rPr lang="en-US" sz="2400" dirty="0" err="1" smtClean="0">
                <a:solidFill>
                  <a:schemeClr val="tx1"/>
                </a:solidFill>
              </a:rPr>
              <a:t>extremo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puntiagudo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que</a:t>
            </a:r>
            <a:r>
              <a:rPr lang="en-US" sz="2400" dirty="0" smtClean="0">
                <a:solidFill>
                  <a:schemeClr val="tx1"/>
                </a:solidFill>
              </a:rPr>
              <a:t> se </a:t>
            </a:r>
            <a:r>
              <a:rPr lang="en-US" sz="2400" dirty="0" err="1" smtClean="0">
                <a:solidFill>
                  <a:schemeClr val="tx1"/>
                </a:solidFill>
              </a:rPr>
              <a:t>usaba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para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pinchar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alimentos</a:t>
            </a:r>
            <a:r>
              <a:rPr lang="en-US" sz="2400" dirty="0" smtClean="0">
                <a:solidFill>
                  <a:schemeClr val="tx1"/>
                </a:solidFill>
              </a:rPr>
              <a:t> a </a:t>
            </a:r>
            <a:r>
              <a:rPr lang="en-US" sz="2400" dirty="0" err="1" smtClean="0">
                <a:solidFill>
                  <a:schemeClr val="tx1"/>
                </a:solidFill>
              </a:rPr>
              <a:t>modo</a:t>
            </a:r>
            <a:r>
              <a:rPr lang="en-US" sz="2400" dirty="0" smtClean="0">
                <a:solidFill>
                  <a:schemeClr val="tx1"/>
                </a:solidFill>
              </a:rPr>
              <a:t> de </a:t>
            </a:r>
            <a:r>
              <a:rPr lang="en-US" sz="2400" dirty="0" err="1" smtClean="0">
                <a:solidFill>
                  <a:schemeClr val="tx1"/>
                </a:solidFill>
              </a:rPr>
              <a:t>tenedor</a:t>
            </a:r>
            <a:r>
              <a:rPr lang="en-US" sz="2400" dirty="0" smtClean="0">
                <a:solidFill>
                  <a:schemeClr val="tx1"/>
                </a:solidFill>
              </a:rPr>
              <a:t> y </a:t>
            </a:r>
            <a:r>
              <a:rPr lang="en-US" sz="2400" dirty="0" err="1" smtClean="0">
                <a:solidFill>
                  <a:schemeClr val="tx1"/>
                </a:solidFill>
              </a:rPr>
              <a:t>quizá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para</a:t>
            </a:r>
            <a:r>
              <a:rPr lang="en-US" sz="2400" dirty="0" smtClean="0">
                <a:solidFill>
                  <a:schemeClr val="tx1"/>
                </a:solidFill>
              </a:rPr>
              <a:t> comer caracoles 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 descr="IMG_0161.jpg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" r="270"/>
          <a:stretch/>
        </p:blipFill>
        <p:spPr>
          <a:xfrm>
            <a:off x="862266" y="1949228"/>
            <a:ext cx="7368504" cy="4456112"/>
          </a:xfrm>
          <a:ln>
            <a:solidFill>
              <a:srgbClr val="990000"/>
            </a:solidFill>
          </a:ln>
        </p:spPr>
      </p:pic>
    </p:spTree>
    <p:extLst>
      <p:ext uri="{BB962C8B-B14F-4D97-AF65-F5344CB8AC3E}">
        <p14:creationId xmlns:p14="http://schemas.microsoft.com/office/powerpoint/2010/main" val="1993501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" y="73827"/>
            <a:ext cx="8403230" cy="1547813"/>
          </a:xfrm>
        </p:spPr>
        <p:txBody>
          <a:bodyPr/>
          <a:lstStyle/>
          <a:p>
            <a:pPr algn="ctr"/>
            <a:r>
              <a:rPr kumimoji="1" lang="en-US" altLang="ja-JP" sz="3300" b="1" dirty="0" err="1" smtClean="0">
                <a:solidFill>
                  <a:srgbClr val="FF0000"/>
                </a:solidFill>
              </a:rPr>
              <a:t>Ánforas</a:t>
            </a:r>
            <a:r>
              <a:rPr kumimoji="1" lang="en-US" altLang="ja-JP" sz="3300" dirty="0" smtClean="0">
                <a:solidFill>
                  <a:srgbClr val="FF0000"/>
                </a:solidFill>
              </a:rPr>
              <a:t> </a:t>
            </a:r>
            <a:r>
              <a:rPr kumimoji="1" lang="en-US" altLang="ja-JP" sz="3300" dirty="0" smtClean="0">
                <a:solidFill>
                  <a:srgbClr val="000000"/>
                </a:solidFill>
              </a:rPr>
              <a:t>y</a:t>
            </a:r>
            <a:r>
              <a:rPr kumimoji="1" lang="en-US" altLang="ja-JP" sz="3300" dirty="0" smtClean="0"/>
              <a:t> </a:t>
            </a:r>
            <a:r>
              <a:rPr kumimoji="1" lang="en-US" altLang="ja-JP" sz="3300" b="1" dirty="0" err="1" smtClean="0">
                <a:solidFill>
                  <a:srgbClr val="FF0000"/>
                </a:solidFill>
              </a:rPr>
              <a:t>vasijas</a:t>
            </a:r>
            <a:r>
              <a:rPr kumimoji="1" lang="en-US" altLang="ja-JP" sz="3300" dirty="0" smtClean="0">
                <a:solidFill>
                  <a:srgbClr val="FF0000"/>
                </a:solidFill>
              </a:rPr>
              <a:t> </a:t>
            </a:r>
            <a:r>
              <a:rPr kumimoji="1" lang="en-US" altLang="ja-JP" sz="3300" dirty="0" err="1" smtClean="0">
                <a:solidFill>
                  <a:srgbClr val="000000"/>
                </a:solidFill>
              </a:rPr>
              <a:t>usadas</a:t>
            </a:r>
            <a:r>
              <a:rPr kumimoji="1" lang="en-US" altLang="ja-JP" sz="3300" dirty="0" smtClean="0">
                <a:solidFill>
                  <a:srgbClr val="000000"/>
                </a:solidFill>
              </a:rPr>
              <a:t> para </a:t>
            </a:r>
            <a:r>
              <a:rPr kumimoji="1" lang="en-US" altLang="ja-JP" sz="3300" dirty="0" err="1" smtClean="0">
                <a:solidFill>
                  <a:srgbClr val="000000"/>
                </a:solidFill>
              </a:rPr>
              <a:t>transportar</a:t>
            </a:r>
            <a:r>
              <a:rPr kumimoji="1" lang="en-US" altLang="ja-JP" sz="3300" dirty="0" smtClean="0">
                <a:solidFill>
                  <a:srgbClr val="000000"/>
                </a:solidFill>
              </a:rPr>
              <a:t> y </a:t>
            </a:r>
            <a:r>
              <a:rPr kumimoji="1" lang="en-US" altLang="ja-JP" sz="3300" dirty="0" err="1" smtClean="0">
                <a:solidFill>
                  <a:srgbClr val="000000"/>
                </a:solidFill>
              </a:rPr>
              <a:t>conservar</a:t>
            </a:r>
            <a:r>
              <a:rPr kumimoji="1" lang="en-US" altLang="ja-JP" sz="3300" dirty="0" smtClean="0">
                <a:solidFill>
                  <a:srgbClr val="000000"/>
                </a:solidFill>
              </a:rPr>
              <a:t> </a:t>
            </a:r>
            <a:r>
              <a:rPr kumimoji="1" lang="en-US" altLang="ja-JP" sz="3300" dirty="0" err="1" smtClean="0">
                <a:solidFill>
                  <a:srgbClr val="000000"/>
                </a:solidFill>
              </a:rPr>
              <a:t>alimentos</a:t>
            </a:r>
            <a:r>
              <a:rPr kumimoji="1" lang="en-US" altLang="ja-JP" sz="3300" dirty="0" smtClean="0">
                <a:solidFill>
                  <a:srgbClr val="000000"/>
                </a:solidFill>
              </a:rPr>
              <a:t> </a:t>
            </a:r>
            <a:r>
              <a:rPr kumimoji="1" lang="en-US" altLang="ja-JP" sz="3300" dirty="0" err="1" smtClean="0">
                <a:solidFill>
                  <a:srgbClr val="000000"/>
                </a:solidFill>
              </a:rPr>
              <a:t>durante</a:t>
            </a:r>
            <a:r>
              <a:rPr kumimoji="1" lang="en-US" altLang="ja-JP" sz="3300" dirty="0" smtClean="0">
                <a:solidFill>
                  <a:srgbClr val="000000"/>
                </a:solidFill>
              </a:rPr>
              <a:t> la </a:t>
            </a:r>
            <a:r>
              <a:rPr kumimoji="1" lang="en-US" altLang="ja-JP" sz="3300" dirty="0" err="1" smtClean="0">
                <a:solidFill>
                  <a:srgbClr val="000000"/>
                </a:solidFill>
              </a:rPr>
              <a:t>Antigüedad</a:t>
            </a:r>
            <a:r>
              <a:rPr kumimoji="1" lang="en-US" altLang="ja-JP" sz="3300" dirty="0" smtClean="0">
                <a:solidFill>
                  <a:srgbClr val="000000"/>
                </a:solidFill>
              </a:rPr>
              <a:t> </a:t>
            </a:r>
            <a:r>
              <a:rPr kumimoji="1" lang="en-US" altLang="ja-JP" sz="3300" dirty="0" err="1" smtClean="0">
                <a:solidFill>
                  <a:srgbClr val="000000"/>
                </a:solidFill>
              </a:rPr>
              <a:t>clásica</a:t>
            </a:r>
            <a:r>
              <a:rPr kumimoji="1" lang="en-US" altLang="ja-JP" sz="3300" dirty="0" smtClean="0">
                <a:solidFill>
                  <a:srgbClr val="000000"/>
                </a:solidFill>
              </a:rPr>
              <a:t> </a:t>
            </a:r>
            <a:endParaRPr kumimoji="1" lang="ja-JP" altLang="en-US" sz="3300" dirty="0">
              <a:solidFill>
                <a:srgbClr val="000000"/>
              </a:solidFill>
            </a:endParaRPr>
          </a:p>
        </p:txBody>
      </p:sp>
      <p:pic>
        <p:nvPicPr>
          <p:cNvPr id="7" name="Content Placeholder 3" descr="IMG_4166.jpg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7" r="-973"/>
          <a:stretch/>
        </p:blipFill>
        <p:spPr>
          <a:xfrm>
            <a:off x="250844" y="2151596"/>
            <a:ext cx="4399505" cy="3979247"/>
          </a:xfrm>
          <a:ln>
            <a:solidFill>
              <a:srgbClr val="FFFFFF"/>
            </a:solidFill>
          </a:ln>
        </p:spPr>
      </p:pic>
      <p:pic>
        <p:nvPicPr>
          <p:cNvPr id="5" name="Picture 4" descr="IMG_414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209" y="1803190"/>
            <a:ext cx="4095926" cy="481022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7940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4663" y="136303"/>
            <a:ext cx="8026966" cy="1633537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Se </a:t>
            </a:r>
            <a:r>
              <a:rPr lang="en-US" dirty="0" err="1" smtClean="0">
                <a:solidFill>
                  <a:schemeClr val="tx1"/>
                </a:solidFill>
              </a:rPr>
              <a:t>han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conservado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también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objetos</a:t>
            </a:r>
            <a:r>
              <a:rPr lang="en-US" dirty="0" smtClean="0">
                <a:solidFill>
                  <a:schemeClr val="tx1"/>
                </a:solidFill>
              </a:rPr>
              <a:t> de </a:t>
            </a:r>
            <a:r>
              <a:rPr lang="en-US" dirty="0" err="1" smtClean="0">
                <a:solidFill>
                  <a:schemeClr val="tx1"/>
                </a:solidFill>
              </a:rPr>
              <a:t>vidrio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dedicados</a:t>
            </a:r>
            <a:r>
              <a:rPr lang="en-US" dirty="0" smtClean="0">
                <a:solidFill>
                  <a:schemeClr val="tx1"/>
                </a:solidFill>
              </a:rPr>
              <a:t> al </a:t>
            </a:r>
            <a:r>
              <a:rPr lang="en-US" dirty="0" err="1" smtClean="0">
                <a:solidFill>
                  <a:schemeClr val="tx1"/>
                </a:solidFill>
              </a:rPr>
              <a:t>servicio</a:t>
            </a:r>
            <a:r>
              <a:rPr lang="en-US" dirty="0" smtClean="0">
                <a:solidFill>
                  <a:schemeClr val="tx1"/>
                </a:solidFill>
              </a:rPr>
              <a:t> de la mesa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666" y="1816880"/>
            <a:ext cx="6459814" cy="4845285"/>
          </a:xfrm>
          <a:ln w="19050" cmpd="sng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415989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-109747" y="0"/>
            <a:ext cx="8387554" cy="1536631"/>
          </a:xfrm>
        </p:spPr>
        <p:txBody>
          <a:bodyPr/>
          <a:lstStyle/>
          <a:p>
            <a:pPr algn="ctr"/>
            <a:r>
              <a:rPr kumimoji="1" lang="en-US" altLang="ja-JP" sz="2400" dirty="0" smtClean="0">
                <a:solidFill>
                  <a:srgbClr val="000000"/>
                </a:solidFill>
              </a:rPr>
              <a:t>Las</a:t>
            </a:r>
            <a:r>
              <a:rPr kumimoji="1" lang="en-US" altLang="ja-JP" sz="2400" dirty="0" smtClean="0"/>
              <a:t> </a:t>
            </a:r>
            <a:r>
              <a:rPr kumimoji="1" lang="en-US" altLang="ja-JP" sz="2400" b="1" dirty="0" err="1" smtClean="0">
                <a:solidFill>
                  <a:srgbClr val="FF0000"/>
                </a:solidFill>
              </a:rPr>
              <a:t>ánforas</a:t>
            </a:r>
            <a:r>
              <a:rPr kumimoji="1" lang="en-US" altLang="ja-JP" sz="2400" dirty="0" smtClean="0">
                <a:solidFill>
                  <a:srgbClr val="FF0000"/>
                </a:solidFill>
              </a:rPr>
              <a:t> </a:t>
            </a:r>
            <a:r>
              <a:rPr kumimoji="1" lang="en-US" altLang="ja-JP" sz="2400" dirty="0" smtClean="0">
                <a:solidFill>
                  <a:srgbClr val="000000"/>
                </a:solidFill>
              </a:rPr>
              <a:t>y</a:t>
            </a:r>
            <a:r>
              <a:rPr kumimoji="1" lang="en-US" altLang="ja-JP" sz="2400" dirty="0" smtClean="0"/>
              <a:t> </a:t>
            </a:r>
            <a:r>
              <a:rPr kumimoji="1" lang="en-US" altLang="ja-JP" sz="2400" b="1" dirty="0" err="1" smtClean="0">
                <a:solidFill>
                  <a:srgbClr val="FF0000"/>
                </a:solidFill>
              </a:rPr>
              <a:t>tinajas</a:t>
            </a:r>
            <a:r>
              <a:rPr kumimoji="1" lang="en-US" altLang="ja-JP" sz="2400" dirty="0" smtClean="0">
                <a:solidFill>
                  <a:srgbClr val="FF0000"/>
                </a:solidFill>
              </a:rPr>
              <a:t> </a:t>
            </a:r>
            <a:r>
              <a:rPr kumimoji="1" lang="en-US" altLang="ja-JP" sz="2400" dirty="0" err="1" smtClean="0">
                <a:solidFill>
                  <a:srgbClr val="000000"/>
                </a:solidFill>
              </a:rPr>
              <a:t>podían</a:t>
            </a:r>
            <a:r>
              <a:rPr kumimoji="1" lang="en-US" altLang="ja-JP" sz="2400" dirty="0" smtClean="0">
                <a:solidFill>
                  <a:srgbClr val="000000"/>
                </a:solidFill>
              </a:rPr>
              <a:t> </a:t>
            </a:r>
            <a:r>
              <a:rPr kumimoji="1" lang="en-US" altLang="ja-JP" sz="2400" dirty="0" err="1" smtClean="0">
                <a:solidFill>
                  <a:srgbClr val="000000"/>
                </a:solidFill>
              </a:rPr>
              <a:t>ser</a:t>
            </a:r>
            <a:r>
              <a:rPr kumimoji="1" lang="en-US" altLang="ja-JP" sz="2400" dirty="0" smtClean="0">
                <a:solidFill>
                  <a:srgbClr val="000000"/>
                </a:solidFill>
              </a:rPr>
              <a:t> de </a:t>
            </a:r>
            <a:r>
              <a:rPr kumimoji="1" lang="en-US" altLang="ja-JP" sz="2400" dirty="0" err="1" smtClean="0">
                <a:solidFill>
                  <a:srgbClr val="000000"/>
                </a:solidFill>
              </a:rPr>
              <a:t>apariencia</a:t>
            </a:r>
            <a:r>
              <a:rPr kumimoji="1" lang="en-US" altLang="ja-JP" sz="2400" dirty="0" smtClean="0">
                <a:solidFill>
                  <a:srgbClr val="000000"/>
                </a:solidFill>
              </a:rPr>
              <a:t> simple </a:t>
            </a:r>
            <a:r>
              <a:rPr kumimoji="1" lang="en-US" altLang="ja-JP" sz="2400" dirty="0" err="1" smtClean="0">
                <a:solidFill>
                  <a:srgbClr val="000000"/>
                </a:solidFill>
              </a:rPr>
              <a:t>cuando</a:t>
            </a:r>
            <a:r>
              <a:rPr kumimoji="1" lang="en-US" altLang="ja-JP" sz="2400" dirty="0" smtClean="0">
                <a:solidFill>
                  <a:srgbClr val="000000"/>
                </a:solidFill>
              </a:rPr>
              <a:t> se </a:t>
            </a:r>
            <a:r>
              <a:rPr kumimoji="1" lang="en-US" altLang="ja-JP" sz="2400" dirty="0" err="1" smtClean="0">
                <a:solidFill>
                  <a:srgbClr val="000000"/>
                </a:solidFill>
              </a:rPr>
              <a:t>usaban</a:t>
            </a:r>
            <a:r>
              <a:rPr kumimoji="1" lang="en-US" altLang="ja-JP" sz="2400" dirty="0" smtClean="0">
                <a:solidFill>
                  <a:srgbClr val="000000"/>
                </a:solidFill>
              </a:rPr>
              <a:t> </a:t>
            </a:r>
            <a:r>
              <a:rPr kumimoji="1" lang="en-US" altLang="ja-JP" sz="2400" dirty="0" err="1" smtClean="0">
                <a:solidFill>
                  <a:srgbClr val="000000"/>
                </a:solidFill>
              </a:rPr>
              <a:t>para</a:t>
            </a:r>
            <a:r>
              <a:rPr kumimoji="1" lang="en-US" altLang="ja-JP" sz="2400" dirty="0" smtClean="0">
                <a:solidFill>
                  <a:srgbClr val="000000"/>
                </a:solidFill>
              </a:rPr>
              <a:t> </a:t>
            </a:r>
            <a:r>
              <a:rPr kumimoji="1" lang="en-US" altLang="ja-JP" sz="2400" dirty="0" err="1" smtClean="0">
                <a:solidFill>
                  <a:srgbClr val="000000"/>
                </a:solidFill>
              </a:rPr>
              <a:t>almacenar</a:t>
            </a:r>
            <a:r>
              <a:rPr kumimoji="1" lang="en-US" altLang="ja-JP" sz="2400" dirty="0" smtClean="0">
                <a:solidFill>
                  <a:srgbClr val="000000"/>
                </a:solidFill>
              </a:rPr>
              <a:t> </a:t>
            </a:r>
            <a:r>
              <a:rPr kumimoji="1" lang="en-US" altLang="ja-JP" sz="2400" dirty="0" err="1" smtClean="0">
                <a:solidFill>
                  <a:srgbClr val="000000"/>
                </a:solidFill>
              </a:rPr>
              <a:t>alimentos</a:t>
            </a:r>
            <a:r>
              <a:rPr kumimoji="1" lang="en-US" altLang="ja-JP" sz="2400" dirty="0" smtClean="0">
                <a:solidFill>
                  <a:srgbClr val="000000"/>
                </a:solidFill>
              </a:rPr>
              <a:t> o </a:t>
            </a:r>
            <a:r>
              <a:rPr kumimoji="1" lang="en-US" altLang="ja-JP" sz="2400" dirty="0" err="1" smtClean="0">
                <a:solidFill>
                  <a:srgbClr val="000000"/>
                </a:solidFill>
              </a:rPr>
              <a:t>estar</a:t>
            </a:r>
            <a:r>
              <a:rPr kumimoji="1" lang="en-US" altLang="ja-JP" sz="2400" dirty="0" smtClean="0">
                <a:solidFill>
                  <a:srgbClr val="000000"/>
                </a:solidFill>
              </a:rPr>
              <a:t> </a:t>
            </a:r>
            <a:r>
              <a:rPr kumimoji="1" lang="en-US" altLang="ja-JP" sz="2400" dirty="0" err="1" smtClean="0">
                <a:solidFill>
                  <a:srgbClr val="000000"/>
                </a:solidFill>
              </a:rPr>
              <a:t>muy</a:t>
            </a:r>
            <a:r>
              <a:rPr kumimoji="1" lang="en-US" altLang="ja-JP" sz="2400" dirty="0" smtClean="0">
                <a:solidFill>
                  <a:srgbClr val="000000"/>
                </a:solidFill>
              </a:rPr>
              <a:t> </a:t>
            </a:r>
            <a:r>
              <a:rPr kumimoji="1" lang="en-US" altLang="ja-JP" sz="2400" dirty="0" err="1" smtClean="0">
                <a:solidFill>
                  <a:srgbClr val="000000"/>
                </a:solidFill>
              </a:rPr>
              <a:t>decoradas</a:t>
            </a:r>
            <a:r>
              <a:rPr kumimoji="1" lang="en-US" altLang="ja-JP" sz="2400" dirty="0" smtClean="0">
                <a:solidFill>
                  <a:srgbClr val="000000"/>
                </a:solidFill>
              </a:rPr>
              <a:t> </a:t>
            </a:r>
            <a:r>
              <a:rPr kumimoji="1" lang="en-US" altLang="ja-JP" sz="2400" dirty="0" err="1" smtClean="0">
                <a:solidFill>
                  <a:srgbClr val="000000"/>
                </a:solidFill>
              </a:rPr>
              <a:t>cuando</a:t>
            </a:r>
            <a:r>
              <a:rPr kumimoji="1" lang="en-US" altLang="ja-JP" sz="2400" dirty="0" smtClean="0">
                <a:solidFill>
                  <a:srgbClr val="000000"/>
                </a:solidFill>
              </a:rPr>
              <a:t> se </a:t>
            </a:r>
            <a:r>
              <a:rPr kumimoji="1" lang="en-US" altLang="ja-JP" sz="2400" dirty="0" err="1" smtClean="0">
                <a:solidFill>
                  <a:srgbClr val="000000"/>
                </a:solidFill>
              </a:rPr>
              <a:t>dedicaban</a:t>
            </a:r>
            <a:r>
              <a:rPr kumimoji="1" lang="en-US" altLang="ja-JP" sz="2400" dirty="0" smtClean="0">
                <a:solidFill>
                  <a:srgbClr val="000000"/>
                </a:solidFill>
              </a:rPr>
              <a:t> al </a:t>
            </a:r>
            <a:r>
              <a:rPr kumimoji="1" lang="en-US" altLang="ja-JP" sz="2400" dirty="0" err="1" smtClean="0">
                <a:solidFill>
                  <a:srgbClr val="000000"/>
                </a:solidFill>
              </a:rPr>
              <a:t>servicio</a:t>
            </a:r>
            <a:r>
              <a:rPr kumimoji="1" lang="en-US" altLang="ja-JP" sz="2400" dirty="0" smtClean="0">
                <a:solidFill>
                  <a:srgbClr val="000000"/>
                </a:solidFill>
              </a:rPr>
              <a:t> de mesa</a:t>
            </a:r>
            <a:endParaRPr kumimoji="1" lang="ja-JP" altLang="en-US" sz="2400" dirty="0">
              <a:solidFill>
                <a:srgbClr val="000000"/>
              </a:solidFill>
            </a:endParaRPr>
          </a:p>
        </p:txBody>
      </p:sp>
      <p:pic>
        <p:nvPicPr>
          <p:cNvPr id="7" name="Content Placeholder 3" descr="IMG_3800.jpg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9" r="-715"/>
          <a:stretch/>
        </p:blipFill>
        <p:spPr>
          <a:xfrm>
            <a:off x="231508" y="1536631"/>
            <a:ext cx="4359557" cy="5190050"/>
          </a:xfrm>
        </p:spPr>
      </p:pic>
      <p:pic>
        <p:nvPicPr>
          <p:cNvPr id="3" name="Picture 2" descr="IMG_416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541" y="1536631"/>
            <a:ext cx="3924668" cy="5190050"/>
          </a:xfrm>
          <a:prstGeom prst="rect">
            <a:avLst/>
          </a:prstGeom>
          <a:ln w="28575">
            <a:noFill/>
          </a:ln>
        </p:spPr>
      </p:pic>
    </p:spTree>
    <p:extLst>
      <p:ext uri="{BB962C8B-B14F-4D97-AF65-F5344CB8AC3E}">
        <p14:creationId xmlns:p14="http://schemas.microsoft.com/office/powerpoint/2010/main" val="2904397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179199" y="-3565"/>
            <a:ext cx="4671945" cy="677863"/>
          </a:xfrm>
        </p:spPr>
        <p:txBody>
          <a:bodyPr/>
          <a:lstStyle/>
          <a:p>
            <a:pPr algn="ctr"/>
            <a:r>
              <a:rPr lang="en-US" sz="2800" dirty="0" err="1" smtClean="0"/>
              <a:t>Mapa</a:t>
            </a:r>
            <a:r>
              <a:rPr lang="en-US" sz="2800" dirty="0" smtClean="0"/>
              <a:t> </a:t>
            </a:r>
            <a:r>
              <a:rPr lang="en-US" sz="2800" dirty="0" err="1" smtClean="0"/>
              <a:t>político</a:t>
            </a:r>
            <a:r>
              <a:rPr lang="en-US" sz="2800" dirty="0" smtClean="0"/>
              <a:t> de </a:t>
            </a:r>
            <a:r>
              <a:rPr lang="en-US" sz="2800" dirty="0" err="1" smtClean="0"/>
              <a:t>España</a:t>
            </a:r>
            <a:endParaRPr lang="en-US" sz="28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64" y="862661"/>
            <a:ext cx="8356197" cy="5855639"/>
          </a:xfrm>
        </p:spPr>
      </p:pic>
    </p:spTree>
    <p:extLst>
      <p:ext uri="{BB962C8B-B14F-4D97-AF65-F5344CB8AC3E}">
        <p14:creationId xmlns:p14="http://schemas.microsoft.com/office/powerpoint/2010/main" val="3976023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8471" y="514466"/>
            <a:ext cx="4665992" cy="1417747"/>
          </a:xfrm>
        </p:spPr>
        <p:txBody>
          <a:bodyPr/>
          <a:lstStyle/>
          <a:p>
            <a:r>
              <a:rPr lang="en-US" sz="2400" dirty="0" err="1" smtClean="0">
                <a:solidFill>
                  <a:schemeClr val="tx1"/>
                </a:solidFill>
              </a:rPr>
              <a:t>Muchos</a:t>
            </a:r>
            <a:r>
              <a:rPr lang="en-US" sz="2400" dirty="0" smtClean="0">
                <a:solidFill>
                  <a:schemeClr val="tx1"/>
                </a:solidFill>
              </a:rPr>
              <a:t> de los </a:t>
            </a:r>
            <a:r>
              <a:rPr lang="en-US" sz="2400" dirty="0" err="1" smtClean="0">
                <a:solidFill>
                  <a:schemeClr val="tx1"/>
                </a:solidFill>
              </a:rPr>
              <a:t>objetos</a:t>
            </a:r>
            <a:r>
              <a:rPr lang="en-US" sz="2400" dirty="0" smtClean="0">
                <a:solidFill>
                  <a:schemeClr val="tx1"/>
                </a:solidFill>
              </a:rPr>
              <a:t> de </a:t>
            </a:r>
            <a:r>
              <a:rPr lang="en-US" sz="2400" dirty="0" err="1" smtClean="0">
                <a:solidFill>
                  <a:schemeClr val="tx1"/>
                </a:solidFill>
              </a:rPr>
              <a:t>barro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que</a:t>
            </a:r>
            <a:r>
              <a:rPr lang="en-US" sz="2400" dirty="0" smtClean="0">
                <a:solidFill>
                  <a:schemeClr val="tx1"/>
                </a:solidFill>
              </a:rPr>
              <a:t> se </a:t>
            </a:r>
            <a:r>
              <a:rPr lang="en-US" sz="2400" dirty="0" err="1" smtClean="0">
                <a:solidFill>
                  <a:schemeClr val="tx1"/>
                </a:solidFill>
              </a:rPr>
              <a:t>usan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aún</a:t>
            </a:r>
            <a:r>
              <a:rPr lang="en-US" sz="2400" dirty="0" smtClean="0">
                <a:solidFill>
                  <a:schemeClr val="tx1"/>
                </a:solidFill>
              </a:rPr>
              <a:t> hoy son </a:t>
            </a:r>
            <a:r>
              <a:rPr lang="en-US" sz="2400" dirty="0" err="1" smtClean="0">
                <a:solidFill>
                  <a:schemeClr val="tx1"/>
                </a:solidFill>
              </a:rPr>
              <a:t>muy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similares</a:t>
            </a:r>
            <a:r>
              <a:rPr lang="en-US" sz="2400" dirty="0" smtClean="0">
                <a:solidFill>
                  <a:schemeClr val="tx1"/>
                </a:solidFill>
              </a:rPr>
              <a:t> a los </a:t>
            </a:r>
            <a:r>
              <a:rPr lang="en-US" sz="2400" dirty="0" err="1" smtClean="0">
                <a:solidFill>
                  <a:schemeClr val="tx1"/>
                </a:solidFill>
              </a:rPr>
              <a:t>que</a:t>
            </a:r>
            <a:r>
              <a:rPr lang="en-US" sz="2400" dirty="0" smtClean="0">
                <a:solidFill>
                  <a:schemeClr val="tx1"/>
                </a:solidFill>
              </a:rPr>
              <a:t> se </a:t>
            </a:r>
            <a:r>
              <a:rPr lang="en-US" sz="2400" dirty="0" err="1" smtClean="0">
                <a:solidFill>
                  <a:schemeClr val="tx1"/>
                </a:solidFill>
              </a:rPr>
              <a:t>usaban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hace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cientos</a:t>
            </a:r>
            <a:r>
              <a:rPr lang="en-US" sz="2400" dirty="0" smtClean="0">
                <a:solidFill>
                  <a:schemeClr val="tx1"/>
                </a:solidFill>
              </a:rPr>
              <a:t> de </a:t>
            </a:r>
            <a:r>
              <a:rPr lang="en-US" sz="2400" dirty="0" err="1" smtClean="0">
                <a:solidFill>
                  <a:schemeClr val="tx1"/>
                </a:solidFill>
              </a:rPr>
              <a:t>años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 descr="IMG_2210.jpg"/>
          <p:cNvPicPr>
            <a:picLocks noGrp="1" noChangeAspect="1"/>
          </p:cNvPicPr>
          <p:nvPr>
            <p:ph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" r="-539"/>
          <a:stretch/>
        </p:blipFill>
        <p:spPr>
          <a:xfrm>
            <a:off x="5850650" y="3261420"/>
            <a:ext cx="2056756" cy="3502500"/>
          </a:xfrm>
        </p:spPr>
      </p:pic>
      <p:pic>
        <p:nvPicPr>
          <p:cNvPr id="6" name="Picture 5" descr="IMG_248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17" y="2442377"/>
            <a:ext cx="4366810" cy="3581267"/>
          </a:xfrm>
          <a:prstGeom prst="rect">
            <a:avLst/>
          </a:prstGeom>
        </p:spPr>
      </p:pic>
      <p:pic>
        <p:nvPicPr>
          <p:cNvPr id="7" name="Picture 6" descr="IMG_1388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819" y="118884"/>
            <a:ext cx="4107062" cy="30676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907406" y="5825045"/>
            <a:ext cx="12365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 smtClean="0"/>
              <a:t>Estufa</a:t>
            </a:r>
            <a:r>
              <a:rPr kumimoji="1" lang="en-US" altLang="ja-JP" dirty="0" smtClean="0"/>
              <a:t> y </a:t>
            </a:r>
            <a:r>
              <a:rPr kumimoji="1" lang="en-US" altLang="ja-JP" dirty="0" err="1" smtClean="0"/>
              <a:t>horno</a:t>
            </a:r>
            <a:r>
              <a:rPr kumimoji="1" lang="en-US" altLang="ja-JP" dirty="0" smtClean="0"/>
              <a:t> </a:t>
            </a:r>
            <a:r>
              <a:rPr kumimoji="1" lang="en-US" altLang="ja-JP" dirty="0" err="1" smtClean="0"/>
              <a:t>portátil</a:t>
            </a:r>
            <a:r>
              <a:rPr kumimoji="1" lang="en-US" altLang="ja-JP" dirty="0" smtClean="0"/>
              <a:t> </a:t>
            </a:r>
            <a:endParaRPr kumimoji="1" lang="ja-JP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034" y="6055004"/>
            <a:ext cx="4358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err="1" smtClean="0"/>
              <a:t>Tinaja</a:t>
            </a:r>
            <a:r>
              <a:rPr kumimoji="1" lang="en-US" altLang="ja-JP" dirty="0" smtClean="0"/>
              <a:t> de </a:t>
            </a:r>
            <a:r>
              <a:rPr kumimoji="1" lang="en-US" altLang="ja-JP" dirty="0" err="1" smtClean="0"/>
              <a:t>barro</a:t>
            </a:r>
            <a:r>
              <a:rPr kumimoji="1" lang="en-US" altLang="ja-JP" dirty="0"/>
              <a:t> </a:t>
            </a:r>
            <a:r>
              <a:rPr kumimoji="1" lang="en-US" altLang="ja-JP" dirty="0" smtClean="0"/>
              <a:t>para </a:t>
            </a:r>
            <a:r>
              <a:rPr kumimoji="1" lang="en-US" altLang="ja-JP" dirty="0" err="1" smtClean="0"/>
              <a:t>conservar</a:t>
            </a:r>
            <a:r>
              <a:rPr kumimoji="1" lang="en-US" altLang="ja-JP" dirty="0" smtClean="0"/>
              <a:t> </a:t>
            </a:r>
            <a:r>
              <a:rPr kumimoji="1" lang="en-US" altLang="ja-JP" dirty="0" err="1" smtClean="0"/>
              <a:t>agua</a:t>
            </a:r>
            <a:r>
              <a:rPr kumimoji="1" lang="en-US" altLang="ja-JP" dirty="0"/>
              <a:t>,</a:t>
            </a:r>
            <a:endParaRPr kumimoji="1" lang="en-US" altLang="ja-JP" dirty="0" smtClean="0"/>
          </a:p>
          <a:p>
            <a:pPr algn="ctr"/>
            <a:r>
              <a:rPr kumimoji="1" lang="en-US" altLang="ja-JP" dirty="0" smtClean="0"/>
              <a:t> vino, </a:t>
            </a:r>
            <a:r>
              <a:rPr kumimoji="1" lang="en-US" altLang="ja-JP" dirty="0" err="1" smtClean="0"/>
              <a:t>aceite</a:t>
            </a:r>
            <a:r>
              <a:rPr kumimoji="1" lang="en-US" altLang="ja-JP" dirty="0" smtClean="0"/>
              <a:t> o </a:t>
            </a:r>
            <a:r>
              <a:rPr kumimoji="1" lang="en-US" altLang="ja-JP" dirty="0" err="1" smtClean="0"/>
              <a:t>alimentos</a:t>
            </a:r>
            <a:endParaRPr kumimoji="1" lang="ja-JP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691751" y="3198700"/>
            <a:ext cx="11588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 smtClean="0"/>
              <a:t>Cazuela</a:t>
            </a:r>
            <a:r>
              <a:rPr kumimoji="1" lang="en-US" altLang="ja-JP" dirty="0" smtClean="0"/>
              <a:t> de </a:t>
            </a:r>
            <a:r>
              <a:rPr kumimoji="1" lang="en-US" altLang="ja-JP" dirty="0" err="1" smtClean="0"/>
              <a:t>barro</a:t>
            </a:r>
            <a:r>
              <a:rPr kumimoji="1" lang="en-US" altLang="ja-JP" dirty="0" smtClean="0"/>
              <a:t> </a:t>
            </a:r>
            <a:r>
              <a:rPr kumimoji="1" lang="en-US" altLang="ja-JP" dirty="0" err="1" smtClean="0"/>
              <a:t>vidriado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77424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09746" y="25153"/>
            <a:ext cx="8085135" cy="1392238"/>
          </a:xfrm>
        </p:spPr>
        <p:txBody>
          <a:bodyPr/>
          <a:lstStyle/>
          <a:p>
            <a:pPr algn="l"/>
            <a:r>
              <a:rPr kumimoji="1" lang="en-US" altLang="ja-JP" sz="2800" dirty="0" err="1" smtClean="0">
                <a:solidFill>
                  <a:srgbClr val="000000"/>
                </a:solidFill>
              </a:rPr>
              <a:t>Todavía</a:t>
            </a:r>
            <a:r>
              <a:rPr kumimoji="1" lang="en-US" altLang="ja-JP" sz="2800" dirty="0" smtClean="0">
                <a:solidFill>
                  <a:srgbClr val="000000"/>
                </a:solidFill>
              </a:rPr>
              <a:t> </a:t>
            </a:r>
            <a:r>
              <a:rPr kumimoji="1" lang="en-US" altLang="ja-JP" sz="2800" dirty="0" err="1" smtClean="0">
                <a:solidFill>
                  <a:srgbClr val="000000"/>
                </a:solidFill>
              </a:rPr>
              <a:t>consumimos</a:t>
            </a:r>
            <a:r>
              <a:rPr kumimoji="1" lang="en-US" altLang="ja-JP" sz="2800" dirty="0" smtClean="0">
                <a:solidFill>
                  <a:srgbClr val="000000"/>
                </a:solidFill>
              </a:rPr>
              <a:t> </a:t>
            </a:r>
            <a:r>
              <a:rPr kumimoji="1" lang="en-US" altLang="ja-JP" sz="2800" dirty="0" err="1" smtClean="0">
                <a:solidFill>
                  <a:srgbClr val="000000"/>
                </a:solidFill>
              </a:rPr>
              <a:t>muchos</a:t>
            </a:r>
            <a:r>
              <a:rPr kumimoji="1" lang="en-US" altLang="ja-JP" sz="2800" dirty="0" smtClean="0">
                <a:solidFill>
                  <a:srgbClr val="000000"/>
                </a:solidFill>
              </a:rPr>
              <a:t> </a:t>
            </a:r>
            <a:r>
              <a:rPr kumimoji="1" lang="en-US" altLang="ja-JP" sz="2800" dirty="0" err="1" smtClean="0">
                <a:solidFill>
                  <a:srgbClr val="000000"/>
                </a:solidFill>
              </a:rPr>
              <a:t>alimentos</a:t>
            </a:r>
            <a:r>
              <a:rPr kumimoji="1" lang="en-US" altLang="ja-JP" sz="2800" dirty="0" smtClean="0">
                <a:solidFill>
                  <a:srgbClr val="000000"/>
                </a:solidFill>
              </a:rPr>
              <a:t> </a:t>
            </a:r>
            <a:r>
              <a:rPr kumimoji="1" lang="en-US" altLang="ja-JP" sz="2800" dirty="0" err="1" smtClean="0">
                <a:solidFill>
                  <a:srgbClr val="000000"/>
                </a:solidFill>
              </a:rPr>
              <a:t>similares</a:t>
            </a:r>
            <a:r>
              <a:rPr kumimoji="1" lang="en-US" altLang="ja-JP" sz="2800" dirty="0" smtClean="0">
                <a:solidFill>
                  <a:srgbClr val="000000"/>
                </a:solidFill>
              </a:rPr>
              <a:t> a los de la </a:t>
            </a:r>
            <a:r>
              <a:rPr kumimoji="1" lang="en-US" altLang="ja-JP" sz="2800" dirty="0" err="1" smtClean="0">
                <a:solidFill>
                  <a:srgbClr val="000000"/>
                </a:solidFill>
              </a:rPr>
              <a:t>Antigüedad</a:t>
            </a:r>
            <a:r>
              <a:rPr kumimoji="1" lang="en-US" altLang="ja-JP" sz="2800" dirty="0" smtClean="0">
                <a:solidFill>
                  <a:srgbClr val="000000"/>
                </a:solidFill>
              </a:rPr>
              <a:t> </a:t>
            </a:r>
            <a:r>
              <a:rPr kumimoji="1" lang="en-US" altLang="ja-JP" sz="2800" dirty="0" err="1" smtClean="0">
                <a:solidFill>
                  <a:srgbClr val="000000"/>
                </a:solidFill>
              </a:rPr>
              <a:t>clásica</a:t>
            </a:r>
            <a:r>
              <a:rPr kumimoji="1" lang="en-US" altLang="ja-JP" sz="2800" dirty="0" smtClean="0">
                <a:solidFill>
                  <a:srgbClr val="000000"/>
                </a:solidFill>
              </a:rPr>
              <a:t> tales </a:t>
            </a:r>
            <a:r>
              <a:rPr kumimoji="1" lang="en-US" altLang="ja-JP" sz="2800" dirty="0" err="1" smtClean="0">
                <a:solidFill>
                  <a:srgbClr val="000000"/>
                </a:solidFill>
              </a:rPr>
              <a:t>como</a:t>
            </a:r>
            <a:r>
              <a:rPr kumimoji="1" lang="en-US" altLang="ja-JP" sz="2800" dirty="0" smtClean="0">
                <a:solidFill>
                  <a:srgbClr val="000000"/>
                </a:solidFill>
              </a:rPr>
              <a:t> </a:t>
            </a:r>
            <a:r>
              <a:rPr kumimoji="1" lang="en-US" altLang="ja-JP" sz="2800" b="1" dirty="0" err="1" smtClean="0">
                <a:solidFill>
                  <a:srgbClr val="FF0000"/>
                </a:solidFill>
              </a:rPr>
              <a:t>garum</a:t>
            </a:r>
            <a:r>
              <a:rPr kumimoji="1" lang="en-US" altLang="ja-JP" sz="2800" dirty="0" smtClean="0">
                <a:solidFill>
                  <a:srgbClr val="000000"/>
                </a:solidFill>
              </a:rPr>
              <a:t>,</a:t>
            </a:r>
            <a:r>
              <a:rPr kumimoji="1" lang="en-US" altLang="ja-JP" sz="2800" dirty="0" smtClean="0"/>
              <a:t> </a:t>
            </a:r>
            <a:r>
              <a:rPr kumimoji="1" lang="en-US" altLang="ja-JP" sz="2800" b="1" dirty="0" err="1" smtClean="0">
                <a:solidFill>
                  <a:srgbClr val="FF0000"/>
                </a:solidFill>
              </a:rPr>
              <a:t>maza</a:t>
            </a:r>
            <a:r>
              <a:rPr kumimoji="1" lang="en-US" altLang="ja-JP" sz="2800" dirty="0" smtClean="0"/>
              <a:t> </a:t>
            </a:r>
            <a:r>
              <a:rPr kumimoji="1" lang="en-US" altLang="ja-JP" sz="2800" dirty="0" smtClean="0">
                <a:solidFill>
                  <a:schemeClr val="tx1"/>
                </a:solidFill>
              </a:rPr>
              <a:t>y</a:t>
            </a:r>
            <a:r>
              <a:rPr kumimoji="1" lang="en-US" altLang="ja-JP" sz="2800" dirty="0" smtClean="0"/>
              <a:t> </a:t>
            </a:r>
            <a:r>
              <a:rPr kumimoji="1" lang="en-US" altLang="ja-JP" sz="2800" b="1" dirty="0" err="1" smtClean="0">
                <a:solidFill>
                  <a:srgbClr val="FF0000"/>
                </a:solidFill>
              </a:rPr>
              <a:t>queso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IMG_5242.jpg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52" r="-344"/>
          <a:stretch/>
        </p:blipFill>
        <p:spPr>
          <a:xfrm>
            <a:off x="371943" y="2207594"/>
            <a:ext cx="2421185" cy="3187158"/>
          </a:xfrm>
        </p:spPr>
      </p:pic>
      <p:sp>
        <p:nvSpPr>
          <p:cNvPr id="5" name="TextBox 4"/>
          <p:cNvSpPr txBox="1"/>
          <p:nvPr/>
        </p:nvSpPr>
        <p:spPr>
          <a:xfrm>
            <a:off x="109746" y="5484931"/>
            <a:ext cx="30928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/>
              <a:t>La salsa de </a:t>
            </a:r>
            <a:r>
              <a:rPr kumimoji="1" lang="en-US" altLang="ja-JP" sz="2000" dirty="0" err="1" smtClean="0"/>
              <a:t>pescado</a:t>
            </a:r>
            <a:r>
              <a:rPr kumimoji="1" lang="en-US" altLang="ja-JP" sz="2000" dirty="0" smtClean="0"/>
              <a:t> </a:t>
            </a:r>
            <a:r>
              <a:rPr kumimoji="1" lang="en-US" altLang="ja-JP" sz="2000" dirty="0" err="1" smtClean="0"/>
              <a:t>vietnamita</a:t>
            </a:r>
            <a:r>
              <a:rPr kumimoji="1" lang="en-US" altLang="ja-JP" sz="2000" dirty="0"/>
              <a:t> </a:t>
            </a:r>
            <a:r>
              <a:rPr kumimoji="1" lang="en-US" altLang="ja-JP" sz="2000" dirty="0" err="1" smtClean="0"/>
              <a:t>es</a:t>
            </a:r>
            <a:r>
              <a:rPr kumimoji="1" lang="en-US" altLang="ja-JP" sz="2000" dirty="0" smtClean="0"/>
              <a:t> similar al </a:t>
            </a:r>
            <a:r>
              <a:rPr kumimoji="1" lang="en-US" altLang="ja-JP" sz="2000" i="1" dirty="0" err="1" smtClean="0"/>
              <a:t>garum</a:t>
            </a:r>
            <a:r>
              <a:rPr kumimoji="1" lang="en-US" altLang="ja-JP" sz="2000" dirty="0" smtClean="0"/>
              <a:t> </a:t>
            </a:r>
            <a:r>
              <a:rPr kumimoji="1" lang="en-US" altLang="ja-JP" sz="2000" dirty="0" err="1" smtClean="0"/>
              <a:t>romano</a:t>
            </a:r>
            <a:endParaRPr kumimoji="1" lang="ja-JP" altLang="en-US" sz="2000" dirty="0"/>
          </a:p>
        </p:txBody>
      </p:sp>
      <p:pic>
        <p:nvPicPr>
          <p:cNvPr id="6" name="Picture 5" descr="IMG_0510 (2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 flipV="1">
            <a:off x="6758717" y="876451"/>
            <a:ext cx="1959990" cy="2245470"/>
          </a:xfrm>
          <a:prstGeom prst="rect">
            <a:avLst/>
          </a:prstGeom>
        </p:spPr>
      </p:pic>
      <p:pic>
        <p:nvPicPr>
          <p:cNvPr id="7" name="Picture 6" descr="IMG_081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840" y="3073262"/>
            <a:ext cx="5096071" cy="37010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71992" y="1530284"/>
            <a:ext cx="35910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/>
              <a:t>El pan de pita o “pan </a:t>
            </a:r>
            <a:r>
              <a:rPr kumimoji="1" lang="en-US" altLang="ja-JP" sz="2000" dirty="0" err="1" smtClean="0"/>
              <a:t>árabe</a:t>
            </a:r>
            <a:r>
              <a:rPr kumimoji="1" lang="en-US" altLang="ja-JP" sz="2000" dirty="0" smtClean="0"/>
              <a:t>” se </a:t>
            </a:r>
            <a:r>
              <a:rPr kumimoji="1" lang="en-US" altLang="ja-JP" sz="2000" dirty="0" err="1" smtClean="0"/>
              <a:t>hace</a:t>
            </a:r>
            <a:r>
              <a:rPr kumimoji="1" lang="en-US" altLang="ja-JP" sz="2000" dirty="0" smtClean="0"/>
              <a:t> de forma </a:t>
            </a:r>
            <a:r>
              <a:rPr kumimoji="1" lang="en-US" altLang="ja-JP" sz="2000" dirty="0" err="1" smtClean="0"/>
              <a:t>muy</a:t>
            </a:r>
            <a:r>
              <a:rPr kumimoji="1" lang="en-US" altLang="ja-JP" sz="2000" dirty="0" smtClean="0"/>
              <a:t> similar a </a:t>
            </a:r>
            <a:r>
              <a:rPr kumimoji="1" lang="en-US" altLang="ja-JP" sz="2000" dirty="0" err="1" smtClean="0"/>
              <a:t>las</a:t>
            </a:r>
            <a:r>
              <a:rPr kumimoji="1" lang="en-US" altLang="ja-JP" sz="2000" dirty="0" smtClean="0"/>
              <a:t> </a:t>
            </a:r>
            <a:r>
              <a:rPr kumimoji="1" lang="en-US" altLang="ja-JP" sz="2000" i="1" dirty="0" err="1" smtClean="0"/>
              <a:t>maza</a:t>
            </a:r>
            <a:r>
              <a:rPr kumimoji="1" lang="en-US" altLang="ja-JP" sz="2000" dirty="0" smtClean="0"/>
              <a:t> y </a:t>
            </a:r>
            <a:r>
              <a:rPr kumimoji="1" lang="en-US" altLang="ja-JP" sz="2000" dirty="0" err="1" smtClean="0"/>
              <a:t>las</a:t>
            </a:r>
            <a:r>
              <a:rPr kumimoji="1" lang="en-US" altLang="ja-JP" sz="2000" dirty="0" smtClean="0"/>
              <a:t> </a:t>
            </a:r>
            <a:r>
              <a:rPr kumimoji="1" lang="en-US" altLang="ja-JP" sz="2000" i="1" dirty="0" err="1" smtClean="0"/>
              <a:t>tagenites</a:t>
            </a:r>
            <a:r>
              <a:rPr kumimoji="1" lang="en-US" altLang="ja-JP" sz="2000" dirty="0" smtClean="0"/>
              <a:t> </a:t>
            </a:r>
            <a:r>
              <a:rPr kumimoji="1" lang="en-US" altLang="ja-JP" sz="2000" dirty="0" err="1" smtClean="0"/>
              <a:t>griegas</a:t>
            </a:r>
            <a:endParaRPr kumimoji="1" lang="en-US" altLang="ja-JP" sz="2000" dirty="0" smtClean="0"/>
          </a:p>
        </p:txBody>
      </p:sp>
    </p:spTree>
    <p:extLst>
      <p:ext uri="{BB962C8B-B14F-4D97-AF65-F5344CB8AC3E}">
        <p14:creationId xmlns:p14="http://schemas.microsoft.com/office/powerpoint/2010/main" val="2671332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13554" y="1335371"/>
            <a:ext cx="8621713" cy="4857750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chemeClr val="accent1"/>
                </a:solidFill>
              </a:rPr>
              <a:t>1.</a:t>
            </a:r>
            <a:r>
              <a:rPr lang="en-US" b="1" dirty="0" smtClean="0"/>
              <a:t> </a:t>
            </a:r>
            <a:r>
              <a:rPr lang="en-US" dirty="0"/>
              <a:t>¿</a:t>
            </a:r>
            <a:r>
              <a:rPr lang="en-US" dirty="0" err="1"/>
              <a:t>Puedes</a:t>
            </a:r>
            <a:r>
              <a:rPr lang="en-US" dirty="0"/>
              <a:t> </a:t>
            </a:r>
            <a:r>
              <a:rPr lang="en-US" dirty="0" err="1"/>
              <a:t>pensar</a:t>
            </a:r>
            <a:r>
              <a:rPr lang="en-US" dirty="0"/>
              <a:t> en </a:t>
            </a:r>
            <a:r>
              <a:rPr lang="en-US" dirty="0" err="1"/>
              <a:t>ejemplos</a:t>
            </a:r>
            <a:r>
              <a:rPr lang="en-US" dirty="0"/>
              <a:t> de </a:t>
            </a:r>
            <a:r>
              <a:rPr lang="en-US" dirty="0" err="1"/>
              <a:t>cultura</a:t>
            </a:r>
            <a:r>
              <a:rPr lang="en-US" dirty="0"/>
              <a:t> </a:t>
            </a:r>
            <a:r>
              <a:rPr lang="en-US" dirty="0" err="1"/>
              <a:t>gastronómica</a:t>
            </a:r>
            <a:r>
              <a:rPr lang="en-US" dirty="0"/>
              <a:t> </a:t>
            </a:r>
            <a:r>
              <a:rPr lang="en-US" dirty="0" err="1"/>
              <a:t>actualmente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encajen</a:t>
            </a:r>
            <a:r>
              <a:rPr lang="en-US" dirty="0"/>
              <a:t> en la </a:t>
            </a:r>
            <a:r>
              <a:rPr lang="en-US" dirty="0" err="1"/>
              <a:t>definición</a:t>
            </a:r>
            <a:r>
              <a:rPr lang="en-US" dirty="0"/>
              <a:t> de “</a:t>
            </a:r>
            <a:r>
              <a:rPr lang="en-US" b="1" dirty="0" err="1">
                <a:solidFill>
                  <a:srgbClr val="FF0000"/>
                </a:solidFill>
              </a:rPr>
              <a:t>cocina</a:t>
            </a:r>
            <a:r>
              <a:rPr lang="en-US" b="1" dirty="0">
                <a:solidFill>
                  <a:srgbClr val="FF0000"/>
                </a:solidFill>
              </a:rPr>
              <a:t> de </a:t>
            </a:r>
            <a:r>
              <a:rPr lang="en-US" b="1" dirty="0" err="1">
                <a:solidFill>
                  <a:srgbClr val="FF0000"/>
                </a:solidFill>
              </a:rPr>
              <a:t>corte</a:t>
            </a:r>
            <a:r>
              <a:rPr lang="en-US" dirty="0"/>
              <a:t>”?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990000"/>
                </a:solidFill>
              </a:rPr>
              <a:t>2.</a:t>
            </a:r>
            <a:r>
              <a:rPr lang="en-US" b="1" dirty="0" smtClean="0"/>
              <a:t> </a:t>
            </a:r>
            <a:r>
              <a:rPr lang="en-US" altLang="ja-JP" dirty="0" smtClean="0"/>
              <a:t>¿</a:t>
            </a:r>
            <a:r>
              <a:rPr lang="en-US" altLang="ja-JP" dirty="0" err="1"/>
              <a:t>Piensas</a:t>
            </a:r>
            <a:r>
              <a:rPr lang="en-US" altLang="ja-JP" dirty="0"/>
              <a:t> que la </a:t>
            </a:r>
            <a:r>
              <a:rPr lang="en-US" altLang="ja-JP" b="1" dirty="0" err="1">
                <a:solidFill>
                  <a:srgbClr val="FF0000"/>
                </a:solidFill>
              </a:rPr>
              <a:t>Paleodieta</a:t>
            </a:r>
            <a:r>
              <a:rPr lang="en-US" altLang="ja-JP" dirty="0"/>
              <a:t> </a:t>
            </a:r>
            <a:r>
              <a:rPr lang="en-US" altLang="ja-JP" dirty="0" err="1"/>
              <a:t>es</a:t>
            </a:r>
            <a:r>
              <a:rPr lang="en-US" altLang="ja-JP" dirty="0"/>
              <a:t> </a:t>
            </a:r>
            <a:r>
              <a:rPr lang="en-US" altLang="ja-JP" dirty="0" err="1" smtClean="0"/>
              <a:t>idónea</a:t>
            </a:r>
            <a:r>
              <a:rPr lang="en-US" altLang="ja-JP" dirty="0" smtClean="0"/>
              <a:t> </a:t>
            </a:r>
            <a:r>
              <a:rPr lang="en-US" altLang="ja-JP" dirty="0"/>
              <a:t>para el </a:t>
            </a:r>
            <a:r>
              <a:rPr lang="en-US" altLang="ja-JP" dirty="0" err="1"/>
              <a:t>momento</a:t>
            </a:r>
            <a:r>
              <a:rPr lang="en-US" altLang="ja-JP" dirty="0"/>
              <a:t> actual? ¿</a:t>
            </a:r>
            <a:r>
              <a:rPr lang="en-US" altLang="ja-JP" dirty="0" err="1"/>
              <a:t>Por</a:t>
            </a:r>
            <a:r>
              <a:rPr lang="en-US" altLang="ja-JP" dirty="0"/>
              <a:t> </a:t>
            </a:r>
            <a:r>
              <a:rPr lang="en-US" altLang="ja-JP" dirty="0" err="1"/>
              <a:t>qué</a:t>
            </a:r>
            <a:r>
              <a:rPr lang="en-US" altLang="ja-JP" dirty="0"/>
              <a:t>? </a:t>
            </a:r>
            <a:endParaRPr lang="en-US" altLang="ja-JP" dirty="0" smtClean="0"/>
          </a:p>
          <a:p>
            <a:pPr marL="0" indent="0">
              <a:buNone/>
            </a:pPr>
            <a:r>
              <a:rPr lang="en-US" b="1" dirty="0" smtClean="0">
                <a:solidFill>
                  <a:srgbClr val="990000"/>
                </a:solidFill>
              </a:rPr>
              <a:t>3.</a:t>
            </a:r>
            <a:r>
              <a:rPr lang="en-US" b="1" dirty="0" smtClean="0"/>
              <a:t> </a:t>
            </a:r>
            <a:r>
              <a:rPr lang="en-US" altLang="ja-JP" dirty="0"/>
              <a:t>¿</a:t>
            </a:r>
            <a:r>
              <a:rPr lang="en-US" altLang="ja-JP" dirty="0" err="1"/>
              <a:t>Cómo</a:t>
            </a:r>
            <a:r>
              <a:rPr lang="en-US" altLang="ja-JP" dirty="0"/>
              <a:t> </a:t>
            </a:r>
            <a:r>
              <a:rPr lang="en-US" altLang="ja-JP" dirty="0" err="1"/>
              <a:t>difieren</a:t>
            </a:r>
            <a:r>
              <a:rPr lang="en-US" altLang="ja-JP" dirty="0"/>
              <a:t> los </a:t>
            </a:r>
            <a:r>
              <a:rPr lang="en-US" altLang="ja-JP" b="1" dirty="0" err="1">
                <a:solidFill>
                  <a:srgbClr val="FF0000"/>
                </a:solidFill>
              </a:rPr>
              <a:t>utensilios</a:t>
            </a:r>
            <a:r>
              <a:rPr lang="en-US" altLang="ja-JP" dirty="0">
                <a:solidFill>
                  <a:srgbClr val="990000"/>
                </a:solidFill>
              </a:rPr>
              <a:t> </a:t>
            </a:r>
            <a:r>
              <a:rPr lang="en-US" altLang="ja-JP" dirty="0" err="1"/>
              <a:t>que</a:t>
            </a:r>
            <a:r>
              <a:rPr lang="en-US" altLang="ja-JP" dirty="0"/>
              <a:t> </a:t>
            </a:r>
            <a:r>
              <a:rPr lang="en-US" altLang="ja-JP" dirty="0" err="1"/>
              <a:t>usamos</a:t>
            </a:r>
            <a:r>
              <a:rPr lang="en-US" altLang="ja-JP" dirty="0"/>
              <a:t> </a:t>
            </a:r>
            <a:r>
              <a:rPr lang="en-US" altLang="ja-JP" dirty="0" err="1"/>
              <a:t>para</a:t>
            </a:r>
            <a:r>
              <a:rPr lang="en-US" altLang="ja-JP" dirty="0"/>
              <a:t> comer hoy de los </a:t>
            </a:r>
            <a:r>
              <a:rPr lang="en-US" altLang="ja-JP" dirty="0" err="1"/>
              <a:t>que</a:t>
            </a:r>
            <a:r>
              <a:rPr lang="en-US" altLang="ja-JP" dirty="0"/>
              <a:t> se </a:t>
            </a:r>
            <a:r>
              <a:rPr lang="en-US" altLang="ja-JP" dirty="0" err="1"/>
              <a:t>usaban</a:t>
            </a:r>
            <a:r>
              <a:rPr lang="en-US" altLang="ja-JP" dirty="0"/>
              <a:t> en la </a:t>
            </a:r>
            <a:r>
              <a:rPr lang="en-US" altLang="ja-JP" dirty="0" err="1"/>
              <a:t>Antigüedad</a:t>
            </a:r>
            <a:r>
              <a:rPr lang="en-US" altLang="ja-JP" dirty="0"/>
              <a:t> </a:t>
            </a:r>
            <a:r>
              <a:rPr lang="en-US" altLang="ja-JP" dirty="0" err="1"/>
              <a:t>clásica</a:t>
            </a:r>
            <a:r>
              <a:rPr lang="en-US" altLang="ja-JP" dirty="0"/>
              <a:t>? </a:t>
            </a:r>
            <a:endParaRPr lang="en-US" altLang="ja-JP" dirty="0" smtClean="0"/>
          </a:p>
          <a:p>
            <a:pPr marL="0" indent="0">
              <a:buNone/>
            </a:pPr>
            <a:r>
              <a:rPr lang="en-US" b="1" dirty="0" smtClean="0">
                <a:solidFill>
                  <a:srgbClr val="990000"/>
                </a:solidFill>
              </a:rPr>
              <a:t>4.</a:t>
            </a:r>
            <a:r>
              <a:rPr lang="en-US" b="1" dirty="0" smtClean="0"/>
              <a:t> </a:t>
            </a:r>
            <a:r>
              <a:rPr lang="en-US" altLang="ja-JP" dirty="0"/>
              <a:t>¿</a:t>
            </a:r>
            <a:r>
              <a:rPr lang="en-US" altLang="ja-JP" dirty="0" err="1"/>
              <a:t>Qué</a:t>
            </a:r>
            <a:r>
              <a:rPr lang="en-US" altLang="ja-JP" dirty="0"/>
              <a:t> </a:t>
            </a:r>
            <a:r>
              <a:rPr lang="en-US" altLang="ja-JP" b="1" dirty="0" err="1">
                <a:solidFill>
                  <a:srgbClr val="FF0000"/>
                </a:solidFill>
              </a:rPr>
              <a:t>relación</a:t>
            </a:r>
            <a:r>
              <a:rPr lang="en-US" altLang="ja-JP" b="1" dirty="0">
                <a:solidFill>
                  <a:srgbClr val="FF0000"/>
                </a:solidFill>
              </a:rPr>
              <a:t> </a:t>
            </a:r>
            <a:r>
              <a:rPr lang="en-US" altLang="ja-JP" b="1" dirty="0" err="1">
                <a:solidFill>
                  <a:srgbClr val="FF0000"/>
                </a:solidFill>
              </a:rPr>
              <a:t>jerárquica</a:t>
            </a:r>
            <a:r>
              <a:rPr lang="en-US" altLang="ja-JP" b="1" dirty="0">
                <a:solidFill>
                  <a:srgbClr val="990000"/>
                </a:solidFill>
              </a:rPr>
              <a:t> </a:t>
            </a:r>
            <a:r>
              <a:rPr lang="en-US" altLang="ja-JP" dirty="0" err="1"/>
              <a:t>relativa</a:t>
            </a:r>
            <a:r>
              <a:rPr lang="en-US" altLang="ja-JP" dirty="0"/>
              <a:t> a los </a:t>
            </a:r>
            <a:r>
              <a:rPr lang="en-US" altLang="ja-JP" dirty="0" err="1"/>
              <a:t>alimentos</a:t>
            </a:r>
            <a:r>
              <a:rPr lang="en-US" altLang="ja-JP" dirty="0"/>
              <a:t> </a:t>
            </a:r>
            <a:r>
              <a:rPr lang="en-US" altLang="ja-JP" dirty="0" err="1"/>
              <a:t>existía</a:t>
            </a:r>
            <a:r>
              <a:rPr lang="en-US" altLang="ja-JP" dirty="0"/>
              <a:t> en </a:t>
            </a:r>
            <a:r>
              <a:rPr lang="en-US" altLang="ja-JP" dirty="0" err="1"/>
              <a:t>las</a:t>
            </a:r>
            <a:r>
              <a:rPr lang="en-US" altLang="ja-JP" dirty="0"/>
              <a:t> </a:t>
            </a:r>
            <a:r>
              <a:rPr lang="en-US" altLang="ja-JP" dirty="0" err="1"/>
              <a:t>culturas</a:t>
            </a:r>
            <a:r>
              <a:rPr lang="en-US" altLang="ja-JP" dirty="0"/>
              <a:t> </a:t>
            </a:r>
            <a:r>
              <a:rPr lang="en-US" altLang="ja-JP" dirty="0" err="1"/>
              <a:t>antiguas</a:t>
            </a:r>
            <a:r>
              <a:rPr lang="en-US" altLang="ja-JP" dirty="0"/>
              <a:t>? ¿</a:t>
            </a:r>
            <a:r>
              <a:rPr lang="en-US" altLang="ja-JP" dirty="0" err="1"/>
              <a:t>Ves</a:t>
            </a:r>
            <a:r>
              <a:rPr lang="en-US" altLang="ja-JP" dirty="0"/>
              <a:t> </a:t>
            </a:r>
            <a:r>
              <a:rPr lang="en-US" altLang="ja-JP" dirty="0" err="1"/>
              <a:t>alguna</a:t>
            </a:r>
            <a:r>
              <a:rPr lang="en-US" altLang="ja-JP" dirty="0"/>
              <a:t> </a:t>
            </a:r>
            <a:r>
              <a:rPr lang="en-US" altLang="ja-JP" dirty="0" err="1"/>
              <a:t>similitud</a:t>
            </a:r>
            <a:r>
              <a:rPr lang="en-US" altLang="ja-JP" dirty="0"/>
              <a:t> con los </a:t>
            </a:r>
            <a:r>
              <a:rPr lang="en-US" altLang="ja-JP" dirty="0" err="1"/>
              <a:t>valores</a:t>
            </a:r>
            <a:r>
              <a:rPr lang="en-US" altLang="ja-JP" dirty="0"/>
              <a:t> </a:t>
            </a:r>
            <a:r>
              <a:rPr lang="en-US" altLang="ja-JP" dirty="0" err="1"/>
              <a:t>que</a:t>
            </a:r>
            <a:r>
              <a:rPr lang="en-US" altLang="ja-JP" dirty="0"/>
              <a:t> </a:t>
            </a:r>
            <a:r>
              <a:rPr lang="en-US" altLang="ja-JP" dirty="0" err="1"/>
              <a:t>actualmente</a:t>
            </a:r>
            <a:r>
              <a:rPr lang="en-US" altLang="ja-JP" dirty="0"/>
              <a:t> se les da a </a:t>
            </a:r>
            <a:r>
              <a:rPr lang="en-US" altLang="ja-JP" dirty="0" err="1"/>
              <a:t>las</a:t>
            </a:r>
            <a:r>
              <a:rPr lang="en-US" altLang="ja-JP" dirty="0"/>
              <a:t> </a:t>
            </a:r>
            <a:r>
              <a:rPr lang="en-US" altLang="ja-JP" dirty="0" err="1"/>
              <a:t>diferentes</a:t>
            </a:r>
            <a:r>
              <a:rPr lang="en-US" altLang="ja-JP" dirty="0"/>
              <a:t> </a:t>
            </a:r>
            <a:r>
              <a:rPr lang="en-US" altLang="ja-JP" dirty="0" err="1"/>
              <a:t>categorías</a:t>
            </a:r>
            <a:r>
              <a:rPr lang="en-US" altLang="ja-JP" dirty="0"/>
              <a:t> de </a:t>
            </a:r>
            <a:r>
              <a:rPr lang="en-US" altLang="ja-JP" dirty="0" err="1"/>
              <a:t>alimentos</a:t>
            </a:r>
            <a:r>
              <a:rPr lang="en-US" altLang="ja-JP" dirty="0"/>
              <a:t>? </a:t>
            </a:r>
            <a:endParaRPr lang="en-US" altLang="ja-JP" dirty="0" smtClean="0"/>
          </a:p>
          <a:p>
            <a:pPr marL="0" indent="0">
              <a:buNone/>
            </a:pPr>
            <a:r>
              <a:rPr lang="en-US" b="1" dirty="0" smtClean="0">
                <a:solidFill>
                  <a:srgbClr val="990000"/>
                </a:solidFill>
              </a:rPr>
              <a:t>5.</a:t>
            </a:r>
            <a:r>
              <a:rPr lang="en-US" b="1" dirty="0" smtClean="0"/>
              <a:t> </a:t>
            </a:r>
            <a:r>
              <a:rPr lang="en-US" altLang="ja-JP" dirty="0"/>
              <a:t>¿</a:t>
            </a:r>
            <a:r>
              <a:rPr lang="en-US" altLang="ja-JP" dirty="0" err="1"/>
              <a:t>Crees</a:t>
            </a:r>
            <a:r>
              <a:rPr lang="en-US" altLang="ja-JP" dirty="0"/>
              <a:t> </a:t>
            </a:r>
            <a:r>
              <a:rPr lang="en-US" altLang="ja-JP" dirty="0" err="1"/>
              <a:t>que</a:t>
            </a:r>
            <a:r>
              <a:rPr lang="en-US" altLang="ja-JP" dirty="0"/>
              <a:t> la </a:t>
            </a:r>
            <a:r>
              <a:rPr lang="en-US" altLang="ja-JP" b="1" dirty="0" err="1">
                <a:solidFill>
                  <a:srgbClr val="FF0000"/>
                </a:solidFill>
              </a:rPr>
              <a:t>clase</a:t>
            </a:r>
            <a:r>
              <a:rPr lang="en-US" altLang="ja-JP" b="1" dirty="0">
                <a:solidFill>
                  <a:srgbClr val="FF0000"/>
                </a:solidFill>
              </a:rPr>
              <a:t> social </a:t>
            </a:r>
            <a:r>
              <a:rPr lang="en-US" altLang="ja-JP" dirty="0" err="1"/>
              <a:t>alta</a:t>
            </a:r>
            <a:r>
              <a:rPr lang="en-US" altLang="ja-JP" dirty="0"/>
              <a:t> de </a:t>
            </a:r>
            <a:r>
              <a:rPr lang="en-US" altLang="ja-JP" dirty="0" err="1"/>
              <a:t>tu</a:t>
            </a:r>
            <a:r>
              <a:rPr lang="en-US" altLang="ja-JP" dirty="0"/>
              <a:t> </a:t>
            </a:r>
            <a:r>
              <a:rPr lang="en-US" altLang="ja-JP" dirty="0" err="1"/>
              <a:t>país</a:t>
            </a:r>
            <a:r>
              <a:rPr lang="en-US" altLang="ja-JP" dirty="0"/>
              <a:t> consume </a:t>
            </a:r>
            <a:r>
              <a:rPr lang="en-US" altLang="ja-JP" dirty="0" err="1"/>
              <a:t>alimentos</a:t>
            </a:r>
            <a:r>
              <a:rPr lang="en-US" altLang="ja-JP" dirty="0"/>
              <a:t> </a:t>
            </a:r>
            <a:r>
              <a:rPr lang="en-US" altLang="ja-JP" dirty="0" err="1"/>
              <a:t>diferentes</a:t>
            </a:r>
            <a:r>
              <a:rPr lang="en-US" altLang="ja-JP" dirty="0"/>
              <a:t> de los </a:t>
            </a:r>
            <a:r>
              <a:rPr lang="en-US" altLang="ja-JP" dirty="0" err="1"/>
              <a:t>que</a:t>
            </a:r>
            <a:r>
              <a:rPr lang="en-US" altLang="ja-JP" dirty="0"/>
              <a:t> come la </a:t>
            </a:r>
            <a:r>
              <a:rPr lang="en-US" altLang="ja-JP" dirty="0" err="1"/>
              <a:t>clase</a:t>
            </a:r>
            <a:r>
              <a:rPr lang="en-US" altLang="ja-JP" dirty="0"/>
              <a:t> social </a:t>
            </a:r>
            <a:r>
              <a:rPr lang="en-US" altLang="ja-JP" dirty="0" err="1"/>
              <a:t>baja</a:t>
            </a:r>
            <a:r>
              <a:rPr lang="en-US" altLang="ja-JP" dirty="0"/>
              <a:t>? ¿</a:t>
            </a:r>
            <a:r>
              <a:rPr lang="en-US" altLang="ja-JP" dirty="0" err="1"/>
              <a:t>Qué</a:t>
            </a:r>
            <a:r>
              <a:rPr lang="en-US" altLang="ja-JP" dirty="0"/>
              <a:t> </a:t>
            </a:r>
            <a:r>
              <a:rPr lang="en-US" altLang="ja-JP" dirty="0" err="1"/>
              <a:t>alimentos</a:t>
            </a:r>
            <a:r>
              <a:rPr lang="en-US" altLang="ja-JP" dirty="0"/>
              <a:t> son? ¿</a:t>
            </a:r>
            <a:r>
              <a:rPr lang="en-US" altLang="ja-JP" dirty="0" err="1"/>
              <a:t>Por</a:t>
            </a:r>
            <a:r>
              <a:rPr lang="en-US" altLang="ja-JP" dirty="0"/>
              <a:t> </a:t>
            </a:r>
            <a:r>
              <a:rPr lang="en-US" altLang="ja-JP" dirty="0" err="1"/>
              <a:t>qué</a:t>
            </a:r>
            <a:r>
              <a:rPr lang="en-US" altLang="ja-JP" dirty="0"/>
              <a:t> </a:t>
            </a:r>
            <a:r>
              <a:rPr lang="en-US" altLang="ja-JP" dirty="0" err="1"/>
              <a:t>existe</a:t>
            </a:r>
            <a:r>
              <a:rPr lang="en-US" altLang="ja-JP" dirty="0"/>
              <a:t> </a:t>
            </a:r>
            <a:r>
              <a:rPr lang="en-US" altLang="ja-JP" dirty="0" err="1"/>
              <a:t>esta</a:t>
            </a:r>
            <a:r>
              <a:rPr lang="en-US" altLang="ja-JP" dirty="0"/>
              <a:t> </a:t>
            </a:r>
            <a:r>
              <a:rPr lang="en-US" altLang="ja-JP" dirty="0" err="1"/>
              <a:t>disparidad</a:t>
            </a:r>
            <a:r>
              <a:rPr lang="en-US" altLang="ja-JP" dirty="0"/>
              <a:t>? </a:t>
            </a:r>
            <a:endParaRPr lang="en-US" dirty="0"/>
          </a:p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03810" y="235199"/>
            <a:ext cx="78858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C00000"/>
                </a:solidFill>
              </a:rPr>
              <a:t>En</a:t>
            </a:r>
            <a:r>
              <a:rPr lang="en-US" sz="4000" dirty="0" smtClean="0">
                <a:solidFill>
                  <a:srgbClr val="C00000"/>
                </a:solidFill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</a:rPr>
              <a:t>parejas</a:t>
            </a:r>
            <a:endParaRPr lang="en-US" sz="4000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456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563820"/>
            <a:ext cx="6508377" cy="1143000"/>
          </a:xfrm>
        </p:spPr>
        <p:txBody>
          <a:bodyPr/>
          <a:lstStyle/>
          <a:p>
            <a:r>
              <a:rPr lang="en-US" dirty="0" err="1" smtClean="0"/>
              <a:t>Imágenes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365" y="2063094"/>
            <a:ext cx="8856323" cy="4282906"/>
          </a:xfrm>
        </p:spPr>
        <p:txBody>
          <a:bodyPr>
            <a:normAutofit/>
          </a:bodyPr>
          <a:lstStyle/>
          <a:p>
            <a:r>
              <a:rPr lang="en-US" altLang="ja-JP" sz="1600" dirty="0" err="1" smtClean="0">
                <a:solidFill>
                  <a:schemeClr val="tx1"/>
                </a:solidFill>
                <a:ea typeface=""/>
              </a:rPr>
              <a:t>Mapa</a:t>
            </a:r>
            <a:r>
              <a:rPr lang="en-US" altLang="ja-JP" sz="1600" dirty="0" smtClean="0">
                <a:solidFill>
                  <a:schemeClr val="tx1"/>
                </a:solidFill>
                <a:ea typeface=""/>
              </a:rPr>
              <a:t> de </a:t>
            </a:r>
            <a:r>
              <a:rPr lang="en-US" altLang="ja-JP" sz="1600" dirty="0" err="1" smtClean="0">
                <a:solidFill>
                  <a:schemeClr val="tx1"/>
                </a:solidFill>
                <a:ea typeface=""/>
              </a:rPr>
              <a:t>América</a:t>
            </a:r>
            <a:r>
              <a:rPr lang="en-US" altLang="ja-JP" sz="1600" dirty="0">
                <a:solidFill>
                  <a:schemeClr val="tx1"/>
                </a:solidFill>
                <a:ea typeface=""/>
              </a:rPr>
              <a:t>: </a:t>
            </a:r>
            <a:r>
              <a:rPr lang="en-US" altLang="ja-JP" sz="1600" dirty="0">
                <a:solidFill>
                  <a:schemeClr val="tx1"/>
                </a:solidFill>
                <a:ea typeface=""/>
                <a:hlinkClick r:id="rId2"/>
              </a:rPr>
              <a:t>http://</a:t>
            </a:r>
            <a:r>
              <a:rPr lang="en-US" altLang="ja-JP" sz="1600" dirty="0" smtClean="0">
                <a:solidFill>
                  <a:schemeClr val="tx1"/>
                </a:solidFill>
                <a:ea typeface=""/>
                <a:hlinkClick r:id="rId2"/>
              </a:rPr>
              <a:t>d-maps.com/carte.php?num_car=66277&amp;lang=en</a:t>
            </a:r>
            <a:endParaRPr lang="en-US" altLang="ja-JP" sz="1600" dirty="0" smtClean="0">
              <a:solidFill>
                <a:schemeClr val="tx1"/>
              </a:solidFill>
              <a:ea typeface=""/>
            </a:endParaRPr>
          </a:p>
          <a:p>
            <a:r>
              <a:rPr lang="en-US" altLang="ja-JP" sz="1600" dirty="0" err="1" smtClean="0">
                <a:solidFill>
                  <a:schemeClr val="tx1"/>
                </a:solidFill>
                <a:ea typeface=""/>
              </a:rPr>
              <a:t>Mapa</a:t>
            </a:r>
            <a:r>
              <a:rPr lang="en-US" altLang="ja-JP" sz="1600" dirty="0" smtClean="0">
                <a:solidFill>
                  <a:schemeClr val="tx1"/>
                </a:solidFill>
                <a:ea typeface=""/>
              </a:rPr>
              <a:t> de </a:t>
            </a:r>
            <a:r>
              <a:rPr lang="en-US" altLang="ja-JP" sz="1600" dirty="0" err="1" smtClean="0">
                <a:solidFill>
                  <a:schemeClr val="tx1"/>
                </a:solidFill>
                <a:ea typeface=""/>
              </a:rPr>
              <a:t>España</a:t>
            </a:r>
            <a:r>
              <a:rPr lang="en-US" altLang="ja-JP" sz="1600" dirty="0" smtClean="0">
                <a:solidFill>
                  <a:schemeClr val="tx1"/>
                </a:solidFill>
                <a:ea typeface=""/>
              </a:rPr>
              <a:t>: </a:t>
            </a:r>
            <a:r>
              <a:rPr lang="en-US" altLang="ja-JP" sz="1600" dirty="0">
                <a:solidFill>
                  <a:schemeClr val="tx1"/>
                </a:solidFill>
                <a:ea typeface=""/>
                <a:hlinkClick r:id="rId3"/>
              </a:rPr>
              <a:t>http://</a:t>
            </a:r>
            <a:r>
              <a:rPr lang="en-US" altLang="ja-JP" sz="1600" dirty="0" smtClean="0">
                <a:solidFill>
                  <a:schemeClr val="tx1"/>
                </a:solidFill>
                <a:ea typeface=""/>
                <a:hlinkClick r:id="rId3"/>
              </a:rPr>
              <a:t>d-maps.com/carte.php?num_car=18040&amp;lang=en</a:t>
            </a:r>
            <a:endParaRPr lang="en-US" altLang="ja-JP" sz="1600" dirty="0">
              <a:solidFill>
                <a:schemeClr val="tx1"/>
              </a:solidFill>
              <a:ea typeface=""/>
            </a:endParaRPr>
          </a:p>
          <a:p>
            <a:r>
              <a:rPr lang="x-none" sz="1600" dirty="0" smtClean="0">
                <a:solidFill>
                  <a:schemeClr val="tx1"/>
                </a:solidFill>
              </a:rPr>
              <a:t>Auroch</a:t>
            </a:r>
            <a:r>
              <a:rPr lang="en-US" sz="1600" dirty="0" smtClean="0">
                <a:solidFill>
                  <a:schemeClr val="tx1"/>
                </a:solidFill>
              </a:rPr>
              <a:t>: </a:t>
            </a:r>
            <a:r>
              <a:rPr lang="en-US" sz="1600" dirty="0" smtClean="0">
                <a:solidFill>
                  <a:schemeClr val="tx1"/>
                </a:solidFill>
                <a:hlinkClick r:id="rId4"/>
              </a:rPr>
              <a:t>https</a:t>
            </a:r>
            <a:r>
              <a:rPr lang="en-US" sz="1600" dirty="0">
                <a:solidFill>
                  <a:schemeClr val="tx1"/>
                </a:solidFill>
                <a:hlinkClick r:id="rId4"/>
              </a:rPr>
              <a:t>://commons.wikimedia.org/wiki/File:Auroch.jpg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</a:p>
          <a:p>
            <a:r>
              <a:rPr lang="en-US" sz="1600" dirty="0" err="1" smtClean="0">
                <a:solidFill>
                  <a:schemeClr val="tx1"/>
                </a:solidFill>
              </a:rPr>
              <a:t>Santimamiñe</a:t>
            </a:r>
            <a:r>
              <a:rPr lang="en-US" sz="1600" dirty="0" smtClean="0">
                <a:solidFill>
                  <a:schemeClr val="tx1"/>
                </a:solidFill>
              </a:rPr>
              <a:t>: Juan Carlos </a:t>
            </a:r>
            <a:r>
              <a:rPr lang="en-US" sz="1600" dirty="0" err="1" smtClean="0">
                <a:solidFill>
                  <a:schemeClr val="tx1"/>
                </a:solidFill>
              </a:rPr>
              <a:t>López</a:t>
            </a:r>
            <a:r>
              <a:rPr lang="en-US" sz="1600" dirty="0" smtClean="0">
                <a:solidFill>
                  <a:schemeClr val="tx1"/>
                </a:solidFill>
              </a:rPr>
              <a:t> Quintana</a:t>
            </a:r>
          </a:p>
          <a:p>
            <a:r>
              <a:rPr lang="en-US" sz="1600" dirty="0" err="1" smtClean="0">
                <a:solidFill>
                  <a:schemeClr val="tx1"/>
                </a:solidFill>
              </a:rPr>
              <a:t>Visita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guiada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en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Atapuerca</a:t>
            </a:r>
            <a:r>
              <a:rPr lang="en-US" sz="1600" dirty="0" smtClean="0">
                <a:solidFill>
                  <a:schemeClr val="tx1"/>
                </a:solidFill>
              </a:rPr>
              <a:t>: Mercedes Gómez Bravo</a:t>
            </a:r>
          </a:p>
          <a:p>
            <a:r>
              <a:rPr lang="en-US" altLang="ja-JP" sz="1600" dirty="0" err="1">
                <a:solidFill>
                  <a:schemeClr val="tx1"/>
                </a:solidFill>
                <a:ea typeface=""/>
              </a:rPr>
              <a:t>Excavación</a:t>
            </a:r>
            <a:r>
              <a:rPr lang="en-US" altLang="ja-JP" sz="1600" dirty="0">
                <a:solidFill>
                  <a:schemeClr val="tx1"/>
                </a:solidFill>
                <a:ea typeface=""/>
              </a:rPr>
              <a:t> </a:t>
            </a:r>
            <a:r>
              <a:rPr lang="en-US" altLang="ja-JP" sz="1600" dirty="0" err="1">
                <a:solidFill>
                  <a:schemeClr val="tx1"/>
                </a:solidFill>
                <a:ea typeface=""/>
              </a:rPr>
              <a:t>Atapuerca</a:t>
            </a:r>
            <a:r>
              <a:rPr lang="en-US" altLang="ja-JP" sz="1600" dirty="0">
                <a:solidFill>
                  <a:schemeClr val="tx1"/>
                </a:solidFill>
                <a:ea typeface=""/>
              </a:rPr>
              <a:t>: By Mario Modesto Mata (Own work) [CC BY-SA 3.0 (</a:t>
            </a:r>
            <a:r>
              <a:rPr lang="en-US" altLang="ja-JP" sz="1600" dirty="0">
                <a:solidFill>
                  <a:schemeClr val="tx1"/>
                </a:solidFill>
                <a:ea typeface=""/>
                <a:hlinkClick r:id="rId5"/>
              </a:rPr>
              <a:t>https://</a:t>
            </a:r>
            <a:r>
              <a:rPr lang="en-US" altLang="ja-JP" sz="1600" dirty="0" smtClean="0">
                <a:solidFill>
                  <a:schemeClr val="tx1"/>
                </a:solidFill>
                <a:ea typeface=""/>
                <a:hlinkClick r:id="rId5"/>
              </a:rPr>
              <a:t>creativecommons.org/licenses/by-sa/3.0</a:t>
            </a:r>
            <a:r>
              <a:rPr lang="en-US" altLang="ja-JP" sz="1600" dirty="0" smtClean="0">
                <a:solidFill>
                  <a:schemeClr val="tx1"/>
                </a:solidFill>
                <a:ea typeface=""/>
              </a:rPr>
              <a:t>) </a:t>
            </a:r>
            <a:r>
              <a:rPr lang="en-US" altLang="ja-JP" sz="1600" dirty="0">
                <a:solidFill>
                  <a:schemeClr val="tx1"/>
                </a:solidFill>
                <a:ea typeface=""/>
              </a:rPr>
              <a:t>or GFDL (</a:t>
            </a:r>
            <a:r>
              <a:rPr lang="en-US" altLang="ja-JP" sz="1600" dirty="0">
                <a:solidFill>
                  <a:schemeClr val="tx1"/>
                </a:solidFill>
                <a:ea typeface=""/>
                <a:hlinkClick r:id="rId6"/>
              </a:rPr>
              <a:t>http://www.gnu.org/copyleft/fdl.html</a:t>
            </a:r>
            <a:r>
              <a:rPr lang="en-US" altLang="ja-JP" sz="1600" dirty="0" smtClean="0">
                <a:solidFill>
                  <a:schemeClr val="tx1"/>
                </a:solidFill>
                <a:ea typeface=""/>
                <a:hlinkClick r:id="rId6"/>
              </a:rPr>
              <a:t>)</a:t>
            </a:r>
            <a:r>
              <a:rPr lang="en-US" altLang="ja-JP" sz="1600" dirty="0" smtClean="0">
                <a:solidFill>
                  <a:schemeClr val="tx1"/>
                </a:solidFill>
                <a:ea typeface=""/>
              </a:rPr>
              <a:t>], </a:t>
            </a:r>
            <a:r>
              <a:rPr lang="en-US" altLang="ja-JP" sz="1600" dirty="0">
                <a:solidFill>
                  <a:schemeClr val="tx1"/>
                </a:solidFill>
                <a:ea typeface=""/>
              </a:rPr>
              <a:t>via Wikimedia Commons </a:t>
            </a:r>
            <a:endParaRPr lang="en-US" altLang="ja-JP" sz="1600" dirty="0" smtClean="0">
              <a:solidFill>
                <a:schemeClr val="tx1"/>
              </a:solidFill>
              <a:ea typeface=""/>
            </a:endParaRPr>
          </a:p>
          <a:p>
            <a:r>
              <a:rPr lang="en-US" sz="1600" dirty="0" smtClean="0">
                <a:solidFill>
                  <a:schemeClr val="tx1"/>
                </a:solidFill>
              </a:rPr>
              <a:t>Mercado de </a:t>
            </a:r>
            <a:r>
              <a:rPr lang="en-US" sz="1600" dirty="0" err="1" smtClean="0">
                <a:solidFill>
                  <a:schemeClr val="tx1"/>
                </a:solidFill>
              </a:rPr>
              <a:t>Trajano</a:t>
            </a:r>
            <a:r>
              <a:rPr lang="en-US" sz="1600" dirty="0" smtClean="0">
                <a:solidFill>
                  <a:schemeClr val="tx1"/>
                </a:solidFill>
              </a:rPr>
              <a:t>: Dan </a:t>
            </a:r>
            <a:r>
              <a:rPr lang="en-US" sz="1600" dirty="0" err="1" smtClean="0">
                <a:solidFill>
                  <a:schemeClr val="tx1"/>
                </a:solidFill>
              </a:rPr>
              <a:t>Raftery</a:t>
            </a:r>
            <a:endParaRPr lang="en-US" sz="1600" dirty="0" smtClean="0">
              <a:solidFill>
                <a:schemeClr val="tx1"/>
              </a:solidFill>
            </a:endParaRPr>
          </a:p>
          <a:p>
            <a:r>
              <a:rPr lang="en-US" sz="1600" dirty="0" err="1" smtClean="0">
                <a:solidFill>
                  <a:schemeClr val="tx1"/>
                </a:solidFill>
              </a:rPr>
              <a:t>Otras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fotos</a:t>
            </a:r>
            <a:r>
              <a:rPr lang="en-US" sz="1600" dirty="0" smtClean="0">
                <a:solidFill>
                  <a:schemeClr val="tx1"/>
                </a:solidFill>
              </a:rPr>
              <a:t>: Ana M. Gómez-Bravo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553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0166" y="15678"/>
            <a:ext cx="6459949" cy="551561"/>
          </a:xfrm>
        </p:spPr>
        <p:txBody>
          <a:bodyPr/>
          <a:lstStyle/>
          <a:p>
            <a:pPr algn="ctr"/>
            <a:r>
              <a:rPr lang="en-US" sz="2800" dirty="0" err="1" smtClean="0">
                <a:solidFill>
                  <a:srgbClr val="C00000"/>
                </a:solidFill>
              </a:rPr>
              <a:t>Mapa</a:t>
            </a:r>
            <a:r>
              <a:rPr lang="en-US" sz="2800" dirty="0" smtClean="0">
                <a:solidFill>
                  <a:srgbClr val="C00000"/>
                </a:solidFill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</a:rPr>
              <a:t>político</a:t>
            </a:r>
            <a:r>
              <a:rPr lang="en-US" sz="2800" dirty="0" smtClean="0">
                <a:solidFill>
                  <a:srgbClr val="C00000"/>
                </a:solidFill>
              </a:rPr>
              <a:t> de </a:t>
            </a:r>
            <a:r>
              <a:rPr lang="en-US" sz="2800" dirty="0" err="1" smtClean="0">
                <a:solidFill>
                  <a:srgbClr val="C00000"/>
                </a:solidFill>
              </a:rPr>
              <a:t>América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" r="342"/>
          <a:stretch>
            <a:fillRect/>
          </a:stretch>
        </p:blipFill>
        <p:spPr>
          <a:xfrm>
            <a:off x="1630479" y="623670"/>
            <a:ext cx="4875755" cy="6123486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79860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520" y="208392"/>
            <a:ext cx="6891342" cy="1736548"/>
          </a:xfrm>
        </p:spPr>
        <p:txBody>
          <a:bodyPr>
            <a:noAutofit/>
          </a:bodyPr>
          <a:lstStyle/>
          <a:p>
            <a:r>
              <a:rPr kumimoji="1" lang="en-US" altLang="ja-JP" sz="2400" dirty="0" smtClean="0">
                <a:solidFill>
                  <a:srgbClr val="000000"/>
                </a:solidFill>
                <a:cs typeface="Adobe Caslon Pro"/>
              </a:rPr>
              <a:t>Se dice que las </a:t>
            </a:r>
            <a:r>
              <a:rPr kumimoji="1" lang="en-US" altLang="ja-JP" sz="2400" dirty="0" err="1" smtClean="0">
                <a:solidFill>
                  <a:srgbClr val="000000"/>
                </a:solidFill>
                <a:cs typeface="Adobe Caslon Pro"/>
              </a:rPr>
              <a:t>diferencias</a:t>
            </a:r>
            <a:r>
              <a:rPr kumimoji="1" lang="en-US" altLang="ja-JP" sz="2400" dirty="0" smtClean="0">
                <a:solidFill>
                  <a:srgbClr val="000000"/>
                </a:solidFill>
                <a:cs typeface="Adobe Caslon Pro"/>
              </a:rPr>
              <a:t> entre</a:t>
            </a:r>
            <a:r>
              <a:rPr kumimoji="1" lang="en-US" altLang="ja-JP" sz="2400" dirty="0" smtClean="0">
                <a:cs typeface="Adobe Caslon Pro"/>
              </a:rPr>
              <a:t> </a:t>
            </a:r>
            <a:r>
              <a:rPr kumimoji="1" lang="en-US" altLang="ja-JP" sz="2400" b="1" dirty="0" err="1" smtClean="0">
                <a:solidFill>
                  <a:srgbClr val="FF0000"/>
                </a:solidFill>
                <a:cs typeface="Adobe Caslon Pro"/>
              </a:rPr>
              <a:t>cocina</a:t>
            </a:r>
            <a:r>
              <a:rPr kumimoji="1" lang="en-US" altLang="ja-JP" sz="2400" b="1" dirty="0" smtClean="0">
                <a:solidFill>
                  <a:srgbClr val="FF0000"/>
                </a:solidFill>
                <a:cs typeface="Adobe Caslon Pro"/>
              </a:rPr>
              <a:t> de </a:t>
            </a:r>
            <a:r>
              <a:rPr kumimoji="1" lang="en-US" altLang="ja-JP" sz="2400" b="1" dirty="0" err="1" smtClean="0">
                <a:solidFill>
                  <a:srgbClr val="FF0000"/>
                </a:solidFill>
                <a:cs typeface="Adobe Caslon Pro"/>
              </a:rPr>
              <a:t>corte</a:t>
            </a:r>
            <a:r>
              <a:rPr kumimoji="1" lang="en-US" altLang="ja-JP" sz="2400" dirty="0" smtClean="0">
                <a:solidFill>
                  <a:srgbClr val="990000"/>
                </a:solidFill>
                <a:cs typeface="Adobe Caslon Pro"/>
              </a:rPr>
              <a:t> </a:t>
            </a:r>
            <a:r>
              <a:rPr kumimoji="1" lang="en-US" altLang="ja-JP" sz="2400" dirty="0" smtClean="0">
                <a:solidFill>
                  <a:schemeClr val="tx1"/>
                </a:solidFill>
                <a:cs typeface="Adobe Caslon Pro"/>
              </a:rPr>
              <a:t>y</a:t>
            </a:r>
            <a:r>
              <a:rPr kumimoji="1" lang="en-US" altLang="ja-JP" sz="2400" dirty="0" smtClean="0">
                <a:solidFill>
                  <a:srgbClr val="990000"/>
                </a:solidFill>
                <a:cs typeface="Adobe Caslon Pro"/>
              </a:rPr>
              <a:t> </a:t>
            </a:r>
            <a:r>
              <a:rPr kumimoji="1" lang="en-US" altLang="ja-JP" sz="2400" b="1" dirty="0" err="1" smtClean="0">
                <a:solidFill>
                  <a:srgbClr val="FF0000"/>
                </a:solidFill>
                <a:cs typeface="Adobe Caslon Pro"/>
              </a:rPr>
              <a:t>cocina</a:t>
            </a:r>
            <a:r>
              <a:rPr kumimoji="1" lang="en-US" altLang="ja-JP" sz="2400" b="1" dirty="0" smtClean="0">
                <a:solidFill>
                  <a:srgbClr val="FF0000"/>
                </a:solidFill>
                <a:cs typeface="Adobe Caslon Pro"/>
              </a:rPr>
              <a:t> popular</a:t>
            </a:r>
            <a:r>
              <a:rPr kumimoji="1" lang="en-US" altLang="ja-JP" sz="2400" b="1" dirty="0" smtClean="0">
                <a:solidFill>
                  <a:srgbClr val="46A540"/>
                </a:solidFill>
                <a:cs typeface="Adobe Caslon Pro"/>
              </a:rPr>
              <a:t> </a:t>
            </a:r>
            <a:r>
              <a:rPr kumimoji="1" lang="en-US" altLang="ja-JP" sz="2400" dirty="0" err="1" smtClean="0">
                <a:solidFill>
                  <a:schemeClr val="tx1"/>
                </a:solidFill>
                <a:cs typeface="Adobe Caslon Pro"/>
              </a:rPr>
              <a:t>están</a:t>
            </a:r>
            <a:r>
              <a:rPr kumimoji="1" lang="en-US" altLang="ja-JP" sz="2400" dirty="0" smtClean="0">
                <a:solidFill>
                  <a:schemeClr val="tx1"/>
                </a:solidFill>
                <a:cs typeface="Adobe Caslon Pro"/>
              </a:rPr>
              <a:t> </a:t>
            </a:r>
            <a:r>
              <a:rPr kumimoji="1" lang="en-US" altLang="ja-JP" sz="2400" dirty="0" err="1" smtClean="0">
                <a:solidFill>
                  <a:schemeClr val="tx1"/>
                </a:solidFill>
                <a:cs typeface="Adobe Caslon Pro"/>
              </a:rPr>
              <a:t>principalmente</a:t>
            </a:r>
            <a:r>
              <a:rPr kumimoji="1" lang="en-US" altLang="ja-JP" sz="2400" dirty="0" smtClean="0">
                <a:solidFill>
                  <a:schemeClr val="tx1"/>
                </a:solidFill>
                <a:cs typeface="Adobe Caslon Pro"/>
              </a:rPr>
              <a:t> en los </a:t>
            </a:r>
            <a:r>
              <a:rPr kumimoji="1" lang="en-US" altLang="ja-JP" sz="2400" dirty="0" err="1" smtClean="0">
                <a:solidFill>
                  <a:schemeClr val="tx1"/>
                </a:solidFill>
                <a:cs typeface="Adobe Caslon Pro"/>
              </a:rPr>
              <a:t>modos</a:t>
            </a:r>
            <a:r>
              <a:rPr kumimoji="1" lang="en-US" altLang="ja-JP" sz="2400" dirty="0" smtClean="0">
                <a:solidFill>
                  <a:schemeClr val="tx1"/>
                </a:solidFill>
                <a:cs typeface="Adobe Caslon Pro"/>
              </a:rPr>
              <a:t> de </a:t>
            </a:r>
            <a:r>
              <a:rPr kumimoji="1" lang="en-US" altLang="ja-JP" sz="2400" dirty="0" err="1" smtClean="0">
                <a:solidFill>
                  <a:schemeClr val="tx1"/>
                </a:solidFill>
                <a:cs typeface="Adobe Caslon Pro"/>
              </a:rPr>
              <a:t>preparación</a:t>
            </a:r>
            <a:r>
              <a:rPr kumimoji="1" lang="en-US" altLang="ja-JP" sz="2400" dirty="0" smtClean="0">
                <a:solidFill>
                  <a:schemeClr val="tx1"/>
                </a:solidFill>
                <a:cs typeface="Adobe Caslon Pro"/>
              </a:rPr>
              <a:t> y </a:t>
            </a:r>
            <a:r>
              <a:rPr kumimoji="1" lang="en-US" altLang="ja-JP" sz="2400" dirty="0" err="1" smtClean="0">
                <a:solidFill>
                  <a:schemeClr val="tx1"/>
                </a:solidFill>
                <a:cs typeface="Adobe Caslon Pro"/>
              </a:rPr>
              <a:t>presentación</a:t>
            </a:r>
            <a:r>
              <a:rPr kumimoji="1" lang="en-US" altLang="ja-JP" sz="2400" dirty="0" smtClean="0">
                <a:solidFill>
                  <a:schemeClr val="tx1"/>
                </a:solidFill>
                <a:cs typeface="Adobe Caslon Pro"/>
              </a:rPr>
              <a:t> de </a:t>
            </a:r>
            <a:r>
              <a:rPr kumimoji="1" lang="en-US" altLang="ja-JP" sz="2400" dirty="0" err="1" smtClean="0">
                <a:solidFill>
                  <a:schemeClr val="tx1"/>
                </a:solidFill>
                <a:cs typeface="Adobe Caslon Pro"/>
              </a:rPr>
              <a:t>los</a:t>
            </a:r>
            <a:r>
              <a:rPr kumimoji="1" lang="en-US" altLang="ja-JP" sz="2400" dirty="0" smtClean="0">
                <a:solidFill>
                  <a:schemeClr val="tx1"/>
                </a:solidFill>
                <a:cs typeface="Adobe Caslon Pro"/>
              </a:rPr>
              <a:t> </a:t>
            </a:r>
            <a:r>
              <a:rPr kumimoji="1" lang="en-US" altLang="ja-JP" sz="2400" dirty="0" err="1" smtClean="0">
                <a:solidFill>
                  <a:schemeClr val="tx1"/>
                </a:solidFill>
                <a:cs typeface="Adobe Caslon Pro"/>
              </a:rPr>
              <a:t>alimentos</a:t>
            </a:r>
            <a:r>
              <a:rPr kumimoji="1" lang="en-US" altLang="ja-JP" sz="2400" dirty="0" smtClean="0">
                <a:solidFill>
                  <a:schemeClr val="tx1"/>
                </a:solidFill>
                <a:cs typeface="Adobe Caslon Pro"/>
              </a:rPr>
              <a:t> </a:t>
            </a:r>
            <a:r>
              <a:rPr kumimoji="1" lang="en-US" altLang="ja-JP" sz="2400" dirty="0" smtClean="0">
                <a:cs typeface="Adobe Caslon Pro"/>
              </a:rPr>
              <a:t/>
            </a:r>
            <a:br>
              <a:rPr kumimoji="1" lang="en-US" altLang="ja-JP" sz="2400" dirty="0" smtClean="0">
                <a:cs typeface="Adobe Caslon Pro"/>
              </a:rPr>
            </a:br>
            <a:r>
              <a:rPr kumimoji="1" lang="en-US" altLang="ja-JP" sz="2400" dirty="0" smtClean="0">
                <a:cs typeface="Adobe Caslon Pro"/>
              </a:rPr>
              <a:t>		</a:t>
            </a:r>
            <a:r>
              <a:rPr kumimoji="1" lang="en-US" altLang="ja-JP" sz="2400" b="1" dirty="0" smtClean="0">
                <a:solidFill>
                  <a:srgbClr val="FF0000"/>
                </a:solidFill>
                <a:cs typeface="Adobe Caslon Pro"/>
              </a:rPr>
              <a:t>¿</a:t>
            </a:r>
            <a:r>
              <a:rPr kumimoji="1" lang="en-US" altLang="ja-JP" sz="2400" b="1" dirty="0" err="1" smtClean="0">
                <a:solidFill>
                  <a:srgbClr val="FF0000"/>
                </a:solidFill>
                <a:cs typeface="Adobe Caslon Pro"/>
              </a:rPr>
              <a:t>Qué</a:t>
            </a:r>
            <a:r>
              <a:rPr kumimoji="1" lang="en-US" altLang="ja-JP" sz="2400" b="1" dirty="0" smtClean="0">
                <a:solidFill>
                  <a:srgbClr val="FF0000"/>
                </a:solidFill>
                <a:cs typeface="Adobe Caslon Pro"/>
              </a:rPr>
              <a:t> </a:t>
            </a:r>
            <a:r>
              <a:rPr kumimoji="1" lang="en-US" altLang="ja-JP" sz="2400" b="1" dirty="0" err="1" smtClean="0">
                <a:solidFill>
                  <a:srgbClr val="FF0000"/>
                </a:solidFill>
                <a:cs typeface="Adobe Caslon Pro"/>
              </a:rPr>
              <a:t>piensas</a:t>
            </a:r>
            <a:r>
              <a:rPr kumimoji="1" lang="en-US" altLang="ja-JP" sz="2400" b="1" dirty="0" smtClean="0">
                <a:solidFill>
                  <a:srgbClr val="FF0000"/>
                </a:solidFill>
                <a:cs typeface="Adobe Caslon Pro"/>
              </a:rPr>
              <a:t> </a:t>
            </a:r>
            <a:r>
              <a:rPr kumimoji="1" lang="en-US" altLang="ja-JP" sz="2400" b="1" dirty="0" err="1" smtClean="0">
                <a:solidFill>
                  <a:srgbClr val="FF0000"/>
                </a:solidFill>
                <a:cs typeface="Adobe Caslon Pro"/>
              </a:rPr>
              <a:t>tú</a:t>
            </a:r>
            <a:r>
              <a:rPr kumimoji="1" lang="en-US" altLang="ja-JP" sz="2400" b="1" dirty="0" smtClean="0">
                <a:solidFill>
                  <a:srgbClr val="FF0000"/>
                </a:solidFill>
                <a:cs typeface="Adobe Caslon Pro"/>
              </a:rPr>
              <a:t>?</a:t>
            </a:r>
            <a:endParaRPr kumimoji="1" lang="ja-JP" altLang="en-US" sz="2400" b="1" dirty="0">
              <a:solidFill>
                <a:srgbClr val="FF0000"/>
              </a:solidFill>
              <a:cs typeface="Adobe Caslon Pro"/>
            </a:endParaRPr>
          </a:p>
        </p:txBody>
      </p:sp>
      <p:pic>
        <p:nvPicPr>
          <p:cNvPr id="8" name="Content Placeholder 7" descr="IMG_0085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86" r="4394" b="9886"/>
          <a:stretch/>
        </p:blipFill>
        <p:spPr>
          <a:xfrm>
            <a:off x="4099348" y="2143831"/>
            <a:ext cx="4744379" cy="2986119"/>
          </a:xfrm>
        </p:spPr>
      </p:pic>
      <p:pic>
        <p:nvPicPr>
          <p:cNvPr id="5" name="Picture 4" descr="IMG_436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26" y="2143831"/>
            <a:ext cx="3590647" cy="29861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05425" y="5308589"/>
            <a:ext cx="41628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dirty="0" err="1" smtClean="0">
                <a:cs typeface="Adobe Caslon Pro"/>
              </a:rPr>
              <a:t>Filete</a:t>
            </a:r>
            <a:r>
              <a:rPr kumimoji="1" lang="en-US" altLang="ja-JP" sz="2000" dirty="0" smtClean="0">
                <a:cs typeface="Adobe Caslon Pro"/>
              </a:rPr>
              <a:t> de </a:t>
            </a:r>
            <a:r>
              <a:rPr kumimoji="1" lang="en-US" altLang="ja-JP" sz="2000" dirty="0" err="1" smtClean="0">
                <a:cs typeface="Adobe Caslon Pro"/>
              </a:rPr>
              <a:t>pescado</a:t>
            </a:r>
            <a:r>
              <a:rPr kumimoji="1" lang="en-US" altLang="ja-JP" sz="2000" dirty="0" smtClean="0">
                <a:cs typeface="Adobe Caslon Pro"/>
              </a:rPr>
              <a:t> y </a:t>
            </a:r>
            <a:r>
              <a:rPr kumimoji="1" lang="en-US" altLang="ja-JP" sz="2000" dirty="0" err="1" smtClean="0">
                <a:cs typeface="Adobe Caslon Pro"/>
              </a:rPr>
              <a:t>ensalada</a:t>
            </a:r>
            <a:endParaRPr kumimoji="1" lang="en-US" altLang="ja-JP" sz="2000" dirty="0" smtClean="0">
              <a:cs typeface="Adobe Caslon Pro"/>
            </a:endParaRPr>
          </a:p>
          <a:p>
            <a:pPr algn="ctr"/>
            <a:r>
              <a:rPr kumimoji="1" lang="en-US" altLang="ja-JP" sz="2000" dirty="0" smtClean="0">
                <a:cs typeface="Adobe Caslon Pro"/>
              </a:rPr>
              <a:t> en un </a:t>
            </a:r>
            <a:r>
              <a:rPr kumimoji="1" lang="en-US" altLang="ja-JP" sz="2000" dirty="0" err="1" smtClean="0">
                <a:cs typeface="Adobe Caslon Pro"/>
              </a:rPr>
              <a:t>restaurante</a:t>
            </a:r>
            <a:r>
              <a:rPr kumimoji="1" lang="en-US" altLang="ja-JP" sz="2000" dirty="0" smtClean="0">
                <a:cs typeface="Adobe Caslon Pro"/>
              </a:rPr>
              <a:t> popular</a:t>
            </a:r>
            <a:endParaRPr kumimoji="1" lang="ja-JP" altLang="en-US" sz="2000" dirty="0">
              <a:cs typeface="Adobe Caslon Pro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8505" y="5294052"/>
            <a:ext cx="39571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cs typeface="Adobe Caslon Pro"/>
              </a:rPr>
              <a:t>Alta </a:t>
            </a:r>
            <a:r>
              <a:rPr kumimoji="1" lang="en-US" altLang="ja-JP" dirty="0" err="1" smtClean="0">
                <a:cs typeface="Adobe Caslon Pro"/>
              </a:rPr>
              <a:t>cocina</a:t>
            </a:r>
            <a:r>
              <a:rPr kumimoji="1" lang="en-US" altLang="ja-JP" dirty="0" smtClean="0">
                <a:cs typeface="Adobe Caslon Pro"/>
              </a:rPr>
              <a:t>: </a:t>
            </a:r>
            <a:r>
              <a:rPr kumimoji="1" lang="en-US" altLang="ja-JP" dirty="0" err="1" smtClean="0">
                <a:cs typeface="Adobe Caslon Pro"/>
              </a:rPr>
              <a:t>bogavante</a:t>
            </a:r>
            <a:r>
              <a:rPr kumimoji="1" lang="en-US" altLang="ja-JP" dirty="0" smtClean="0">
                <a:cs typeface="Adobe Caslon Pro"/>
              </a:rPr>
              <a:t> con </a:t>
            </a:r>
            <a:r>
              <a:rPr kumimoji="1" lang="en-US" altLang="ja-JP" dirty="0" err="1" smtClean="0">
                <a:cs typeface="Adobe Caslon Pro"/>
              </a:rPr>
              <a:t>polen</a:t>
            </a:r>
            <a:r>
              <a:rPr kumimoji="1" lang="en-US" altLang="ja-JP" dirty="0" smtClean="0">
                <a:cs typeface="Adobe Caslon Pro"/>
              </a:rPr>
              <a:t> de </a:t>
            </a:r>
            <a:r>
              <a:rPr kumimoji="1" lang="en-US" altLang="ja-JP" dirty="0" err="1" smtClean="0">
                <a:cs typeface="Adobe Caslon Pro"/>
              </a:rPr>
              <a:t>abeja</a:t>
            </a:r>
            <a:r>
              <a:rPr kumimoji="1" lang="en-US" altLang="ja-JP" dirty="0" smtClean="0">
                <a:cs typeface="Adobe Caslon Pro"/>
              </a:rPr>
              <a:t>, </a:t>
            </a:r>
            <a:r>
              <a:rPr kumimoji="1" lang="en-US" altLang="ja-JP" dirty="0" err="1" smtClean="0">
                <a:cs typeface="Adobe Caslon Pro"/>
              </a:rPr>
              <a:t>troceado</a:t>
            </a:r>
            <a:r>
              <a:rPr kumimoji="1" lang="en-US" altLang="ja-JP" dirty="0" smtClean="0">
                <a:cs typeface="Adobe Caslon Pro"/>
              </a:rPr>
              <a:t> y </a:t>
            </a:r>
            <a:r>
              <a:rPr kumimoji="1" lang="en-US" altLang="ja-JP" dirty="0" err="1" smtClean="0">
                <a:cs typeface="Adobe Caslon Pro"/>
              </a:rPr>
              <a:t>salteado</a:t>
            </a:r>
            <a:r>
              <a:rPr kumimoji="1" lang="en-US" altLang="ja-JP" dirty="0" smtClean="0">
                <a:cs typeface="Adobe Caslon Pro"/>
              </a:rPr>
              <a:t> con </a:t>
            </a:r>
            <a:r>
              <a:rPr kumimoji="1" lang="en-US" altLang="ja-JP" dirty="0" err="1" smtClean="0">
                <a:cs typeface="Adobe Caslon Pro"/>
              </a:rPr>
              <a:t>polen</a:t>
            </a:r>
            <a:r>
              <a:rPr kumimoji="1" lang="en-US" altLang="ja-JP" dirty="0" smtClean="0">
                <a:cs typeface="Adobe Caslon Pro"/>
              </a:rPr>
              <a:t> fresco, </a:t>
            </a:r>
            <a:r>
              <a:rPr kumimoji="1" lang="en-US" altLang="ja-JP" dirty="0" err="1" smtClean="0">
                <a:cs typeface="Adobe Caslon Pro"/>
              </a:rPr>
              <a:t>sabor</a:t>
            </a:r>
            <a:r>
              <a:rPr kumimoji="1" lang="en-US" altLang="ja-JP" dirty="0" smtClean="0">
                <a:cs typeface="Adobe Caslon Pro"/>
              </a:rPr>
              <a:t> </a:t>
            </a:r>
            <a:r>
              <a:rPr kumimoji="1" lang="en-US" altLang="ja-JP" dirty="0" err="1" smtClean="0">
                <a:cs typeface="Adobe Caslon Pro"/>
              </a:rPr>
              <a:t>dulce</a:t>
            </a:r>
            <a:r>
              <a:rPr kumimoji="1" lang="en-US" altLang="ja-JP" dirty="0" smtClean="0">
                <a:cs typeface="Adobe Caslon Pro"/>
              </a:rPr>
              <a:t> y </a:t>
            </a:r>
            <a:r>
              <a:rPr kumimoji="1" lang="en-US" altLang="ja-JP" dirty="0" err="1" smtClean="0">
                <a:cs typeface="Adobe Caslon Pro"/>
              </a:rPr>
              <a:t>ácido</a:t>
            </a:r>
            <a:r>
              <a:rPr kumimoji="1" lang="en-US" altLang="ja-JP" dirty="0" smtClean="0">
                <a:cs typeface="Adobe Caslon Pro"/>
              </a:rPr>
              <a:t> y </a:t>
            </a:r>
            <a:r>
              <a:rPr kumimoji="1" lang="en-US" altLang="ja-JP" dirty="0" err="1" smtClean="0">
                <a:cs typeface="Adobe Caslon Pro"/>
              </a:rPr>
              <a:t>panal</a:t>
            </a:r>
            <a:r>
              <a:rPr kumimoji="1" lang="en-US" altLang="ja-JP" dirty="0" smtClean="0">
                <a:cs typeface="Adobe Caslon Pro"/>
              </a:rPr>
              <a:t> </a:t>
            </a:r>
            <a:r>
              <a:rPr kumimoji="1" lang="en-US" altLang="ja-JP" dirty="0" err="1" smtClean="0">
                <a:cs typeface="Adobe Caslon Pro"/>
              </a:rPr>
              <a:t>az</a:t>
            </a:r>
            <a:r>
              <a:rPr kumimoji="1" lang="en-US" altLang="ja-JP" dirty="0" err="1">
                <a:cs typeface="Adobe Caslon Pro"/>
              </a:rPr>
              <a:t>u</a:t>
            </a:r>
            <a:r>
              <a:rPr kumimoji="1" lang="en-US" altLang="ja-JP" dirty="0" err="1" smtClean="0">
                <a:cs typeface="Adobe Caslon Pro"/>
              </a:rPr>
              <a:t>l</a:t>
            </a:r>
            <a:endParaRPr kumimoji="1" lang="ja-JP" altLang="en-US" dirty="0">
              <a:cs typeface="Adobe Caslon Pro"/>
            </a:endParaRPr>
          </a:p>
        </p:txBody>
      </p:sp>
    </p:spTree>
    <p:extLst>
      <p:ext uri="{BB962C8B-B14F-4D97-AF65-F5344CB8AC3E}">
        <p14:creationId xmlns:p14="http://schemas.microsoft.com/office/powerpoint/2010/main" val="574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9804" y="375523"/>
            <a:ext cx="3938588" cy="3160712"/>
          </a:xfrm>
        </p:spPr>
        <p:txBody>
          <a:bodyPr/>
          <a:lstStyle/>
          <a:p>
            <a:pPr algn="l"/>
            <a:r>
              <a:rPr kumimoji="1" lang="en-US" altLang="ja-JP" sz="3200" dirty="0" smtClean="0">
                <a:solidFill>
                  <a:srgbClr val="000000"/>
                </a:solidFill>
              </a:rPr>
              <a:t>La </a:t>
            </a:r>
            <a:r>
              <a:rPr kumimoji="1" lang="en-US" altLang="ja-JP" sz="3200" dirty="0" err="1">
                <a:solidFill>
                  <a:srgbClr val="000000"/>
                </a:solidFill>
              </a:rPr>
              <a:t>información</a:t>
            </a:r>
            <a:r>
              <a:rPr kumimoji="1" lang="en-US" altLang="ja-JP" sz="3200" dirty="0">
                <a:solidFill>
                  <a:srgbClr val="000000"/>
                </a:solidFill>
              </a:rPr>
              <a:t> </a:t>
            </a:r>
            <a:r>
              <a:rPr kumimoji="1" lang="en-US" altLang="ja-JP" sz="3200" dirty="0" err="1">
                <a:solidFill>
                  <a:srgbClr val="000000"/>
                </a:solidFill>
              </a:rPr>
              <a:t>que</a:t>
            </a:r>
            <a:r>
              <a:rPr kumimoji="1" lang="en-US" altLang="ja-JP" sz="3200" dirty="0">
                <a:solidFill>
                  <a:srgbClr val="000000"/>
                </a:solidFill>
              </a:rPr>
              <a:t> </a:t>
            </a:r>
            <a:r>
              <a:rPr kumimoji="1" lang="en-US" altLang="ja-JP" sz="3200" dirty="0" err="1">
                <a:solidFill>
                  <a:srgbClr val="000000"/>
                </a:solidFill>
              </a:rPr>
              <a:t>conocemos</a:t>
            </a:r>
            <a:r>
              <a:rPr kumimoji="1" lang="en-US" altLang="ja-JP" sz="3200" dirty="0">
                <a:solidFill>
                  <a:srgbClr val="000000"/>
                </a:solidFill>
              </a:rPr>
              <a:t> </a:t>
            </a:r>
            <a:r>
              <a:rPr kumimoji="1" lang="en-US" altLang="ja-JP" sz="3200" dirty="0" err="1">
                <a:solidFill>
                  <a:srgbClr val="000000"/>
                </a:solidFill>
              </a:rPr>
              <a:t>sobre</a:t>
            </a:r>
            <a:r>
              <a:rPr kumimoji="1" lang="en-US" altLang="ja-JP" sz="3200" dirty="0">
                <a:solidFill>
                  <a:srgbClr val="000000"/>
                </a:solidFill>
              </a:rPr>
              <a:t> los </a:t>
            </a:r>
            <a:r>
              <a:rPr kumimoji="1" lang="en-US" altLang="ja-JP" sz="3200" dirty="0" err="1">
                <a:solidFill>
                  <a:srgbClr val="000000"/>
                </a:solidFill>
              </a:rPr>
              <a:t>períodos</a:t>
            </a:r>
            <a:r>
              <a:rPr kumimoji="1" lang="en-US" altLang="ja-JP" sz="3200" dirty="0">
                <a:solidFill>
                  <a:srgbClr val="000000"/>
                </a:solidFill>
              </a:rPr>
              <a:t> </a:t>
            </a:r>
            <a:r>
              <a:rPr kumimoji="1" lang="en-US" altLang="ja-JP" sz="3200" dirty="0" err="1">
                <a:solidFill>
                  <a:srgbClr val="000000"/>
                </a:solidFill>
              </a:rPr>
              <a:t>prehistóricos</a:t>
            </a:r>
            <a:r>
              <a:rPr kumimoji="1" lang="en-US" altLang="ja-JP" sz="3200" dirty="0">
                <a:solidFill>
                  <a:srgbClr val="000000"/>
                </a:solidFill>
              </a:rPr>
              <a:t> se </a:t>
            </a:r>
            <a:r>
              <a:rPr kumimoji="1" lang="en-US" altLang="ja-JP" sz="3200" dirty="0" err="1">
                <a:solidFill>
                  <a:srgbClr val="000000"/>
                </a:solidFill>
              </a:rPr>
              <a:t>obtiene</a:t>
            </a:r>
            <a:r>
              <a:rPr kumimoji="1" lang="en-US" altLang="ja-JP" sz="3200" dirty="0">
                <a:solidFill>
                  <a:srgbClr val="000000"/>
                </a:solidFill>
              </a:rPr>
              <a:t> a </a:t>
            </a:r>
            <a:r>
              <a:rPr kumimoji="1" lang="en-US" altLang="ja-JP" sz="3200" dirty="0" err="1">
                <a:solidFill>
                  <a:srgbClr val="000000"/>
                </a:solidFill>
              </a:rPr>
              <a:t>través</a:t>
            </a:r>
            <a:r>
              <a:rPr kumimoji="1" lang="en-US" altLang="ja-JP" sz="3200" dirty="0">
                <a:solidFill>
                  <a:srgbClr val="000000"/>
                </a:solidFill>
              </a:rPr>
              <a:t> de </a:t>
            </a:r>
            <a:r>
              <a:rPr kumimoji="1" lang="en-US" altLang="ja-JP" sz="3200" dirty="0" err="1">
                <a:solidFill>
                  <a:srgbClr val="FF0000"/>
                </a:solidFill>
              </a:rPr>
              <a:t>excavaciones</a:t>
            </a:r>
            <a:r>
              <a:rPr kumimoji="1" lang="en-US" altLang="ja-JP" sz="3200" dirty="0">
                <a:solidFill>
                  <a:srgbClr val="FF0000"/>
                </a:solidFill>
              </a:rPr>
              <a:t> </a:t>
            </a:r>
            <a:r>
              <a:rPr kumimoji="1" lang="en-US" altLang="ja-JP" sz="3200" dirty="0" err="1" smtClean="0">
                <a:solidFill>
                  <a:srgbClr val="FF0000"/>
                </a:solidFill>
              </a:rPr>
              <a:t>arqueológicas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Figura 09 B-N2.JPG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3" r="-2029"/>
          <a:stretch/>
        </p:blipFill>
        <p:spPr>
          <a:xfrm>
            <a:off x="3846022" y="375523"/>
            <a:ext cx="5027612" cy="6010275"/>
          </a:xfrm>
        </p:spPr>
      </p:pic>
      <p:sp>
        <p:nvSpPr>
          <p:cNvPr id="5" name="TextBox 4"/>
          <p:cNvSpPr txBox="1"/>
          <p:nvPr/>
        </p:nvSpPr>
        <p:spPr>
          <a:xfrm>
            <a:off x="89804" y="3631843"/>
            <a:ext cx="369350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/>
              <a:t>Corte </a:t>
            </a:r>
            <a:r>
              <a:rPr lang="en-US" altLang="ja-JP" sz="2000" dirty="0" err="1"/>
              <a:t>estratigráfico</a:t>
            </a:r>
            <a:r>
              <a:rPr lang="en-US" altLang="ja-JP" sz="2000" dirty="0"/>
              <a:t> de la </a:t>
            </a:r>
            <a:r>
              <a:rPr lang="en-US" altLang="ja-JP" sz="2000" dirty="0" err="1" smtClean="0"/>
              <a:t>Cueva</a:t>
            </a:r>
            <a:r>
              <a:rPr lang="en-US" altLang="ja-JP" sz="2000" dirty="0" smtClean="0"/>
              <a:t> </a:t>
            </a:r>
            <a:r>
              <a:rPr lang="en-US" altLang="ja-JP" sz="2000" dirty="0"/>
              <a:t>de </a:t>
            </a:r>
            <a:r>
              <a:rPr lang="en-US" altLang="ja-JP" sz="2000" dirty="0" err="1" smtClean="0"/>
              <a:t>Santimamiñe</a:t>
            </a:r>
            <a:r>
              <a:rPr lang="en-US" altLang="ja-JP" sz="2000" dirty="0" smtClean="0"/>
              <a:t> (</a:t>
            </a:r>
            <a:r>
              <a:rPr lang="en-US" altLang="ja-JP" sz="2000" dirty="0" err="1" smtClean="0"/>
              <a:t>España</a:t>
            </a:r>
            <a:r>
              <a:rPr lang="en-US" altLang="ja-JP" sz="2000" dirty="0" smtClean="0"/>
              <a:t>). </a:t>
            </a:r>
            <a:r>
              <a:rPr lang="en-US" sz="2000" dirty="0" err="1" smtClean="0"/>
              <a:t>Pueden</a:t>
            </a:r>
            <a:r>
              <a:rPr lang="en-US" sz="2000" dirty="0" smtClean="0"/>
              <a:t> verse los </a:t>
            </a:r>
            <a:r>
              <a:rPr lang="en-US" sz="2000" dirty="0" err="1" smtClean="0"/>
              <a:t>estratos</a:t>
            </a:r>
            <a:r>
              <a:rPr lang="en-US" sz="2000" dirty="0" smtClean="0"/>
              <a:t> </a:t>
            </a:r>
            <a:r>
              <a:rPr lang="en-US" sz="2000" dirty="0" err="1" smtClean="0"/>
              <a:t>correspondientes</a:t>
            </a:r>
            <a:r>
              <a:rPr lang="en-US" sz="2000" dirty="0" smtClean="0"/>
              <a:t> a </a:t>
            </a:r>
            <a:r>
              <a:rPr lang="en-US" sz="2000" dirty="0" err="1" smtClean="0"/>
              <a:t>diferentes</a:t>
            </a:r>
            <a:r>
              <a:rPr lang="en-US" sz="2000" dirty="0" smtClean="0"/>
              <a:t> </a:t>
            </a:r>
            <a:r>
              <a:rPr lang="en-US" sz="2000" dirty="0" err="1" smtClean="0"/>
              <a:t>épocas</a:t>
            </a:r>
            <a:r>
              <a:rPr lang="en-US" sz="2000" dirty="0" smtClean="0"/>
              <a:t>, en las que hay </a:t>
            </a:r>
            <a:r>
              <a:rPr lang="en-US" sz="2000" dirty="0" err="1" smtClean="0"/>
              <a:t>evidencia</a:t>
            </a:r>
            <a:r>
              <a:rPr lang="en-US" sz="2000" dirty="0" smtClean="0"/>
              <a:t> de </a:t>
            </a:r>
            <a:r>
              <a:rPr lang="en-US" sz="2000" dirty="0" err="1" smtClean="0"/>
              <a:t>ocupación</a:t>
            </a:r>
            <a:r>
              <a:rPr lang="en-US" sz="2000" dirty="0" smtClean="0"/>
              <a:t> </a:t>
            </a:r>
            <a:r>
              <a:rPr lang="en-US" sz="2000" dirty="0" err="1" smtClean="0"/>
              <a:t>humana</a:t>
            </a:r>
            <a:r>
              <a:rPr lang="en-US" sz="2000" dirty="0" smtClean="0"/>
              <a:t> y </a:t>
            </a:r>
            <a:r>
              <a:rPr lang="en-US" sz="2000" dirty="0" err="1" smtClean="0"/>
              <a:t>restos</a:t>
            </a:r>
            <a:r>
              <a:rPr lang="en-US" sz="2000" dirty="0" smtClean="0"/>
              <a:t> de </a:t>
            </a:r>
            <a:r>
              <a:rPr lang="en-US" sz="2000" dirty="0" err="1" smtClean="0"/>
              <a:t>animales</a:t>
            </a:r>
            <a:endParaRPr lang="en-US" sz="200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121159" y="6558278"/>
            <a:ext cx="64477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hlinkClick r:id="rId3"/>
              </a:rPr>
              <a:t>https://tourism.euskadi.eus/en/cultural-heritage/santimamine-caves/aa30-12375/en/</a:t>
            </a:r>
            <a:endParaRPr lang="en-US" sz="1100" dirty="0" smtClean="0"/>
          </a:p>
        </p:txBody>
      </p:sp>
    </p:spTree>
    <p:extLst>
      <p:ext uri="{BB962C8B-B14F-4D97-AF65-F5344CB8AC3E}">
        <p14:creationId xmlns:p14="http://schemas.microsoft.com/office/powerpoint/2010/main" val="926286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8389" y="-224094"/>
            <a:ext cx="7995609" cy="1541203"/>
          </a:xfrm>
        </p:spPr>
        <p:txBody>
          <a:bodyPr/>
          <a:lstStyle/>
          <a:p>
            <a:r>
              <a:rPr lang="en-US" dirty="0" err="1" smtClean="0">
                <a:solidFill>
                  <a:srgbClr val="000000"/>
                </a:solidFill>
              </a:rPr>
              <a:t>Excavaciones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arqueológicas</a:t>
            </a:r>
            <a:r>
              <a:rPr lang="en-US" dirty="0" smtClean="0">
                <a:solidFill>
                  <a:srgbClr val="000000"/>
                </a:solidFill>
              </a:rPr>
              <a:t> en la </a:t>
            </a:r>
            <a:r>
              <a:rPr lang="en-US" b="1" dirty="0" err="1">
                <a:solidFill>
                  <a:srgbClr val="C00000"/>
                </a:solidFill>
              </a:rPr>
              <a:t>C</a:t>
            </a:r>
            <a:r>
              <a:rPr lang="en-US" b="1" dirty="0" err="1" smtClean="0">
                <a:solidFill>
                  <a:srgbClr val="C00000"/>
                </a:solidFill>
              </a:rPr>
              <a:t>ueva</a:t>
            </a:r>
            <a:r>
              <a:rPr lang="en-US" b="1" dirty="0" smtClean="0">
                <a:solidFill>
                  <a:srgbClr val="C00000"/>
                </a:solidFill>
              </a:rPr>
              <a:t> de </a:t>
            </a:r>
            <a:r>
              <a:rPr lang="en-US" b="1" dirty="0" err="1" smtClean="0">
                <a:solidFill>
                  <a:srgbClr val="C00000"/>
                </a:solidFill>
              </a:rPr>
              <a:t>Santimamiñe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4" name="Content Placeholder 3" descr="H1-Slgk-18m__3802.JPG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6" r="147"/>
          <a:stretch/>
        </p:blipFill>
        <p:spPr>
          <a:xfrm>
            <a:off x="4973846" y="1530392"/>
            <a:ext cx="4040816" cy="3462272"/>
          </a:xfrm>
          <a:ln>
            <a:noFill/>
          </a:ln>
          <a:effectLst/>
        </p:spPr>
      </p:pic>
      <p:pic>
        <p:nvPicPr>
          <p:cNvPr id="5" name="Picture 4" descr="H1-Slgk-18m__369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46" y="3065715"/>
            <a:ext cx="4779799" cy="3184606"/>
          </a:xfrm>
          <a:prstGeom prst="rect">
            <a:avLst/>
          </a:prstGeom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5316547" y="5296214"/>
            <a:ext cx="3365500" cy="95410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/>
              <a:t>Datan</a:t>
            </a:r>
            <a:r>
              <a:rPr lang="en-US" sz="2800" dirty="0" smtClean="0"/>
              <a:t> de </a:t>
            </a:r>
            <a:r>
              <a:rPr lang="en-US" sz="2800" dirty="0" err="1" smtClean="0"/>
              <a:t>hace</a:t>
            </a:r>
            <a:r>
              <a:rPr lang="en-US" sz="2800" dirty="0" smtClean="0"/>
              <a:t> </a:t>
            </a:r>
            <a:r>
              <a:rPr lang="en-US" sz="2800" dirty="0" err="1" smtClean="0"/>
              <a:t>unos</a:t>
            </a:r>
            <a:r>
              <a:rPr lang="en-US" sz="2800" dirty="0" smtClean="0"/>
              <a:t> 14.000 </a:t>
            </a:r>
            <a:r>
              <a:rPr lang="en-US" sz="2800" dirty="0" err="1" smtClean="0"/>
              <a:t>años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674141" y="1579848"/>
            <a:ext cx="3613037" cy="138499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/>
              <a:t>Pueden</a:t>
            </a:r>
            <a:r>
              <a:rPr lang="en-US" sz="2800" dirty="0" smtClean="0"/>
              <a:t> verse </a:t>
            </a:r>
            <a:r>
              <a:rPr lang="en-US" sz="2800" dirty="0" err="1" smtClean="0"/>
              <a:t>restos</a:t>
            </a:r>
            <a:r>
              <a:rPr lang="en-US" sz="2800" dirty="0" smtClean="0"/>
              <a:t> del </a:t>
            </a:r>
            <a:r>
              <a:rPr lang="en-US" sz="2800" dirty="0" err="1" smtClean="0"/>
              <a:t>fuego</a:t>
            </a:r>
            <a:r>
              <a:rPr lang="en-US" sz="2800" dirty="0" smtClean="0"/>
              <a:t> </a:t>
            </a:r>
            <a:r>
              <a:rPr lang="en-US" sz="2800" dirty="0" err="1" smtClean="0"/>
              <a:t>usado</a:t>
            </a:r>
            <a:r>
              <a:rPr lang="en-US" sz="2800" dirty="0" smtClean="0"/>
              <a:t> </a:t>
            </a:r>
            <a:r>
              <a:rPr lang="en-US" sz="2800" dirty="0" err="1" smtClean="0"/>
              <a:t>para</a:t>
            </a:r>
            <a:r>
              <a:rPr lang="en-US" sz="2800" dirty="0" smtClean="0"/>
              <a:t> </a:t>
            </a:r>
            <a:r>
              <a:rPr lang="en-US" sz="2800" dirty="0" err="1" smtClean="0"/>
              <a:t>cocinar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94506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0800000" flipH="1" flipV="1">
            <a:off x="227454" y="100976"/>
            <a:ext cx="2938409" cy="678382"/>
          </a:xfrm>
          <a:ln w="57150">
            <a:noFill/>
          </a:ln>
        </p:spPr>
        <p:txBody>
          <a:bodyPr/>
          <a:lstStyle/>
          <a:p>
            <a:r>
              <a:rPr kumimoji="1" lang="en-US" altLang="ja-JP" b="1" dirty="0" err="1" smtClean="0">
                <a:solidFill>
                  <a:srgbClr val="C00000"/>
                </a:solidFill>
              </a:rPr>
              <a:t>Atapuerca</a:t>
            </a:r>
            <a:endParaRPr kumimoji="1" lang="ja-JP" altLang="en-US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47381"/>
            <a:ext cx="3890472" cy="3754362"/>
          </a:xfrm>
        </p:spPr>
        <p:txBody>
          <a:bodyPr>
            <a:normAutofit/>
          </a:bodyPr>
          <a:lstStyle/>
          <a:p>
            <a:r>
              <a:rPr lang="en-US" altLang="ja-JP" dirty="0" err="1" smtClean="0"/>
              <a:t>Es</a:t>
            </a:r>
            <a:r>
              <a:rPr lang="en-US" altLang="ja-JP" dirty="0" smtClean="0"/>
              <a:t> </a:t>
            </a:r>
            <a:r>
              <a:rPr lang="en-US" altLang="ja-JP" dirty="0" err="1" smtClean="0"/>
              <a:t>uno</a:t>
            </a:r>
            <a:r>
              <a:rPr lang="en-US" altLang="ja-JP" dirty="0" smtClean="0"/>
              <a:t> de los </a:t>
            </a:r>
            <a:r>
              <a:rPr lang="en-US" altLang="ja-JP" dirty="0" err="1" smtClean="0"/>
              <a:t>yacimientos</a:t>
            </a:r>
            <a:r>
              <a:rPr lang="en-US" altLang="ja-JP" dirty="0" smtClean="0"/>
              <a:t> </a:t>
            </a:r>
            <a:r>
              <a:rPr lang="en-US" altLang="ja-JP" dirty="0" err="1" smtClean="0"/>
              <a:t>prehistóricos</a:t>
            </a:r>
            <a:r>
              <a:rPr lang="en-US" altLang="ja-JP" dirty="0" smtClean="0"/>
              <a:t> </a:t>
            </a:r>
            <a:r>
              <a:rPr lang="en-US" altLang="ja-JP" dirty="0" err="1" smtClean="0"/>
              <a:t>más</a:t>
            </a:r>
            <a:r>
              <a:rPr lang="en-US" altLang="ja-JP" dirty="0" smtClean="0"/>
              <a:t> </a:t>
            </a:r>
            <a:r>
              <a:rPr lang="en-US" altLang="ja-JP" dirty="0" err="1" smtClean="0"/>
              <a:t>importantes</a:t>
            </a:r>
            <a:r>
              <a:rPr lang="en-US" altLang="ja-JP" dirty="0" smtClean="0"/>
              <a:t> de Europa</a:t>
            </a:r>
          </a:p>
          <a:p>
            <a:r>
              <a:rPr lang="en-US" altLang="ja-JP" dirty="0" smtClean="0"/>
              <a:t>Se </a:t>
            </a:r>
            <a:r>
              <a:rPr lang="en-US" altLang="ja-JP" dirty="0" err="1" smtClean="0"/>
              <a:t>descubre</a:t>
            </a:r>
            <a:r>
              <a:rPr lang="en-US" altLang="ja-JP" dirty="0" smtClean="0"/>
              <a:t> el </a:t>
            </a:r>
            <a:r>
              <a:rPr lang="en-US" altLang="ja-JP" sz="2800" b="1" i="1" dirty="0">
                <a:solidFill>
                  <a:srgbClr val="C00000"/>
                </a:solidFill>
              </a:rPr>
              <a:t>H</a:t>
            </a:r>
            <a:r>
              <a:rPr lang="en-US" altLang="ja-JP" sz="2800" b="1" i="1" dirty="0" smtClean="0">
                <a:solidFill>
                  <a:srgbClr val="C00000"/>
                </a:solidFill>
              </a:rPr>
              <a:t>omo antecessor</a:t>
            </a:r>
          </a:p>
          <a:p>
            <a:r>
              <a:rPr lang="en-US" altLang="ja-JP" dirty="0" err="1" smtClean="0"/>
              <a:t>Contiene</a:t>
            </a:r>
            <a:r>
              <a:rPr lang="en-US" altLang="ja-JP" dirty="0" smtClean="0"/>
              <a:t> </a:t>
            </a:r>
            <a:r>
              <a:rPr lang="en-US" altLang="ja-JP" dirty="0" err="1" smtClean="0"/>
              <a:t>mucha</a:t>
            </a:r>
            <a:r>
              <a:rPr lang="en-US" altLang="ja-JP" dirty="0" smtClean="0"/>
              <a:t> </a:t>
            </a:r>
            <a:r>
              <a:rPr lang="en-US" altLang="ja-JP" dirty="0" err="1" smtClean="0"/>
              <a:t>información</a:t>
            </a:r>
            <a:r>
              <a:rPr lang="en-US" altLang="ja-JP" dirty="0" smtClean="0"/>
              <a:t> </a:t>
            </a:r>
            <a:r>
              <a:rPr lang="en-US" altLang="ja-JP" dirty="0" err="1" smtClean="0"/>
              <a:t>sobre</a:t>
            </a:r>
            <a:r>
              <a:rPr lang="en-US" altLang="ja-JP" dirty="0" smtClean="0"/>
              <a:t> la </a:t>
            </a:r>
            <a:r>
              <a:rPr lang="en-US" altLang="ja-JP" dirty="0" err="1" smtClean="0"/>
              <a:t>alimentación</a:t>
            </a:r>
            <a:r>
              <a:rPr lang="en-US" altLang="ja-JP" dirty="0" smtClean="0"/>
              <a:t> </a:t>
            </a:r>
            <a:r>
              <a:rPr lang="en-US" altLang="ja-JP" dirty="0" err="1" smtClean="0"/>
              <a:t>prehistórica</a:t>
            </a:r>
            <a:endParaRPr lang="en-US" altLang="ja-JP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227454" y="6240700"/>
            <a:ext cx="2688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smtClean="0">
                <a:solidFill>
                  <a:schemeClr val="accent1"/>
                </a:solidFill>
              </a:rPr>
              <a:t>http://</a:t>
            </a:r>
            <a:r>
              <a:rPr lang="en-US" altLang="ja-JP" sz="1400" dirty="0" err="1" smtClean="0">
                <a:solidFill>
                  <a:schemeClr val="accent1"/>
                </a:solidFill>
              </a:rPr>
              <a:t>www.atapuerca.org</a:t>
            </a:r>
            <a:r>
              <a:rPr lang="en-US" altLang="ja-JP" sz="1400" dirty="0" smtClean="0">
                <a:solidFill>
                  <a:schemeClr val="accent1"/>
                </a:solidFill>
              </a:rPr>
              <a:t>/</a:t>
            </a:r>
            <a:r>
              <a:rPr lang="en-US" altLang="ja-JP" sz="1400" dirty="0" err="1" smtClean="0">
                <a:solidFill>
                  <a:schemeClr val="accent1"/>
                </a:solidFill>
              </a:rPr>
              <a:t>atapuerca</a:t>
            </a:r>
            <a:r>
              <a:rPr lang="en-US" altLang="ja-JP" sz="1400" dirty="0" smtClean="0">
                <a:solidFill>
                  <a:schemeClr val="accent1"/>
                </a:solidFill>
              </a:rPr>
              <a:t>/</a:t>
            </a:r>
            <a:r>
              <a:rPr lang="en-US" altLang="ja-JP" sz="1400" dirty="0" err="1" smtClean="0">
                <a:solidFill>
                  <a:schemeClr val="accent1"/>
                </a:solidFill>
              </a:rPr>
              <a:t>Visitas</a:t>
            </a:r>
            <a:endParaRPr kumimoji="1" lang="ja-JP" altLang="en-US" sz="1400" dirty="0" smtClean="0">
              <a:solidFill>
                <a:schemeClr val="accent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9790" y="80682"/>
            <a:ext cx="5253528" cy="6777318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99" y="4131352"/>
            <a:ext cx="3019965" cy="2104307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04090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29232" y="62719"/>
            <a:ext cx="7776124" cy="1489591"/>
          </a:xfrm>
        </p:spPr>
        <p:txBody>
          <a:bodyPr/>
          <a:lstStyle/>
          <a:p>
            <a:pPr algn="ctr"/>
            <a:r>
              <a:rPr lang="en-US" sz="2800" dirty="0" smtClean="0">
                <a:solidFill>
                  <a:srgbClr val="000000"/>
                </a:solidFill>
              </a:rPr>
              <a:t>El</a:t>
            </a:r>
            <a:r>
              <a:rPr lang="en-US" sz="2800" dirty="0" smtClean="0"/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uro</a:t>
            </a:r>
            <a:r>
              <a:rPr lang="en-US" sz="2800" dirty="0" smtClean="0">
                <a:solidFill>
                  <a:srgbClr val="000000"/>
                </a:solidFill>
              </a:rPr>
              <a:t>,</a:t>
            </a:r>
            <a:r>
              <a:rPr lang="en-US" sz="2800" dirty="0" smtClean="0"/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cuya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domesticación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empezó</a:t>
            </a:r>
            <a:r>
              <a:rPr lang="en-US" sz="2800" dirty="0" smtClean="0">
                <a:solidFill>
                  <a:srgbClr val="000000"/>
                </a:solidFill>
              </a:rPr>
              <a:t> en el </a:t>
            </a:r>
            <a:r>
              <a:rPr lang="en-US" sz="2800" dirty="0" err="1" smtClean="0">
                <a:solidFill>
                  <a:srgbClr val="000000"/>
                </a:solidFill>
              </a:rPr>
              <a:t>Neolítico</a:t>
            </a:r>
            <a:r>
              <a:rPr lang="en-US" sz="2800" dirty="0" smtClean="0">
                <a:solidFill>
                  <a:srgbClr val="000000"/>
                </a:solidFill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</a:rPr>
              <a:t>es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uno</a:t>
            </a:r>
            <a:r>
              <a:rPr lang="en-US" sz="2800" dirty="0" smtClean="0">
                <a:solidFill>
                  <a:srgbClr val="000000"/>
                </a:solidFill>
              </a:rPr>
              <a:t> de los </a:t>
            </a:r>
            <a:r>
              <a:rPr lang="en-US" sz="2800" dirty="0" err="1" smtClean="0">
                <a:solidFill>
                  <a:srgbClr val="000000"/>
                </a:solidFill>
              </a:rPr>
              <a:t>animales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prehistóricos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extintos</a:t>
            </a:r>
            <a:endParaRPr lang="en-US" sz="2800" dirty="0">
              <a:solidFill>
                <a:srgbClr val="00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/>
          <a:srcRect t="12461" b="12461"/>
          <a:stretch>
            <a:fillRect/>
          </a:stretch>
        </p:blipFill>
        <p:spPr>
          <a:xfrm>
            <a:off x="674140" y="1674645"/>
            <a:ext cx="7859542" cy="4962525"/>
          </a:xfrm>
        </p:spPr>
      </p:pic>
    </p:spTree>
    <p:extLst>
      <p:ext uri="{BB962C8B-B14F-4D97-AF65-F5344CB8AC3E}">
        <p14:creationId xmlns:p14="http://schemas.microsoft.com/office/powerpoint/2010/main" val="3468583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63513" y="188159"/>
            <a:ext cx="7941841" cy="1002714"/>
          </a:xfrm>
        </p:spPr>
        <p:txBody>
          <a:bodyPr/>
          <a:lstStyle/>
          <a:p>
            <a:pPr algn="l"/>
            <a:r>
              <a:rPr kumimoji="1" lang="en-US" altLang="ja-JP" sz="3000" dirty="0" smtClean="0">
                <a:solidFill>
                  <a:srgbClr val="000000"/>
                </a:solidFill>
              </a:rPr>
              <a:t>La</a:t>
            </a:r>
            <a:r>
              <a:rPr kumimoji="1" lang="en-US" altLang="ja-JP" sz="3000" dirty="0" smtClean="0"/>
              <a:t> </a:t>
            </a:r>
            <a:r>
              <a:rPr kumimoji="1" lang="en-US" altLang="ja-JP" sz="3000" b="1" dirty="0" err="1" smtClean="0">
                <a:solidFill>
                  <a:srgbClr val="FF0000"/>
                </a:solidFill>
              </a:rPr>
              <a:t>historia</a:t>
            </a:r>
            <a:r>
              <a:rPr kumimoji="1" lang="en-US" altLang="ja-JP" sz="3000" dirty="0" smtClean="0"/>
              <a:t> </a:t>
            </a:r>
            <a:r>
              <a:rPr kumimoji="1" lang="en-US" altLang="ja-JP" sz="3000" dirty="0" err="1" smtClean="0">
                <a:solidFill>
                  <a:schemeClr val="tx1"/>
                </a:solidFill>
              </a:rPr>
              <a:t>comienza</a:t>
            </a:r>
            <a:r>
              <a:rPr kumimoji="1" lang="en-US" altLang="ja-JP" sz="3000" dirty="0" smtClean="0">
                <a:solidFill>
                  <a:schemeClr val="tx1"/>
                </a:solidFill>
              </a:rPr>
              <a:t> </a:t>
            </a:r>
            <a:r>
              <a:rPr kumimoji="1" lang="en-US" altLang="ja-JP" sz="3000" dirty="0" err="1" smtClean="0">
                <a:solidFill>
                  <a:schemeClr val="tx1"/>
                </a:solidFill>
              </a:rPr>
              <a:t>cuando</a:t>
            </a:r>
            <a:r>
              <a:rPr kumimoji="1" lang="en-US" altLang="ja-JP" sz="3000" dirty="0" smtClean="0">
                <a:solidFill>
                  <a:schemeClr val="tx1"/>
                </a:solidFill>
              </a:rPr>
              <a:t> </a:t>
            </a:r>
            <a:r>
              <a:rPr kumimoji="1" lang="en-US" altLang="ja-JP" sz="3000" dirty="0" err="1" smtClean="0">
                <a:solidFill>
                  <a:schemeClr val="tx1"/>
                </a:solidFill>
              </a:rPr>
              <a:t>aparecen</a:t>
            </a:r>
            <a:r>
              <a:rPr kumimoji="1" lang="en-US" altLang="ja-JP" sz="3000" dirty="0" smtClean="0">
                <a:solidFill>
                  <a:schemeClr val="tx1"/>
                </a:solidFill>
              </a:rPr>
              <a:t> los </a:t>
            </a:r>
            <a:r>
              <a:rPr kumimoji="1" lang="en-US" altLang="ja-JP" sz="3000" dirty="0" err="1" smtClean="0">
                <a:solidFill>
                  <a:schemeClr val="tx1"/>
                </a:solidFill>
              </a:rPr>
              <a:t>primeros</a:t>
            </a:r>
            <a:r>
              <a:rPr kumimoji="1" lang="en-US" altLang="ja-JP" sz="3000" dirty="0" smtClean="0">
                <a:solidFill>
                  <a:schemeClr val="tx1"/>
                </a:solidFill>
              </a:rPr>
              <a:t> </a:t>
            </a:r>
            <a:r>
              <a:rPr kumimoji="1" lang="en-US" altLang="ja-JP" sz="3000" dirty="0" err="1" smtClean="0">
                <a:solidFill>
                  <a:schemeClr val="tx1"/>
                </a:solidFill>
              </a:rPr>
              <a:t>documentos</a:t>
            </a:r>
            <a:r>
              <a:rPr kumimoji="1" lang="en-US" altLang="ja-JP" sz="3000" dirty="0" smtClean="0">
                <a:solidFill>
                  <a:schemeClr val="tx1"/>
                </a:solidFill>
              </a:rPr>
              <a:t> </a:t>
            </a:r>
            <a:r>
              <a:rPr kumimoji="1" lang="en-US" altLang="ja-JP" sz="3000" dirty="0" err="1" smtClean="0">
                <a:solidFill>
                  <a:schemeClr val="tx1"/>
                </a:solidFill>
              </a:rPr>
              <a:t>escritos</a:t>
            </a:r>
            <a:r>
              <a:rPr kumimoji="1" lang="en-US" altLang="ja-JP" sz="3000" dirty="0" smtClean="0">
                <a:solidFill>
                  <a:schemeClr val="tx1"/>
                </a:solidFill>
              </a:rPr>
              <a:t> </a:t>
            </a:r>
            <a:endParaRPr kumimoji="1" lang="ja-JP" altLang="en-US" sz="30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 descr="IMG_5231.jpg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72" r="425"/>
          <a:stretch/>
        </p:blipFill>
        <p:spPr>
          <a:xfrm>
            <a:off x="3992538" y="1661873"/>
            <a:ext cx="4739923" cy="3535636"/>
          </a:xfrm>
        </p:spPr>
      </p:pic>
      <p:pic>
        <p:nvPicPr>
          <p:cNvPr id="5" name="Picture 4" descr="IMG_523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93820" y="2538042"/>
            <a:ext cx="4834753" cy="30824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37228" y="5262643"/>
            <a:ext cx="5450541" cy="1323439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/>
              <a:t>Uno de los </a:t>
            </a:r>
            <a:r>
              <a:rPr kumimoji="1" lang="en-US" altLang="ja-JP" sz="2000" dirty="0" err="1" smtClean="0"/>
              <a:t>primeros</a:t>
            </a:r>
            <a:r>
              <a:rPr kumimoji="1" lang="en-US" altLang="ja-JP" sz="2000" dirty="0" smtClean="0"/>
              <a:t> </a:t>
            </a:r>
            <a:r>
              <a:rPr kumimoji="1" lang="en-US" altLang="ja-JP" sz="2000" dirty="0" err="1" smtClean="0"/>
              <a:t>libros</a:t>
            </a:r>
            <a:r>
              <a:rPr kumimoji="1" lang="en-US" altLang="ja-JP" sz="2000" dirty="0" smtClean="0"/>
              <a:t> de </a:t>
            </a:r>
            <a:r>
              <a:rPr kumimoji="1" lang="en-US" altLang="ja-JP" sz="2000" dirty="0" err="1" smtClean="0"/>
              <a:t>cocina</a:t>
            </a:r>
            <a:r>
              <a:rPr kumimoji="1" lang="en-US" altLang="ja-JP" sz="2000" dirty="0" smtClean="0"/>
              <a:t> </a:t>
            </a:r>
            <a:r>
              <a:rPr kumimoji="1" lang="en-US" altLang="ja-JP" sz="2000" dirty="0" err="1" smtClean="0"/>
              <a:t>en</a:t>
            </a:r>
            <a:r>
              <a:rPr kumimoji="1" lang="en-US" altLang="ja-JP" sz="2000" dirty="0" smtClean="0"/>
              <a:t> </a:t>
            </a:r>
            <a:r>
              <a:rPr kumimoji="1" lang="en-US" altLang="ja-JP" sz="2000" dirty="0" err="1" smtClean="0"/>
              <a:t>español</a:t>
            </a:r>
            <a:r>
              <a:rPr kumimoji="1" lang="en-US" altLang="ja-JP" sz="2000" dirty="0"/>
              <a:t> </a:t>
            </a:r>
            <a:r>
              <a:rPr kumimoji="1" lang="en-US" altLang="ja-JP" sz="2000" dirty="0" err="1" smtClean="0"/>
              <a:t>es</a:t>
            </a:r>
            <a:r>
              <a:rPr kumimoji="1" lang="en-US" altLang="ja-JP" sz="2000" dirty="0" smtClean="0"/>
              <a:t> el </a:t>
            </a:r>
            <a:r>
              <a:rPr kumimoji="1" lang="en-US" altLang="ja-JP" sz="2000" i="1" dirty="0" err="1" smtClean="0"/>
              <a:t>Libro</a:t>
            </a:r>
            <a:r>
              <a:rPr kumimoji="1" lang="en-US" altLang="ja-JP" sz="2000" i="1" dirty="0" smtClean="0"/>
              <a:t> de </a:t>
            </a:r>
            <a:r>
              <a:rPr kumimoji="1" lang="en-US" altLang="ja-JP" sz="2000" i="1" dirty="0" err="1" smtClean="0"/>
              <a:t>guisados</a:t>
            </a:r>
            <a:r>
              <a:rPr kumimoji="1" lang="en-US" altLang="ja-JP" sz="2000" dirty="0" smtClean="0"/>
              <a:t> de </a:t>
            </a:r>
            <a:r>
              <a:rPr kumimoji="1" lang="en-US" altLang="ja-JP" sz="2000" dirty="0" err="1" smtClean="0"/>
              <a:t>Ruperto</a:t>
            </a:r>
            <a:r>
              <a:rPr kumimoji="1" lang="en-US" altLang="ja-JP" sz="2000" dirty="0" smtClean="0"/>
              <a:t> de Nola (</a:t>
            </a:r>
            <a:r>
              <a:rPr kumimoji="1" lang="en-US" altLang="ja-JP" sz="2000" dirty="0" err="1" smtClean="0"/>
              <a:t>traducido</a:t>
            </a:r>
            <a:r>
              <a:rPr kumimoji="1" lang="en-US" altLang="ja-JP" sz="2000" dirty="0" smtClean="0"/>
              <a:t> del </a:t>
            </a:r>
            <a:r>
              <a:rPr kumimoji="1" lang="en-US" altLang="ja-JP" sz="2000" dirty="0" err="1" smtClean="0"/>
              <a:t>catalán</a:t>
            </a:r>
            <a:r>
              <a:rPr kumimoji="1" lang="en-US" altLang="ja-JP" sz="2000" dirty="0" smtClean="0"/>
              <a:t>) (</a:t>
            </a:r>
            <a:r>
              <a:rPr kumimoji="1" lang="en-US" altLang="ja-JP" sz="2000" dirty="0" err="1" smtClean="0"/>
              <a:t>escrito</a:t>
            </a:r>
            <a:r>
              <a:rPr kumimoji="1" lang="en-US" altLang="ja-JP" sz="2000" dirty="0" smtClean="0"/>
              <a:t> </a:t>
            </a:r>
            <a:r>
              <a:rPr kumimoji="1" lang="en-US" altLang="ja-JP" sz="2000" dirty="0" err="1" smtClean="0"/>
              <a:t>en</a:t>
            </a:r>
            <a:r>
              <a:rPr kumimoji="1" lang="en-US" altLang="ja-JP" sz="2000" dirty="0" smtClean="0"/>
              <a:t> el </a:t>
            </a:r>
            <a:r>
              <a:rPr kumimoji="1" lang="en-US" altLang="ja-JP" sz="2000" dirty="0" err="1" smtClean="0"/>
              <a:t>siglo</a:t>
            </a:r>
            <a:r>
              <a:rPr kumimoji="1" lang="en-US" altLang="ja-JP" sz="2000" dirty="0" smtClean="0"/>
              <a:t> XV y </a:t>
            </a:r>
            <a:r>
              <a:rPr kumimoji="1" lang="en-US" altLang="ja-JP" sz="2000" dirty="0" err="1" smtClean="0"/>
              <a:t>publicado</a:t>
            </a:r>
            <a:r>
              <a:rPr kumimoji="1" lang="en-US" altLang="ja-JP" sz="2000" dirty="0" smtClean="0"/>
              <a:t> </a:t>
            </a:r>
            <a:r>
              <a:rPr kumimoji="1" lang="en-US" altLang="ja-JP" sz="2000" dirty="0" err="1" smtClean="0"/>
              <a:t>en</a:t>
            </a:r>
            <a:r>
              <a:rPr kumimoji="1" lang="en-US" altLang="ja-JP" sz="2000" dirty="0" smtClean="0"/>
              <a:t> 1525) 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582669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laza">
  <a:themeElements>
    <a:clrScheme name="Plaza">
      <a:dk1>
        <a:sysClr val="windowText" lastClr="000000"/>
      </a:dk1>
      <a:lt1>
        <a:sysClr val="window" lastClr="FFFFFF"/>
      </a:lt1>
      <a:dk2>
        <a:srgbClr val="333333"/>
      </a:dk2>
      <a:lt2>
        <a:srgbClr val="CCCCCC"/>
      </a:lt2>
      <a:accent1>
        <a:srgbClr val="990000"/>
      </a:accent1>
      <a:accent2>
        <a:srgbClr val="580101"/>
      </a:accent2>
      <a:accent3>
        <a:srgbClr val="E94A00"/>
      </a:accent3>
      <a:accent4>
        <a:srgbClr val="EB8F00"/>
      </a:accent4>
      <a:accent5>
        <a:srgbClr val="A4A4A4"/>
      </a:accent5>
      <a:accent6>
        <a:srgbClr val="666666"/>
      </a:accent6>
      <a:hlink>
        <a:srgbClr val="D01010"/>
      </a:hlink>
      <a:folHlink>
        <a:srgbClr val="E6682E"/>
      </a:folHlink>
    </a:clrScheme>
    <a:fontScheme name="Plaza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laza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60000"/>
                <a:satMod val="135000"/>
              </a:schemeClr>
            </a:gs>
            <a:gs pos="100000">
              <a:schemeClr val="phClr">
                <a:tint val="10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0000"/>
                <a:satMod val="120000"/>
              </a:schemeClr>
            </a:gs>
            <a:gs pos="35000">
              <a:schemeClr val="phClr">
                <a:shade val="100000"/>
                <a:satMod val="150000"/>
              </a:schemeClr>
            </a:gs>
            <a:gs pos="70000">
              <a:schemeClr val="phClr">
                <a:tint val="100000"/>
                <a:shade val="100000"/>
                <a:satMod val="200000"/>
                <a:greenMod val="100000"/>
              </a:schemeClr>
            </a:gs>
            <a:gs pos="100000">
              <a:schemeClr val="phClr">
                <a:tint val="100000"/>
                <a:shade val="100000"/>
                <a:satMod val="250000"/>
                <a:greenMod val="100000"/>
              </a:schemeClr>
            </a:gs>
          </a:gsLst>
          <a:lin ang="162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190500" dist="63500" dir="5400000">
              <a:srgbClr val="FFFFFF">
                <a:alpha val="65000"/>
              </a:srgbClr>
            </a:innerShdw>
          </a:effectLst>
          <a:scene3d>
            <a:camera prst="orthographicFront">
              <a:rot lat="0" lon="0" rev="0"/>
            </a:camera>
            <a:lightRig rig="twoPt" dir="r">
              <a:rot lat="0" lon="0" rev="6000000"/>
            </a:lightRig>
          </a:scene3d>
          <a:sp3d prstMaterial="matte">
            <a:bevelT w="0" h="0" prst="relaxedInset"/>
          </a:sp3d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88900" dist="38100" dir="6600000" sx="101000" sy="101000" rotWithShape="0">
              <a:srgbClr val="000000">
                <a:alpha val="50000"/>
              </a:srgbClr>
            </a:outerShdw>
          </a:effectLst>
          <a:scene3d>
            <a:camera prst="perspectiveFront" fov="3000000"/>
            <a:lightRig rig="morning" dir="tl">
              <a:rot lat="0" lon="0" rev="1800000"/>
            </a:lightRig>
          </a:scene3d>
          <a:sp3d contourW="38100" prstMaterial="softEdge">
            <a:bevelT w="25400" h="38100"/>
            <a:contourClr>
              <a:schemeClr val="phClr">
                <a:tint val="6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Plaza.thmx</Template>
  <TotalTime>498</TotalTime>
  <Words>877</Words>
  <Application>Microsoft Macintosh PowerPoint</Application>
  <PresentationFormat>On-screen Show (4:3)</PresentationFormat>
  <Paragraphs>68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Adobe Caslon Pro</vt:lpstr>
      <vt:lpstr>Calibri</vt:lpstr>
      <vt:lpstr>Century Gothic</vt:lpstr>
      <vt:lpstr>ＭＳ Ｐゴシック</vt:lpstr>
      <vt:lpstr>Wingdings 2</vt:lpstr>
      <vt:lpstr>メイリオ</vt:lpstr>
      <vt:lpstr>Plaza</vt:lpstr>
      <vt:lpstr>Capítulo 1</vt:lpstr>
      <vt:lpstr>Mapa político de España</vt:lpstr>
      <vt:lpstr>Mapa político de América</vt:lpstr>
      <vt:lpstr>Se dice que las diferencias entre cocina de corte y cocina popular están principalmente en los modos de preparación y presentación de los alimentos    ¿Qué piensas tú?</vt:lpstr>
      <vt:lpstr>La información que conocemos sobre los períodos prehistóricos se obtiene a través de excavaciones arqueológicas</vt:lpstr>
      <vt:lpstr>Excavaciones arqueológicas en la Cueva de Santimamiñe</vt:lpstr>
      <vt:lpstr>Atapuerca</vt:lpstr>
      <vt:lpstr>El uro, cuya domesticación empezó en el Neolítico, es uno de los animales prehistóricos extintos</vt:lpstr>
      <vt:lpstr>La historia comienza cuando aparecen los primeros documentos escritos </vt:lpstr>
      <vt:lpstr>También son importantes los artefactos, edificios manifestaciones artísticas y descubrimientos arqueológicos para ayudarnos a conocer la historia </vt:lpstr>
      <vt:lpstr>Taberna conservada en Pompeya. Puede verse el mostrador con los espacios redondos donde se introducían las vasijas con alimentos para tenerlos calientes durante su venta al público</vt:lpstr>
      <vt:lpstr>Foro Romano, donde está situado el Mercado de Trajano</vt:lpstr>
      <vt:lpstr>Algunos de los primeros pueblos de España</vt:lpstr>
      <vt:lpstr>En los yacimientos arqueológicos se encuentran artefactos que aportan importante información sobre las formas de vida de la Prehistoria y la Antigüedad clásica </vt:lpstr>
      <vt:lpstr>En las excavaciones arqueológicas se encuentran objetos de barro y metal relacionados con la cocina, tales como platos, ánforas, jarras y cucharas</vt:lpstr>
      <vt:lpstr>La cuchara romana llamada cochlearium tenía un extremo puntiagudo que se usaba para pinchar alimentos a modo de tenedor y quizá para comer caracoles </vt:lpstr>
      <vt:lpstr>Ánforas y vasijas usadas para transportar y conservar alimentos durante la Antigüedad clásica </vt:lpstr>
      <vt:lpstr>Se han conservado también objetos de vidrio dedicados al servicio de la mesa</vt:lpstr>
      <vt:lpstr>Las ánforas y tinajas podían ser de apariencia simple cuando se usaban para almacenar alimentos o estar muy decoradas cuando se dedicaban al servicio de mesa</vt:lpstr>
      <vt:lpstr>Muchos de los objetos de barro que se usan aún hoy son muy similares a los que se usaban hace cientos de años </vt:lpstr>
      <vt:lpstr>Todavía consumimos muchos alimentos similares a los de la Antigüedad clásica tales como garum, maza y queso</vt:lpstr>
      <vt:lpstr>PowerPoint Presentation</vt:lpstr>
      <vt:lpstr>Imágenes</vt:lpstr>
    </vt:vector>
  </TitlesOfParts>
  <Company/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Capítulo 1</dc:title>
  <dc:creator>Alicia</dc:creator>
  <cp:lastModifiedBy>Microsoft Office User</cp:lastModifiedBy>
  <cp:revision>63</cp:revision>
  <cp:lastPrinted>2017-11-06T18:19:31Z</cp:lastPrinted>
  <dcterms:created xsi:type="dcterms:W3CDTF">2017-09-28T21:28:57Z</dcterms:created>
  <dcterms:modified xsi:type="dcterms:W3CDTF">2017-11-06T18:19:38Z</dcterms:modified>
</cp:coreProperties>
</file>