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30" r:id="rId1"/>
  </p:sldMasterIdLst>
  <p:notesMasterIdLst>
    <p:notesMasterId r:id="rId21"/>
  </p:notesMasterIdLst>
  <p:sldIdLst>
    <p:sldId id="256" r:id="rId2"/>
    <p:sldId id="257" r:id="rId3"/>
    <p:sldId id="268" r:id="rId4"/>
    <p:sldId id="271" r:id="rId5"/>
    <p:sldId id="260" r:id="rId6"/>
    <p:sldId id="259" r:id="rId7"/>
    <p:sldId id="263" r:id="rId8"/>
    <p:sldId id="265" r:id="rId9"/>
    <p:sldId id="276" r:id="rId10"/>
    <p:sldId id="272" r:id="rId11"/>
    <p:sldId id="264" r:id="rId12"/>
    <p:sldId id="274" r:id="rId13"/>
    <p:sldId id="266" r:id="rId14"/>
    <p:sldId id="270" r:id="rId15"/>
    <p:sldId id="269" r:id="rId16"/>
    <p:sldId id="277" r:id="rId17"/>
    <p:sldId id="261" r:id="rId18"/>
    <p:sldId id="278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15"/>
    <p:restoredTop sz="94674"/>
  </p:normalViewPr>
  <p:slideViewPr>
    <p:cSldViewPr snapToGrid="0" snapToObjects="1">
      <p:cViewPr varScale="1">
        <p:scale>
          <a:sx n="193" d="100"/>
          <a:sy n="193" d="100"/>
        </p:scale>
        <p:origin x="216" y="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993F3-D1C5-8045-A134-F74B9F76315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FE513-7377-A245-B5A6-17BA9D6D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B02CE-8A42-0340-B1DC-405FBAF99533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36E3-1BAB-9F47-81AE-E8FC637FD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7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Relationship Id="rId3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2O9NLo7ujY" TargetMode="External"/><Relationship Id="rId4" Type="http://schemas.openxmlformats.org/officeDocument/2006/relationships/hyperlink" Target="https://www.youtube.com/watch?v=2I93gFx3gmc" TargetMode="External"/><Relationship Id="rId5" Type="http://schemas.openxmlformats.org/officeDocument/2006/relationships/hyperlink" Target="https://www.youtube.com/watch?v=1H9y_qDty-Y" TargetMode="External"/><Relationship Id="rId6" Type="http://schemas.openxmlformats.org/officeDocument/2006/relationships/hyperlink" Target="https://www.youtube.com/watch?v=Z-9Hup1awm8" TargetMode="External"/><Relationship Id="rId7" Type="http://schemas.openxmlformats.org/officeDocument/2006/relationships/hyperlink" Target="https://www.youtube.com/watch?v=N7hh2FwFVgU" TargetMode="External"/><Relationship Id="rId8" Type="http://schemas.openxmlformats.org/officeDocument/2006/relationships/hyperlink" Target="https://www.youtube.com/watch?v=sCvnFWBFVe0" TargetMode="External"/><Relationship Id="rId9" Type="http://schemas.openxmlformats.org/officeDocument/2006/relationships/hyperlink" Target="https://www.youtube.com/watch?v=MM7ah4ppM9M\" TargetMode="External"/><Relationship Id="rId10" Type="http://schemas.openxmlformats.org/officeDocument/2006/relationships/hyperlink" Target="https://www.youtube.com/watch?v=XZOLOggfWp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ospy5jstwME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hyperlink" Target="https://www.youtube.com/watch?v=gJhcvujfMP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16.jpg"/><Relationship Id="rId9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/>
              <a:t>Capítulo</a:t>
            </a:r>
            <a:r>
              <a:rPr lang="en-US" sz="4800" dirty="0" smtClean="0"/>
              <a:t> 11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886020" y="6054977"/>
            <a:ext cx="2946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Gómez-</a:t>
            </a:r>
            <a:r>
              <a:rPr lang="en-US" dirty="0" smtClean="0"/>
              <a:t>Bravo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64542" y="3943003"/>
            <a:ext cx="8383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Gustos</a:t>
            </a:r>
            <a:r>
              <a:rPr lang="en-US" sz="4000" dirty="0" smtClean="0"/>
              <a:t> y </a:t>
            </a:r>
            <a:r>
              <a:rPr lang="en-US" sz="4000" dirty="0" err="1" smtClean="0"/>
              <a:t>disgustos</a:t>
            </a:r>
            <a:r>
              <a:rPr lang="en-US" sz="4000" dirty="0" smtClean="0"/>
              <a:t>. El </a:t>
            </a:r>
            <a:r>
              <a:rPr lang="en-US" sz="4000" dirty="0" err="1" smtClean="0"/>
              <a:t>sabor</a:t>
            </a:r>
            <a:r>
              <a:rPr lang="en-US" sz="4000" dirty="0" smtClean="0"/>
              <a:t> de la </a:t>
            </a:r>
            <a:r>
              <a:rPr lang="en-US" sz="4000" dirty="0" err="1" smtClean="0"/>
              <a:t>tierra</a:t>
            </a:r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50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78" y="-19456"/>
            <a:ext cx="8570068" cy="2023353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Actividad</a:t>
            </a:r>
            <a:r>
              <a:rPr lang="en-US" sz="2800" dirty="0" smtClean="0">
                <a:latin typeface="+mn-lt"/>
              </a:rPr>
              <a:t>: </a:t>
            </a:r>
            <a:r>
              <a:rPr lang="en-US" sz="2800" dirty="0" err="1" smtClean="0">
                <a:latin typeface="+mn-lt"/>
              </a:rPr>
              <a:t>revisa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estos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menús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puestos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fuera</a:t>
            </a:r>
            <a:r>
              <a:rPr lang="en-US" sz="2800" dirty="0" smtClean="0">
                <a:latin typeface="+mn-lt"/>
              </a:rPr>
              <a:t> de </a:t>
            </a:r>
            <a:r>
              <a:rPr lang="en-US" sz="2800" dirty="0" err="1" smtClean="0">
                <a:latin typeface="+mn-lt"/>
              </a:rPr>
              <a:t>diferentes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restaurantes</a:t>
            </a:r>
            <a:r>
              <a:rPr lang="en-US" sz="2800" dirty="0" smtClean="0">
                <a:latin typeface="+mn-lt"/>
              </a:rPr>
              <a:t> de </a:t>
            </a:r>
            <a:r>
              <a:rPr lang="en-US" sz="2800" dirty="0" err="1" smtClean="0">
                <a:latin typeface="+mn-lt"/>
              </a:rPr>
              <a:t>Perú</a:t>
            </a:r>
            <a:r>
              <a:rPr lang="en-US" sz="2800" dirty="0" smtClean="0">
                <a:latin typeface="+mn-lt"/>
              </a:rPr>
              <a:t>, Argentina y México y </a:t>
            </a:r>
            <a:r>
              <a:rPr lang="en-US" sz="2800" dirty="0" err="1" smtClean="0">
                <a:latin typeface="+mn-lt"/>
              </a:rPr>
              <a:t>analiza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su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contenido</a:t>
            </a:r>
            <a:r>
              <a:rPr lang="en-US" sz="2800" dirty="0" smtClean="0">
                <a:latin typeface="+mn-lt"/>
              </a:rPr>
              <a:t>. ¿</a:t>
            </a:r>
            <a:r>
              <a:rPr lang="en-US" sz="2800" dirty="0" err="1" smtClean="0">
                <a:latin typeface="+mn-lt"/>
              </a:rPr>
              <a:t>Presentan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una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cocina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local o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internacional</a:t>
            </a:r>
            <a:r>
              <a:rPr lang="en-US" sz="2800" dirty="0" smtClean="0">
                <a:latin typeface="+mn-lt"/>
              </a:rPr>
              <a:t>? ¿</a:t>
            </a:r>
            <a:r>
              <a:rPr lang="en-US" sz="2800" dirty="0" err="1" smtClean="0">
                <a:latin typeface="+mn-lt"/>
              </a:rPr>
              <a:t>Te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parece</a:t>
            </a:r>
            <a:r>
              <a:rPr lang="en-US" sz="2800" dirty="0" smtClean="0">
                <a:latin typeface="+mn-lt"/>
              </a:rPr>
              <a:t> que </a:t>
            </a:r>
            <a:r>
              <a:rPr lang="en-US" sz="2800" dirty="0" err="1" smtClean="0">
                <a:latin typeface="+mn-lt"/>
              </a:rPr>
              <a:t>estos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menús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pertenecen</a:t>
            </a:r>
            <a:r>
              <a:rPr lang="en-US" sz="2800" dirty="0" smtClean="0">
                <a:latin typeface="+mn-lt"/>
              </a:rPr>
              <a:t> a </a:t>
            </a:r>
            <a:r>
              <a:rPr lang="en-US" sz="2800" dirty="0" err="1" smtClean="0">
                <a:latin typeface="+mn-lt"/>
              </a:rPr>
              <a:t>restaurantes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populares</a:t>
            </a:r>
            <a:r>
              <a:rPr lang="en-US" sz="2800" dirty="0" smtClean="0">
                <a:latin typeface="+mn-lt"/>
              </a:rPr>
              <a:t>? ¿Son </a:t>
            </a:r>
            <a:r>
              <a:rPr lang="en-US" sz="2800" dirty="0" err="1" smtClean="0">
                <a:latin typeface="+mn-lt"/>
              </a:rPr>
              <a:t>menús</a:t>
            </a:r>
            <a:r>
              <a:rPr lang="en-US" sz="2800" dirty="0" smtClean="0">
                <a:latin typeface="+mn-lt"/>
              </a:rPr>
              <a:t> para </a:t>
            </a:r>
            <a:r>
              <a:rPr lang="en-US" sz="2800" dirty="0" err="1" smtClean="0">
                <a:latin typeface="+mn-lt"/>
              </a:rPr>
              <a:t>turistas</a:t>
            </a:r>
            <a:r>
              <a:rPr lang="en-US" sz="2800" dirty="0" smtClean="0">
                <a:latin typeface="+mn-lt"/>
              </a:rPr>
              <a:t> o para </a:t>
            </a:r>
            <a:r>
              <a:rPr lang="en-US" sz="2800" dirty="0" err="1" smtClean="0">
                <a:latin typeface="+mn-lt"/>
              </a:rPr>
              <a:t>habitantes</a:t>
            </a:r>
            <a:r>
              <a:rPr lang="en-US" sz="2800" dirty="0" smtClean="0">
                <a:latin typeface="+mn-lt"/>
              </a:rPr>
              <a:t> de las </a:t>
            </a:r>
            <a:r>
              <a:rPr lang="en-US" sz="2800" dirty="0" err="1" smtClean="0">
                <a:latin typeface="+mn-lt"/>
              </a:rPr>
              <a:t>respectivas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ciudades</a:t>
            </a:r>
            <a:r>
              <a:rPr lang="en-US" sz="2800" dirty="0" smtClean="0">
                <a:latin typeface="+mn-lt"/>
              </a:rPr>
              <a:t>? </a:t>
            </a:r>
            <a:endParaRPr lang="en-US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7" y="2003898"/>
            <a:ext cx="3132305" cy="4782035"/>
          </a:xfr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4" y="2003897"/>
            <a:ext cx="4315039" cy="478203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25" y="3886770"/>
            <a:ext cx="4456195" cy="289916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17" y="60058"/>
            <a:ext cx="3207026" cy="44589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124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1178" y="253662"/>
            <a:ext cx="2260085" cy="2333667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La comida </a:t>
            </a:r>
            <a:r>
              <a:rPr lang="en-US" sz="3600" dirty="0" err="1" smtClean="0"/>
              <a:t>como</a:t>
            </a:r>
            <a:r>
              <a:rPr lang="en-US" sz="3600" dirty="0" smtClean="0"/>
              <a:t> </a:t>
            </a:r>
            <a:r>
              <a:rPr lang="en-US" sz="3600" dirty="0" err="1" smtClean="0"/>
              <a:t>indicador</a:t>
            </a:r>
            <a:r>
              <a:rPr lang="en-US" sz="3600" dirty="0" smtClean="0"/>
              <a:t> social: </a:t>
            </a:r>
            <a:br>
              <a:rPr lang="en-US" sz="3600" dirty="0" smtClean="0"/>
            </a:br>
            <a:r>
              <a:rPr lang="en-US" sz="4000" b="1" dirty="0" smtClean="0">
                <a:solidFill>
                  <a:srgbClr val="C00000"/>
                </a:solidFill>
              </a:rPr>
              <a:t>el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ajo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304" y="159420"/>
            <a:ext cx="1932583" cy="2673321"/>
          </a:xfrm>
          <a:ln w="12700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" y="58190"/>
            <a:ext cx="7609138" cy="3275526"/>
          </a:xfrm>
          <a:prstGeom prst="rect">
            <a:avLst/>
          </a:prstGeom>
          <a:ln w="12700">
            <a:solidFill>
              <a:srgbClr val="00905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36691" y="3509904"/>
            <a:ext cx="857217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/>
              <a:t>El </a:t>
            </a:r>
            <a:r>
              <a:rPr lang="en-US" sz="2000" dirty="0" err="1">
                <a:solidFill>
                  <a:srgbClr val="C00000"/>
                </a:solidFill>
              </a:rPr>
              <a:t>ajo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ingrediente</a:t>
            </a:r>
            <a:r>
              <a:rPr lang="en-US" sz="2000" dirty="0"/>
              <a:t> indispensable </a:t>
            </a:r>
            <a:r>
              <a:rPr lang="en-US" sz="2000" dirty="0" smtClean="0"/>
              <a:t>de </a:t>
            </a:r>
            <a:r>
              <a:rPr lang="en-US" sz="2000" dirty="0" err="1" smtClean="0"/>
              <a:t>muchísimos</a:t>
            </a:r>
            <a:r>
              <a:rPr lang="en-US" sz="2000" dirty="0" smtClean="0"/>
              <a:t> </a:t>
            </a:r>
            <a:r>
              <a:rPr lang="en-US" sz="2000" dirty="0" err="1"/>
              <a:t>platos</a:t>
            </a:r>
            <a:r>
              <a:rPr lang="en-US" sz="2000" dirty="0"/>
              <a:t> de la </a:t>
            </a:r>
            <a:r>
              <a:rPr lang="en-US" sz="2000" dirty="0" err="1"/>
              <a:t>cocina</a:t>
            </a:r>
            <a:r>
              <a:rPr lang="en-US" sz="2000" dirty="0"/>
              <a:t> </a:t>
            </a:r>
            <a:r>
              <a:rPr lang="en-US" sz="2000" dirty="0" err="1" smtClean="0"/>
              <a:t>española</a:t>
            </a:r>
            <a:r>
              <a:rPr lang="en-US" sz="2000" dirty="0" smtClean="0"/>
              <a:t> </a:t>
            </a:r>
            <a:r>
              <a:rPr lang="en-US" sz="2000" dirty="0"/>
              <a:t>y </a:t>
            </a:r>
            <a:r>
              <a:rPr lang="en-US" sz="2000" dirty="0" err="1"/>
              <a:t>latinoamericana</a:t>
            </a:r>
            <a:r>
              <a:rPr lang="en-US" sz="2000" dirty="0"/>
              <a:t>. </a:t>
            </a:r>
            <a:r>
              <a:rPr lang="en-US" sz="2000" dirty="0" err="1"/>
              <a:t>Crudo</a:t>
            </a:r>
            <a:r>
              <a:rPr lang="en-US" sz="2000" dirty="0"/>
              <a:t>,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ingrediente</a:t>
            </a:r>
            <a:r>
              <a:rPr lang="en-US" sz="2000" dirty="0"/>
              <a:t> principal de </a:t>
            </a:r>
            <a:r>
              <a:rPr lang="en-US" sz="2000" dirty="0" err="1"/>
              <a:t>platos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el </a:t>
            </a:r>
            <a:r>
              <a:rPr lang="en-US" sz="2000" dirty="0" err="1"/>
              <a:t>almodrote</a:t>
            </a:r>
            <a:r>
              <a:rPr lang="en-US" sz="2000" dirty="0"/>
              <a:t>, el </a:t>
            </a:r>
            <a:r>
              <a:rPr lang="en-US" sz="2000" dirty="0" err="1"/>
              <a:t>salmorejo</a:t>
            </a:r>
            <a:r>
              <a:rPr lang="en-US" sz="2000" dirty="0"/>
              <a:t> y el gazpacho. </a:t>
            </a: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r>
              <a:rPr lang="en-US" sz="2000" dirty="0" err="1" smtClean="0"/>
              <a:t>Tradicionalmente</a:t>
            </a:r>
            <a:r>
              <a:rPr lang="en-US" sz="2000" dirty="0" smtClean="0"/>
              <a:t> </a:t>
            </a:r>
            <a:r>
              <a:rPr lang="en-US" sz="2000" dirty="0"/>
              <a:t>ha </a:t>
            </a:r>
            <a:r>
              <a:rPr lang="en-US" sz="2000" dirty="0" err="1"/>
              <a:t>sido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C00000"/>
                </a:solidFill>
              </a:rPr>
              <a:t>alimento</a:t>
            </a:r>
            <a:r>
              <a:rPr lang="en-US" sz="2000" dirty="0">
                <a:solidFill>
                  <a:srgbClr val="C00000"/>
                </a:solidFill>
              </a:rPr>
              <a:t> de la </a:t>
            </a:r>
            <a:r>
              <a:rPr lang="en-US" sz="2000" dirty="0" err="1">
                <a:solidFill>
                  <a:srgbClr val="C00000"/>
                </a:solidFill>
              </a:rPr>
              <a:t>clase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trabajadora</a:t>
            </a:r>
            <a:r>
              <a:rPr lang="en-US" sz="2000" dirty="0"/>
              <a:t>, que lo come </a:t>
            </a:r>
            <a:r>
              <a:rPr lang="en-US" sz="2000" dirty="0" err="1"/>
              <a:t>crudo</a:t>
            </a:r>
            <a:r>
              <a:rPr lang="en-US" sz="2000" dirty="0"/>
              <a:t> para </a:t>
            </a:r>
            <a:r>
              <a:rPr lang="en-US" sz="2000" dirty="0" err="1" smtClean="0"/>
              <a:t>acompañar</a:t>
            </a:r>
            <a:r>
              <a:rPr lang="en-US" sz="2000" dirty="0" smtClean="0"/>
              <a:t> </a:t>
            </a:r>
            <a:r>
              <a:rPr lang="en-US" sz="2000" dirty="0"/>
              <a:t>al pan que </a:t>
            </a:r>
            <a:r>
              <a:rPr lang="en-US" sz="2000" dirty="0" err="1"/>
              <a:t>es</a:t>
            </a:r>
            <a:r>
              <a:rPr lang="en-US" sz="2000" dirty="0"/>
              <a:t> base de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 smtClean="0"/>
              <a:t>alimentación</a:t>
            </a:r>
            <a:r>
              <a:rPr lang="en-US" sz="2000" dirty="0"/>
              <a:t>. </a:t>
            </a: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/>
              <a:t>tener</a:t>
            </a:r>
            <a:r>
              <a:rPr lang="en-US" sz="2000" dirty="0"/>
              <a:t> un </a:t>
            </a:r>
            <a:r>
              <a:rPr lang="en-US" sz="2000" dirty="0" err="1">
                <a:solidFill>
                  <a:srgbClr val="C00000"/>
                </a:solidFill>
              </a:rPr>
              <a:t>fuerte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olor</a:t>
            </a:r>
            <a:r>
              <a:rPr lang="en-US" sz="2000" dirty="0">
                <a:solidFill>
                  <a:srgbClr val="C00000"/>
                </a:solidFill>
              </a:rPr>
              <a:t> y </a:t>
            </a:r>
            <a:r>
              <a:rPr lang="en-US" sz="2000" dirty="0" err="1">
                <a:solidFill>
                  <a:srgbClr val="C00000"/>
                </a:solidFill>
              </a:rPr>
              <a:t>sabor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y </a:t>
            </a:r>
            <a:r>
              <a:rPr lang="en-US" sz="2000" dirty="0" err="1"/>
              <a:t>estar</a:t>
            </a:r>
            <a:r>
              <a:rPr lang="en-US" sz="2000" dirty="0"/>
              <a:t> </a:t>
            </a:r>
            <a:r>
              <a:rPr lang="en-US" sz="2000" dirty="0" err="1"/>
              <a:t>relacionado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cultivo</a:t>
            </a:r>
            <a:r>
              <a:rPr lang="en-US" sz="2000" dirty="0"/>
              <a:t> y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consumo</a:t>
            </a:r>
            <a:r>
              <a:rPr lang="en-US" sz="2000" dirty="0"/>
              <a:t> con el </a:t>
            </a:r>
            <a:r>
              <a:rPr lang="en-US" sz="2000" dirty="0" err="1" smtClean="0">
                <a:solidFill>
                  <a:srgbClr val="C00000"/>
                </a:solidFill>
              </a:rPr>
              <a:t>campesinado</a:t>
            </a:r>
            <a:r>
              <a:rPr lang="en-US" sz="2000" dirty="0" smtClean="0"/>
              <a:t>, </a:t>
            </a:r>
            <a:r>
              <a:rPr lang="en-US" sz="2000" dirty="0" err="1"/>
              <a:t>sobre</a:t>
            </a:r>
            <a:r>
              <a:rPr lang="en-US" sz="2000" dirty="0"/>
              <a:t> </a:t>
            </a:r>
            <a:r>
              <a:rPr lang="en-US" sz="2000" dirty="0" err="1"/>
              <a:t>todo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forma </a:t>
            </a:r>
            <a:r>
              <a:rPr lang="en-US" sz="2000" dirty="0" err="1">
                <a:solidFill>
                  <a:srgbClr val="C00000"/>
                </a:solidFill>
              </a:rPr>
              <a:t>cruda</a:t>
            </a:r>
            <a:r>
              <a:rPr lang="en-US" sz="2000" dirty="0"/>
              <a:t>, el </a:t>
            </a:r>
            <a:r>
              <a:rPr lang="en-US" sz="2000" dirty="0" err="1"/>
              <a:t>ajo</a:t>
            </a:r>
            <a:r>
              <a:rPr lang="en-US" sz="2000" dirty="0"/>
              <a:t> </a:t>
            </a:r>
            <a:r>
              <a:rPr lang="en-US" sz="2000" dirty="0" err="1"/>
              <a:t>aparece</a:t>
            </a:r>
            <a:r>
              <a:rPr lang="en-US" sz="2000" dirty="0"/>
              <a:t> </a:t>
            </a:r>
            <a:r>
              <a:rPr lang="en-US" sz="2000" dirty="0" err="1"/>
              <a:t>muchas</a:t>
            </a:r>
            <a:r>
              <a:rPr lang="en-US" sz="2000" dirty="0"/>
              <a:t> </a:t>
            </a:r>
            <a:r>
              <a:rPr lang="en-US" sz="2000" dirty="0" err="1"/>
              <a:t>veces</a:t>
            </a:r>
            <a:r>
              <a:rPr lang="en-US" sz="2000" dirty="0"/>
              <a:t> </a:t>
            </a:r>
            <a:r>
              <a:rPr lang="en-US" sz="2000" dirty="0" err="1"/>
              <a:t>caracterizado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alimento</a:t>
            </a:r>
            <a:r>
              <a:rPr lang="en-US" sz="2000" dirty="0"/>
              <a:t> </a:t>
            </a:r>
            <a:r>
              <a:rPr lang="en-US" sz="2000" dirty="0" err="1"/>
              <a:t>relacionado</a:t>
            </a:r>
            <a:r>
              <a:rPr lang="en-US" sz="2000" dirty="0"/>
              <a:t> con la </a:t>
            </a:r>
            <a:r>
              <a:rPr lang="en-US" sz="2000" dirty="0" err="1"/>
              <a:t>tierra</a:t>
            </a:r>
            <a:r>
              <a:rPr lang="en-US" sz="2000" dirty="0"/>
              <a:t> y con </a:t>
            </a:r>
            <a:r>
              <a:rPr lang="en-US" sz="2000" dirty="0" err="1"/>
              <a:t>los</a:t>
            </a:r>
            <a:r>
              <a:rPr lang="en-US" sz="2000" dirty="0"/>
              <a:t> que la </a:t>
            </a:r>
            <a:r>
              <a:rPr lang="en-US" sz="2000" dirty="0" err="1"/>
              <a:t>trabajan</a:t>
            </a:r>
            <a:r>
              <a:rPr lang="en-US" sz="2000" dirty="0"/>
              <a:t> y, </a:t>
            </a:r>
            <a:r>
              <a:rPr lang="en-US" sz="2000" dirty="0" err="1"/>
              <a:t>por</a:t>
            </a:r>
            <a:r>
              <a:rPr lang="en-US" sz="2000" dirty="0"/>
              <a:t> lo </a:t>
            </a:r>
            <a:r>
              <a:rPr lang="en-US" sz="2000" dirty="0" err="1"/>
              <a:t>tanto</a:t>
            </a:r>
            <a:r>
              <a:rPr lang="en-US" sz="2000" dirty="0"/>
              <a:t>, </a:t>
            </a:r>
            <a:r>
              <a:rPr lang="en-US" sz="2000" dirty="0" err="1"/>
              <a:t>rechazado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las </a:t>
            </a:r>
            <a:r>
              <a:rPr lang="en-US" sz="2000" dirty="0" err="1"/>
              <a:t>clases</a:t>
            </a:r>
            <a:r>
              <a:rPr lang="en-US" sz="2000" dirty="0"/>
              <a:t> </a:t>
            </a:r>
            <a:r>
              <a:rPr lang="en-US" sz="2000" dirty="0" err="1"/>
              <a:t>altas</a:t>
            </a:r>
            <a:r>
              <a:rPr lang="en-US" sz="2000" dirty="0"/>
              <a:t>, </a:t>
            </a:r>
            <a:r>
              <a:rPr lang="en-US" sz="2000" dirty="0" err="1" smtClean="0"/>
              <a:t>más</a:t>
            </a:r>
            <a:r>
              <a:rPr lang="en-US" sz="2000" dirty="0" smtClean="0"/>
              <a:t> </a:t>
            </a:r>
            <a:r>
              <a:rPr lang="en-US" sz="2000" dirty="0" err="1"/>
              <a:t>alejadas</a:t>
            </a:r>
            <a:r>
              <a:rPr lang="en-US" sz="2000" dirty="0"/>
              <a:t> del </a:t>
            </a:r>
            <a:r>
              <a:rPr lang="en-US" sz="2000" dirty="0" err="1"/>
              <a:t>contacto</a:t>
            </a:r>
            <a:r>
              <a:rPr lang="en-US" sz="2000" dirty="0"/>
              <a:t> con la </a:t>
            </a:r>
            <a:r>
              <a:rPr lang="en-US" sz="2000" dirty="0" err="1"/>
              <a:t>tierra</a:t>
            </a:r>
            <a:r>
              <a:rPr lang="en-US" sz="2000" dirty="0"/>
              <a:t>.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4" y="3006996"/>
            <a:ext cx="3316103" cy="3767875"/>
          </a:xfrm>
          <a:prstGeom prst="rect">
            <a:avLst/>
          </a:prstGeom>
          <a:ln w="12700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1282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72" y="98504"/>
            <a:ext cx="11255093" cy="10648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 </a:t>
            </a:r>
            <a:r>
              <a:rPr lang="en-US" dirty="0" err="1" smtClean="0">
                <a:solidFill>
                  <a:srgbClr val="C00000"/>
                </a:solidFill>
              </a:rPr>
              <a:t>ajo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componente</a:t>
            </a:r>
            <a:r>
              <a:rPr lang="en-US" dirty="0" smtClean="0"/>
              <a:t> indispensable de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platos</a:t>
            </a:r>
            <a:r>
              <a:rPr lang="en-US" dirty="0" smtClean="0"/>
              <a:t> </a:t>
            </a:r>
            <a:r>
              <a:rPr lang="en-US" dirty="0" err="1" smtClean="0"/>
              <a:t>populares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31" y="2060996"/>
            <a:ext cx="2408711" cy="321161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" y="1538255"/>
            <a:ext cx="2451371" cy="32684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88" y="630924"/>
            <a:ext cx="7266512" cy="4844341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412" y="5451266"/>
            <a:ext cx="4513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</a:t>
            </a:r>
            <a:r>
              <a:rPr lang="en-US" dirty="0" err="1" smtClean="0"/>
              <a:t>hacer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pan con </a:t>
            </a:r>
            <a:r>
              <a:rPr lang="en-US" dirty="0" err="1" smtClean="0">
                <a:solidFill>
                  <a:srgbClr val="C00000"/>
                </a:solidFill>
              </a:rPr>
              <a:t>tomate</a:t>
            </a:r>
            <a:r>
              <a:rPr lang="en-US" dirty="0" smtClean="0"/>
              <a:t>, hay que </a:t>
            </a:r>
            <a:r>
              <a:rPr lang="en-US" dirty="0" err="1" smtClean="0"/>
              <a:t>frotar</a:t>
            </a:r>
            <a:r>
              <a:rPr lang="en-US" dirty="0"/>
              <a:t> </a:t>
            </a:r>
            <a:r>
              <a:rPr lang="en-US" dirty="0" smtClean="0"/>
              <a:t>un </a:t>
            </a:r>
            <a:r>
              <a:rPr lang="en-US" dirty="0" err="1" smtClean="0"/>
              <a:t>ajo</a:t>
            </a:r>
            <a:r>
              <a:rPr lang="en-US" dirty="0" smtClean="0"/>
              <a:t> </a:t>
            </a:r>
            <a:r>
              <a:rPr lang="en-US" dirty="0" err="1" smtClean="0"/>
              <a:t>crudo</a:t>
            </a:r>
            <a:r>
              <a:rPr lang="en-US" dirty="0" smtClean="0"/>
              <a:t> y </a:t>
            </a:r>
            <a:r>
              <a:rPr lang="en-US" dirty="0" err="1" smtClean="0"/>
              <a:t>tomate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pan y </a:t>
            </a:r>
            <a:r>
              <a:rPr lang="en-US" dirty="0" err="1" smtClean="0"/>
              <a:t>añadir</a:t>
            </a:r>
            <a:r>
              <a:rPr lang="en-US" dirty="0" smtClean="0"/>
              <a:t> un </a:t>
            </a:r>
            <a:r>
              <a:rPr lang="en-US" dirty="0" err="1" smtClean="0"/>
              <a:t>chorrito</a:t>
            </a:r>
            <a:r>
              <a:rPr lang="en-US" dirty="0" smtClean="0"/>
              <a:t> de </a:t>
            </a:r>
            <a:r>
              <a:rPr lang="en-US" dirty="0" err="1" smtClean="0"/>
              <a:t>aceite</a:t>
            </a:r>
            <a:r>
              <a:rPr lang="en-US" dirty="0" smtClean="0"/>
              <a:t> de </a:t>
            </a:r>
            <a:r>
              <a:rPr lang="en-US" dirty="0" err="1" smtClean="0"/>
              <a:t>oliva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94842" y="5609854"/>
            <a:ext cx="7397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ajo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ingrediente</a:t>
            </a:r>
            <a:r>
              <a:rPr lang="en-US" dirty="0" smtClean="0"/>
              <a:t> </a:t>
            </a:r>
            <a:r>
              <a:rPr lang="en-US" dirty="0" err="1" smtClean="0"/>
              <a:t>común</a:t>
            </a:r>
            <a:r>
              <a:rPr lang="en-US" dirty="0" smtClean="0"/>
              <a:t> a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platos</a:t>
            </a:r>
            <a:r>
              <a:rPr lang="en-US" dirty="0" smtClean="0"/>
              <a:t> y salsas, entre </a:t>
            </a:r>
            <a:r>
              <a:rPr lang="en-US" dirty="0" err="1" smtClean="0"/>
              <a:t>los</a:t>
            </a:r>
            <a:r>
              <a:rPr lang="en-US" dirty="0" smtClean="0"/>
              <a:t> que se </a:t>
            </a:r>
            <a:r>
              <a:rPr lang="en-US" dirty="0" err="1" smtClean="0"/>
              <a:t>encuentran</a:t>
            </a:r>
            <a:r>
              <a:rPr lang="en-US" dirty="0" smtClean="0"/>
              <a:t> las </a:t>
            </a:r>
            <a:r>
              <a:rPr lang="en-US" dirty="0" err="1" smtClean="0"/>
              <a:t>gambas</a:t>
            </a:r>
            <a:r>
              <a:rPr lang="en-US" dirty="0" smtClean="0"/>
              <a:t>, </a:t>
            </a:r>
            <a:r>
              <a:rPr lang="en-US" dirty="0" err="1" smtClean="0"/>
              <a:t>champiñones</a:t>
            </a:r>
            <a:r>
              <a:rPr lang="en-US" dirty="0" smtClean="0"/>
              <a:t> o </a:t>
            </a:r>
            <a:r>
              <a:rPr lang="en-US" dirty="0" err="1" smtClean="0"/>
              <a:t>pollo</a:t>
            </a:r>
            <a:r>
              <a:rPr lang="en-US" dirty="0" smtClean="0"/>
              <a:t> al </a:t>
            </a:r>
            <a:r>
              <a:rPr lang="en-US" dirty="0" err="1" smtClean="0"/>
              <a:t>ajillo</a:t>
            </a:r>
            <a:r>
              <a:rPr lang="en-US" dirty="0" smtClean="0"/>
              <a:t>, la </a:t>
            </a:r>
            <a:r>
              <a:rPr lang="en-US" dirty="0" err="1" smtClean="0"/>
              <a:t>sopa</a:t>
            </a:r>
            <a:r>
              <a:rPr lang="en-US" dirty="0" smtClean="0"/>
              <a:t> de </a:t>
            </a:r>
            <a:r>
              <a:rPr lang="en-US" dirty="0" err="1" smtClean="0"/>
              <a:t>ajo</a:t>
            </a:r>
            <a:r>
              <a:rPr lang="en-US" dirty="0" smtClean="0"/>
              <a:t>, el </a:t>
            </a:r>
            <a:r>
              <a:rPr lang="en-US" dirty="0" err="1" smtClean="0"/>
              <a:t>ajo</a:t>
            </a:r>
            <a:r>
              <a:rPr lang="en-US" dirty="0" smtClean="0"/>
              <a:t> </a:t>
            </a:r>
            <a:r>
              <a:rPr lang="en-US" dirty="0" err="1" smtClean="0"/>
              <a:t>arriero</a:t>
            </a:r>
            <a:r>
              <a:rPr lang="en-US" dirty="0" smtClean="0"/>
              <a:t>, el chimichurri, el </a:t>
            </a:r>
            <a:r>
              <a:rPr lang="en-US" dirty="0" err="1" smtClean="0"/>
              <a:t>pebre</a:t>
            </a:r>
            <a:r>
              <a:rPr lang="en-US" dirty="0" smtClean="0"/>
              <a:t> de </a:t>
            </a:r>
            <a:r>
              <a:rPr lang="en-US" dirty="0" err="1" smtClean="0"/>
              <a:t>ají</a:t>
            </a:r>
            <a:r>
              <a:rPr lang="en-US" dirty="0" smtClean="0"/>
              <a:t> </a:t>
            </a:r>
            <a:r>
              <a:rPr lang="en-US" dirty="0" err="1" smtClean="0"/>
              <a:t>cacho</a:t>
            </a:r>
            <a:r>
              <a:rPr lang="en-US" dirty="0" smtClean="0"/>
              <a:t> de </a:t>
            </a:r>
            <a:r>
              <a:rPr lang="en-US" dirty="0" err="1" smtClean="0"/>
              <a:t>cabra</a:t>
            </a:r>
            <a:r>
              <a:rPr lang="en-US" dirty="0" smtClean="0"/>
              <a:t>, el </a:t>
            </a:r>
            <a:r>
              <a:rPr lang="en-US" dirty="0" err="1" smtClean="0"/>
              <a:t>ahogado</a:t>
            </a:r>
            <a:r>
              <a:rPr lang="en-US" dirty="0" smtClean="0"/>
              <a:t> serrano, el mojo, el adobo </a:t>
            </a:r>
            <a:r>
              <a:rPr lang="en-US" dirty="0" err="1" smtClean="0"/>
              <a:t>guatemalteco</a:t>
            </a:r>
            <a:r>
              <a:rPr lang="en-US" dirty="0" smtClean="0"/>
              <a:t> y el </a:t>
            </a:r>
            <a:r>
              <a:rPr lang="en-US" dirty="0" err="1" smtClean="0"/>
              <a:t>recado</a:t>
            </a:r>
            <a:r>
              <a:rPr lang="en-US" dirty="0" smtClean="0"/>
              <a:t> </a:t>
            </a:r>
            <a:r>
              <a:rPr lang="en-US" dirty="0" err="1" smtClean="0"/>
              <a:t>rojo</a:t>
            </a:r>
            <a:r>
              <a:rPr lang="en-US" dirty="0" smtClean="0"/>
              <a:t> para </a:t>
            </a:r>
            <a:r>
              <a:rPr lang="en-US" dirty="0" err="1" smtClean="0"/>
              <a:t>cochinita</a:t>
            </a:r>
            <a:r>
              <a:rPr lang="en-US" dirty="0" smtClean="0"/>
              <a:t> </a:t>
            </a:r>
            <a:r>
              <a:rPr lang="en-US" dirty="0" err="1" smtClean="0"/>
              <a:t>pibil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8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7458" y="288023"/>
            <a:ext cx="2354458" cy="1483130"/>
          </a:xfrm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en-US" dirty="0" smtClean="0"/>
              <a:t>Comida y </a:t>
            </a:r>
            <a:r>
              <a:rPr lang="en-US" dirty="0" err="1" smtClean="0"/>
              <a:t>tabúes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77" y="3546475"/>
            <a:ext cx="4435541" cy="33115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83" y="126457"/>
            <a:ext cx="4254890" cy="3569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50" y="1869004"/>
            <a:ext cx="2304966" cy="1720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94" y="126457"/>
            <a:ext cx="49150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err="1"/>
              <a:t>E</a:t>
            </a:r>
            <a:r>
              <a:rPr lang="en-US" sz="2000" dirty="0" err="1" smtClean="0"/>
              <a:t>xisten</a:t>
            </a:r>
            <a:r>
              <a:rPr lang="en-US" sz="2000" dirty="0" smtClean="0"/>
              <a:t> </a:t>
            </a:r>
            <a:r>
              <a:rPr lang="en-US" sz="2000" dirty="0" err="1" smtClean="0"/>
              <a:t>actitudes</a:t>
            </a:r>
            <a:r>
              <a:rPr lang="en-US" sz="2000" dirty="0" smtClean="0"/>
              <a:t> </a:t>
            </a:r>
            <a:r>
              <a:rPr lang="en-US" sz="2000" dirty="0"/>
              <a:t>con </a:t>
            </a:r>
            <a:r>
              <a:rPr lang="en-US" sz="2000" dirty="0" err="1"/>
              <a:t>respecto</a:t>
            </a:r>
            <a:r>
              <a:rPr lang="en-US" sz="2000" dirty="0"/>
              <a:t> a la comida que </a:t>
            </a:r>
            <a:r>
              <a:rPr lang="en-US" sz="2000" dirty="0" err="1"/>
              <a:t>responden</a:t>
            </a:r>
            <a:r>
              <a:rPr lang="en-US" sz="2000" dirty="0"/>
              <a:t> a </a:t>
            </a:r>
            <a:r>
              <a:rPr lang="en-US" sz="2000" dirty="0" err="1"/>
              <a:t>leyes</a:t>
            </a:r>
            <a:r>
              <a:rPr lang="en-US" sz="2000" dirty="0"/>
              <a:t> </a:t>
            </a:r>
            <a:r>
              <a:rPr lang="en-US" sz="2000" dirty="0" err="1"/>
              <a:t>religiosas</a:t>
            </a:r>
            <a:r>
              <a:rPr lang="en-US" sz="2000" dirty="0"/>
              <a:t>, </a:t>
            </a:r>
            <a:r>
              <a:rPr lang="en-US" sz="2000" dirty="0" err="1" smtClean="0"/>
              <a:t>antropológicas</a:t>
            </a:r>
            <a:r>
              <a:rPr lang="en-US" sz="2000" dirty="0" smtClean="0"/>
              <a:t> </a:t>
            </a:r>
            <a:r>
              <a:rPr lang="en-US" sz="2000" dirty="0"/>
              <a:t>o de </a:t>
            </a:r>
            <a:r>
              <a:rPr lang="en-US" sz="2000" dirty="0" err="1"/>
              <a:t>variada</a:t>
            </a:r>
            <a:r>
              <a:rPr lang="en-US" sz="2000" dirty="0"/>
              <a:t> </a:t>
            </a:r>
            <a:r>
              <a:rPr lang="en-US" sz="2000" dirty="0" err="1"/>
              <a:t>naturaleza</a:t>
            </a:r>
            <a:r>
              <a:rPr lang="en-US" sz="2000" dirty="0"/>
              <a:t> que </a:t>
            </a:r>
            <a:r>
              <a:rPr lang="en-US" sz="2000" dirty="0" err="1"/>
              <a:t>introducen</a:t>
            </a:r>
            <a:r>
              <a:rPr lang="en-US" sz="2000" dirty="0"/>
              <a:t> </a:t>
            </a:r>
            <a:r>
              <a:rPr lang="en-US" sz="2000" dirty="0" err="1" smtClean="0"/>
              <a:t>prohibiciones</a:t>
            </a:r>
            <a:r>
              <a:rPr lang="en-US" sz="2000" dirty="0" smtClean="0"/>
              <a:t> o </a:t>
            </a:r>
            <a:r>
              <a:rPr lang="en-US" sz="2000" dirty="0" err="1" smtClean="0"/>
              <a:t>tabúes</a:t>
            </a:r>
            <a:r>
              <a:rPr lang="en-US" sz="2000" dirty="0" smtClean="0"/>
              <a:t> </a:t>
            </a:r>
            <a:r>
              <a:rPr lang="en-US" sz="2000" dirty="0" err="1"/>
              <a:t>en</a:t>
            </a:r>
            <a:r>
              <a:rPr lang="en-US" sz="2000" dirty="0"/>
              <a:t> el </a:t>
            </a:r>
            <a:r>
              <a:rPr lang="en-US" sz="2000" dirty="0" err="1" smtClean="0"/>
              <a:t>ámbito</a:t>
            </a:r>
            <a:r>
              <a:rPr lang="en-US" sz="2000" dirty="0" smtClean="0"/>
              <a:t> </a:t>
            </a:r>
            <a:r>
              <a:rPr lang="en-US" sz="2000" dirty="0" err="1"/>
              <a:t>alimentario</a:t>
            </a:r>
            <a:r>
              <a:rPr lang="en-US" sz="2000" dirty="0"/>
              <a:t> y que </a:t>
            </a:r>
            <a:r>
              <a:rPr lang="en-US" sz="2000" dirty="0" err="1"/>
              <a:t>influyen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las </a:t>
            </a:r>
            <a:r>
              <a:rPr lang="en-US" sz="2000" dirty="0" err="1"/>
              <a:t>preferencias</a:t>
            </a:r>
            <a:r>
              <a:rPr lang="en-US" sz="2000" dirty="0"/>
              <a:t> </a:t>
            </a:r>
            <a:r>
              <a:rPr lang="en-US" sz="2000" dirty="0" err="1"/>
              <a:t>gustativas</a:t>
            </a:r>
            <a:r>
              <a:rPr lang="en-US" sz="2000" dirty="0"/>
              <a:t>. </a:t>
            </a: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De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 smtClean="0"/>
              <a:t>tabúes</a:t>
            </a:r>
            <a:r>
              <a:rPr lang="en-US" sz="2000" dirty="0" smtClean="0"/>
              <a:t> </a:t>
            </a:r>
            <a:r>
              <a:rPr lang="en-US" sz="2000" dirty="0" err="1"/>
              <a:t>relacionados</a:t>
            </a:r>
            <a:r>
              <a:rPr lang="en-US" sz="2000" dirty="0"/>
              <a:t> con la comida, </a:t>
            </a:r>
            <a:r>
              <a:rPr lang="en-US" sz="2000" dirty="0" err="1" smtClean="0"/>
              <a:t>quizá</a:t>
            </a:r>
            <a:r>
              <a:rPr lang="en-US" sz="2000" dirty="0" smtClean="0"/>
              <a:t> </a:t>
            </a:r>
            <a:r>
              <a:rPr lang="en-US" sz="2000" dirty="0"/>
              <a:t>el </a:t>
            </a:r>
            <a:r>
              <a:rPr lang="en-US" sz="2000" dirty="0" err="1" smtClean="0"/>
              <a:t>más</a:t>
            </a:r>
            <a:r>
              <a:rPr lang="en-US" sz="2000" dirty="0" smtClean="0"/>
              <a:t> </a:t>
            </a:r>
            <a:r>
              <a:rPr lang="en-US" sz="2000" dirty="0" err="1"/>
              <a:t>fuerte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el del </a:t>
            </a:r>
            <a:r>
              <a:rPr lang="en-US" sz="2000" dirty="0" err="1" smtClean="0">
                <a:solidFill>
                  <a:srgbClr val="C00000"/>
                </a:solidFill>
              </a:rPr>
              <a:t>canibalismo</a:t>
            </a:r>
            <a:r>
              <a:rPr lang="en-US" sz="2000" dirty="0" smtClean="0"/>
              <a:t>. </a:t>
            </a:r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Los </a:t>
            </a:r>
            <a:r>
              <a:rPr lang="en-US" sz="2000" dirty="0" err="1" smtClean="0"/>
              <a:t>tabúes</a:t>
            </a:r>
            <a:r>
              <a:rPr lang="en-US" sz="2000" dirty="0" smtClean="0"/>
              <a:t> </a:t>
            </a:r>
            <a:r>
              <a:rPr lang="en-US" sz="2000" dirty="0" err="1" smtClean="0"/>
              <a:t>están</a:t>
            </a:r>
            <a:r>
              <a:rPr lang="en-US" sz="2000" dirty="0" smtClean="0"/>
              <a:t> </a:t>
            </a:r>
            <a:r>
              <a:rPr lang="en-US" sz="2000" dirty="0" err="1" smtClean="0"/>
              <a:t>marcados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las </a:t>
            </a:r>
            <a:r>
              <a:rPr lang="en-US" sz="2000" dirty="0" err="1" smtClean="0"/>
              <a:t>diferencias</a:t>
            </a:r>
            <a:r>
              <a:rPr lang="en-US" sz="2000" dirty="0" smtClean="0"/>
              <a:t> </a:t>
            </a:r>
            <a:r>
              <a:rPr lang="en-US" sz="2000" dirty="0" err="1" smtClean="0"/>
              <a:t>culturales</a:t>
            </a:r>
            <a:r>
              <a:rPr lang="en-US" sz="2000" dirty="0" smtClean="0"/>
              <a:t>: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ejemplo</a:t>
            </a:r>
            <a:r>
              <a:rPr lang="en-US" sz="2000" dirty="0" smtClean="0"/>
              <a:t>, la </a:t>
            </a:r>
            <a:r>
              <a:rPr lang="en-US" sz="2000" dirty="0" err="1" smtClean="0">
                <a:solidFill>
                  <a:srgbClr val="C00000"/>
                </a:solidFill>
              </a:rPr>
              <a:t>ingestión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de </a:t>
            </a:r>
            <a:r>
              <a:rPr lang="en-US" sz="2000" dirty="0" err="1" smtClean="0">
                <a:solidFill>
                  <a:srgbClr val="C00000"/>
                </a:solidFill>
              </a:rPr>
              <a:t>insectos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práctica</a:t>
            </a:r>
            <a:r>
              <a:rPr lang="en-US" sz="2000" dirty="0" smtClean="0"/>
              <a:t> </a:t>
            </a:r>
            <a:r>
              <a:rPr lang="en-US" sz="2000" dirty="0" err="1" smtClean="0"/>
              <a:t>común</a:t>
            </a:r>
            <a:r>
              <a:rPr lang="en-US" sz="2000" dirty="0" smtClean="0"/>
              <a:t> </a:t>
            </a:r>
            <a:r>
              <a:rPr lang="en-US" sz="2000" dirty="0"/>
              <a:t>en gran parte del </a:t>
            </a:r>
            <a:r>
              <a:rPr lang="en-US" sz="2000" dirty="0" err="1" smtClean="0"/>
              <a:t>mundo</a:t>
            </a:r>
            <a:r>
              <a:rPr lang="en-US" sz="2000" dirty="0" smtClean="0"/>
              <a:t> </a:t>
            </a:r>
            <a:r>
              <a:rPr lang="en-US" sz="2000" dirty="0" err="1" smtClean="0"/>
              <a:t>pero</a:t>
            </a:r>
            <a:r>
              <a:rPr lang="en-US" sz="2000" dirty="0"/>
              <a:t> </a:t>
            </a:r>
            <a:r>
              <a:rPr lang="en-US" sz="2000" dirty="0" err="1" smtClean="0"/>
              <a:t>tabú</a:t>
            </a:r>
            <a:r>
              <a:rPr lang="en-US" sz="2000" dirty="0" smtClean="0"/>
              <a:t> </a:t>
            </a:r>
            <a:r>
              <a:rPr lang="en-US" sz="2000" dirty="0"/>
              <a:t>en </a:t>
            </a:r>
            <a:r>
              <a:rPr lang="en-US" sz="2000" dirty="0" err="1"/>
              <a:t>muchas</a:t>
            </a:r>
            <a:r>
              <a:rPr lang="en-US" sz="2000" dirty="0"/>
              <a:t> </a:t>
            </a:r>
            <a:r>
              <a:rPr lang="en-US" sz="2000" dirty="0" err="1"/>
              <a:t>culturas</a:t>
            </a:r>
            <a:r>
              <a:rPr lang="en-US" sz="2000" dirty="0"/>
              <a:t> </a:t>
            </a:r>
            <a:r>
              <a:rPr lang="en-US" sz="2000" dirty="0" err="1" smtClean="0"/>
              <a:t>europeas</a:t>
            </a:r>
            <a:r>
              <a:rPr lang="en-US" sz="2000" dirty="0" smtClean="0"/>
              <a:t>. </a:t>
            </a:r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El </a:t>
            </a:r>
            <a:r>
              <a:rPr lang="en-US" sz="2000" dirty="0" err="1"/>
              <a:t>consumo</a:t>
            </a:r>
            <a:r>
              <a:rPr lang="en-US" sz="2000" dirty="0"/>
              <a:t> de </a:t>
            </a:r>
            <a:r>
              <a:rPr lang="en-US" sz="2000" dirty="0" err="1" smtClean="0"/>
              <a:t>insectos</a:t>
            </a:r>
            <a:r>
              <a:rPr lang="en-US" sz="2000" dirty="0" smtClean="0"/>
              <a:t> y </a:t>
            </a:r>
            <a:r>
              <a:rPr lang="en-US" sz="2000" dirty="0" err="1" smtClean="0"/>
              <a:t>gusanos</a:t>
            </a:r>
            <a:r>
              <a:rPr lang="en-US" sz="2000" dirty="0" smtClean="0"/>
              <a:t> </a:t>
            </a:r>
            <a:r>
              <a:rPr lang="en-US" sz="2000" dirty="0" err="1"/>
              <a:t>aporta</a:t>
            </a:r>
            <a:r>
              <a:rPr lang="en-US" sz="2000" dirty="0"/>
              <a:t> </a:t>
            </a:r>
            <a:r>
              <a:rPr lang="en-US" sz="2000" dirty="0" err="1" smtClean="0"/>
              <a:t>proteína</a:t>
            </a:r>
            <a:r>
              <a:rPr lang="en-US" sz="2000" dirty="0" smtClean="0"/>
              <a:t> </a:t>
            </a:r>
            <a:r>
              <a:rPr lang="en-US" sz="2000" dirty="0"/>
              <a:t>y </a:t>
            </a:r>
            <a:r>
              <a:rPr lang="en-US" sz="2000" dirty="0" err="1"/>
              <a:t>otros</a:t>
            </a:r>
            <a:r>
              <a:rPr lang="en-US" sz="2000" dirty="0"/>
              <a:t> </a:t>
            </a:r>
            <a:r>
              <a:rPr lang="en-US" sz="2000" dirty="0" err="1"/>
              <a:t>nutrientes</a:t>
            </a:r>
            <a:r>
              <a:rPr lang="en-US" sz="2000" dirty="0"/>
              <a:t> a la </a:t>
            </a:r>
            <a:r>
              <a:rPr lang="en-US" sz="2000" dirty="0" err="1"/>
              <a:t>dieta</a:t>
            </a:r>
            <a:r>
              <a:rPr lang="en-US" sz="2000" dirty="0"/>
              <a:t>. </a:t>
            </a:r>
            <a:r>
              <a:rPr lang="en-US" sz="2000" dirty="0" err="1"/>
              <a:t>Dentro</a:t>
            </a:r>
            <a:r>
              <a:rPr lang="en-US" sz="2000" dirty="0"/>
              <a:t> del </a:t>
            </a:r>
            <a:r>
              <a:rPr lang="en-US" sz="2000" dirty="0" err="1"/>
              <a:t>mundo</a:t>
            </a:r>
            <a:r>
              <a:rPr lang="en-US" sz="2000" dirty="0"/>
              <a:t> </a:t>
            </a:r>
            <a:r>
              <a:rPr lang="en-US" sz="2000" dirty="0" err="1" smtClean="0"/>
              <a:t>hispánico</a:t>
            </a:r>
            <a:r>
              <a:rPr lang="en-US" sz="2000" dirty="0"/>
              <a:t>, se </a:t>
            </a:r>
            <a:r>
              <a:rPr lang="en-US" sz="2000" dirty="0" err="1"/>
              <a:t>comen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ejemplo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C00000"/>
                </a:solidFill>
              </a:rPr>
              <a:t>chapulines</a:t>
            </a:r>
            <a:r>
              <a:rPr lang="en-US" sz="2000" dirty="0"/>
              <a:t> (</a:t>
            </a:r>
            <a:r>
              <a:rPr lang="en-US" sz="2000" dirty="0" err="1"/>
              <a:t>saltamontes</a:t>
            </a:r>
            <a:r>
              <a:rPr lang="en-US" sz="2000" dirty="0" smtClean="0"/>
              <a:t>) y </a:t>
            </a:r>
            <a:r>
              <a:rPr lang="en-US" sz="2000" dirty="0" err="1">
                <a:solidFill>
                  <a:srgbClr val="C00000"/>
                </a:solidFill>
              </a:rPr>
              <a:t>gusanos</a:t>
            </a:r>
            <a:r>
              <a:rPr lang="en-US" sz="2000" dirty="0">
                <a:solidFill>
                  <a:srgbClr val="C00000"/>
                </a:solidFill>
              </a:rPr>
              <a:t> de </a:t>
            </a:r>
            <a:r>
              <a:rPr lang="en-US" sz="2000" dirty="0" smtClean="0">
                <a:solidFill>
                  <a:srgbClr val="C00000"/>
                </a:solidFill>
              </a:rPr>
              <a:t>maguey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México.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676664" y="3999600"/>
            <a:ext cx="2237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Gusanos</a:t>
            </a:r>
            <a:r>
              <a:rPr lang="en-US" sz="2000" dirty="0" smtClean="0"/>
              <a:t> de maguey, </a:t>
            </a:r>
            <a:r>
              <a:rPr lang="en-US" sz="2000" dirty="0" err="1" smtClean="0"/>
              <a:t>chapulines</a:t>
            </a:r>
            <a:r>
              <a:rPr lang="en-US" sz="2000" dirty="0" smtClean="0"/>
              <a:t> y </a:t>
            </a:r>
            <a:r>
              <a:rPr lang="en-US" sz="2000" dirty="0" err="1" smtClean="0">
                <a:solidFill>
                  <a:srgbClr val="C00000"/>
                </a:solidFill>
              </a:rPr>
              <a:t>sal</a:t>
            </a:r>
            <a:r>
              <a:rPr lang="en-US" sz="2000" dirty="0" smtClean="0">
                <a:solidFill>
                  <a:srgbClr val="C00000"/>
                </a:solidFill>
              </a:rPr>
              <a:t> de </a:t>
            </a:r>
            <a:r>
              <a:rPr lang="en-US" sz="2000" dirty="0" err="1" smtClean="0">
                <a:solidFill>
                  <a:srgbClr val="C00000"/>
                </a:solidFill>
              </a:rPr>
              <a:t>gusanitos</a:t>
            </a:r>
            <a:r>
              <a:rPr lang="en-US" sz="2000" dirty="0" smtClean="0"/>
              <a:t>, </a:t>
            </a:r>
            <a:r>
              <a:rPr lang="en-US" sz="2000" dirty="0" err="1" smtClean="0"/>
              <a:t>usada</a:t>
            </a:r>
            <a:r>
              <a:rPr lang="en-US" sz="2000" dirty="0" smtClean="0"/>
              <a:t> </a:t>
            </a:r>
            <a:r>
              <a:rPr lang="en-US" sz="2000" dirty="0" err="1" smtClean="0"/>
              <a:t>comúnmente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la </a:t>
            </a:r>
            <a:r>
              <a:rPr lang="en-US" sz="2000" dirty="0" err="1" smtClean="0"/>
              <a:t>cocina</a:t>
            </a:r>
            <a:r>
              <a:rPr lang="en-US" sz="2000" dirty="0" smtClean="0"/>
              <a:t> de Oaxaca y para </a:t>
            </a:r>
            <a:r>
              <a:rPr lang="en-US" sz="2000" dirty="0" err="1" smtClean="0"/>
              <a:t>acompañar</a:t>
            </a:r>
            <a:r>
              <a:rPr lang="en-US" sz="2000" dirty="0" smtClean="0"/>
              <a:t> al </a:t>
            </a:r>
            <a:r>
              <a:rPr lang="en-US" sz="2000" dirty="0" err="1" smtClean="0"/>
              <a:t>mezcal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44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8659" y="987393"/>
            <a:ext cx="3207045" cy="1668258"/>
          </a:xfrm>
          <a:ln w="28575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 err="1" smtClean="0"/>
              <a:t>Chontacuros</a:t>
            </a:r>
            <a:r>
              <a:rPr lang="en-US" sz="3600" dirty="0" smtClean="0"/>
              <a:t> y </a:t>
            </a:r>
            <a:r>
              <a:rPr lang="en-US" sz="3600" dirty="0" err="1" smtClean="0"/>
              <a:t>hormigas</a:t>
            </a:r>
            <a:r>
              <a:rPr lang="en-US" sz="3600" dirty="0" smtClean="0"/>
              <a:t> </a:t>
            </a:r>
            <a:r>
              <a:rPr lang="en-US" sz="3600" dirty="0" err="1" smtClean="0"/>
              <a:t>culonas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8300" y="3384381"/>
            <a:ext cx="5362793" cy="3311525"/>
          </a:xfrm>
          <a:ln w="28575">
            <a:solidFill>
              <a:srgbClr val="00905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428" y="478819"/>
            <a:ext cx="3175000" cy="21209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0849" y="478819"/>
            <a:ext cx="5437811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err="1"/>
              <a:t>En</a:t>
            </a:r>
            <a:r>
              <a:rPr lang="en-US" sz="2000" dirty="0"/>
              <a:t> el </a:t>
            </a:r>
            <a:r>
              <a:rPr lang="en-US" sz="2000" dirty="0" err="1"/>
              <a:t>Departamento</a:t>
            </a:r>
            <a:r>
              <a:rPr lang="en-US" sz="2000" dirty="0"/>
              <a:t> de Santander (Colombia) se </a:t>
            </a:r>
            <a:r>
              <a:rPr lang="en-US" sz="2000" dirty="0" err="1"/>
              <a:t>comen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C00000"/>
                </a:solidFill>
              </a:rPr>
              <a:t>hormigas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culonas</a:t>
            </a:r>
            <a:r>
              <a:rPr lang="en-US" sz="2000" dirty="0"/>
              <a:t>, que son del </a:t>
            </a:r>
            <a:r>
              <a:rPr lang="en-US" sz="2000" dirty="0" err="1" smtClean="0"/>
              <a:t>tamaño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abejas</a:t>
            </a:r>
            <a:r>
              <a:rPr lang="en-US" sz="2000" dirty="0"/>
              <a:t> y </a:t>
            </a:r>
            <a:r>
              <a:rPr lang="en-US" sz="2000" dirty="0" err="1"/>
              <a:t>tienen</a:t>
            </a:r>
            <a:r>
              <a:rPr lang="en-US" sz="2000" dirty="0"/>
              <a:t> alas.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smtClean="0"/>
              <a:t>México </a:t>
            </a:r>
            <a:r>
              <a:rPr lang="en-US" sz="2000" dirty="0"/>
              <a:t>se </a:t>
            </a:r>
            <a:r>
              <a:rPr lang="en-US" sz="2000" dirty="0" err="1"/>
              <a:t>comen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C00000"/>
                </a:solidFill>
              </a:rPr>
              <a:t>chicatanas</a:t>
            </a:r>
            <a:r>
              <a:rPr lang="en-US" sz="2000" dirty="0"/>
              <a:t> (</a:t>
            </a:r>
            <a:r>
              <a:rPr lang="en-US" sz="2000" dirty="0" err="1"/>
              <a:t>hormigas</a:t>
            </a:r>
            <a:r>
              <a:rPr lang="en-US" sz="2000" dirty="0"/>
              <a:t>), </a:t>
            </a:r>
            <a:r>
              <a:rPr lang="en-US" sz="2000" dirty="0" err="1"/>
              <a:t>mientras</a:t>
            </a:r>
            <a:r>
              <a:rPr lang="en-US" sz="2000" dirty="0"/>
              <a:t> que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lugares</a:t>
            </a:r>
            <a:r>
              <a:rPr lang="en-US" sz="2000" dirty="0"/>
              <a:t> de </a:t>
            </a:r>
            <a:r>
              <a:rPr lang="en-US" sz="2000" dirty="0" err="1" smtClean="0"/>
              <a:t>Centroamérica</a:t>
            </a:r>
            <a:r>
              <a:rPr lang="en-US" sz="2000" dirty="0" smtClean="0"/>
              <a:t> </a:t>
            </a:r>
            <a:r>
              <a:rPr lang="en-US" sz="2000" dirty="0" err="1"/>
              <a:t>como</a:t>
            </a:r>
            <a:r>
              <a:rPr lang="en-US" sz="2000" dirty="0"/>
              <a:t> El Salvador y Guatemala se </a:t>
            </a:r>
            <a:r>
              <a:rPr lang="en-US" sz="2000" dirty="0" err="1"/>
              <a:t>consumen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C00000"/>
                </a:solidFill>
              </a:rPr>
              <a:t>zompopos</a:t>
            </a:r>
            <a:r>
              <a:rPr lang="en-US" sz="2000" dirty="0">
                <a:solidFill>
                  <a:srgbClr val="C00000"/>
                </a:solidFill>
              </a:rPr>
              <a:t> de mayo </a:t>
            </a:r>
            <a:r>
              <a:rPr lang="en-US" sz="2000" dirty="0"/>
              <a:t>(un </a:t>
            </a:r>
            <a:r>
              <a:rPr lang="en-US" sz="2000" dirty="0" err="1" smtClean="0"/>
              <a:t>género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hormigas</a:t>
            </a:r>
            <a:r>
              <a:rPr lang="en-US" sz="2000" dirty="0" smtClean="0"/>
              <a:t>). </a:t>
            </a:r>
            <a:endParaRPr lang="en-US" sz="2000" dirty="0"/>
          </a:p>
          <a:p>
            <a:pPr marL="285750" indent="-285750">
              <a:buFont typeface="Wingdings" charset="2"/>
              <a:buChar char="q"/>
            </a:pPr>
            <a:endParaRPr lang="en-US" sz="2000" dirty="0"/>
          </a:p>
          <a:p>
            <a:pPr marL="285750" indent="-285750">
              <a:buFont typeface="Wingdings" charset="2"/>
              <a:buChar char="q"/>
            </a:pPr>
            <a:r>
              <a:rPr lang="en-US" sz="2000" dirty="0"/>
              <a:t>Los </a:t>
            </a:r>
            <a:r>
              <a:rPr lang="en-US" sz="2000" dirty="0" err="1">
                <a:solidFill>
                  <a:srgbClr val="C00000"/>
                </a:solidFill>
              </a:rPr>
              <a:t>chontacuros</a:t>
            </a:r>
            <a:r>
              <a:rPr lang="en-US" sz="2000" dirty="0"/>
              <a:t> son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gusanos</a:t>
            </a:r>
            <a:r>
              <a:rPr lang="en-US" sz="2000" dirty="0"/>
              <a:t> de la </a:t>
            </a:r>
            <a:r>
              <a:rPr lang="en-US" sz="2000" dirty="0" err="1"/>
              <a:t>palma</a:t>
            </a:r>
            <a:r>
              <a:rPr lang="en-US" sz="2000" dirty="0"/>
              <a:t> que se </a:t>
            </a:r>
            <a:r>
              <a:rPr lang="en-US" sz="2000" dirty="0" err="1"/>
              <a:t>comen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delicioso</a:t>
            </a:r>
            <a:r>
              <a:rPr lang="en-US" sz="2000" dirty="0"/>
              <a:t> </a:t>
            </a:r>
            <a:r>
              <a:rPr lang="en-US" sz="2000" dirty="0" err="1"/>
              <a:t>sabor</a:t>
            </a:r>
            <a:r>
              <a:rPr lang="en-US" sz="2000" dirty="0"/>
              <a:t> y de </a:t>
            </a:r>
            <a:r>
              <a:rPr lang="en-US" sz="2000" dirty="0" err="1"/>
              <a:t>los</a:t>
            </a:r>
            <a:r>
              <a:rPr lang="en-US" sz="2000" dirty="0"/>
              <a:t> que </a:t>
            </a:r>
            <a:r>
              <a:rPr lang="en-US" sz="2000" dirty="0" err="1" smtClean="0"/>
              <a:t>además</a:t>
            </a:r>
            <a:r>
              <a:rPr lang="en-US" sz="2000" dirty="0" smtClean="0"/>
              <a:t> </a:t>
            </a:r>
            <a:r>
              <a:rPr lang="en-US" sz="2000" dirty="0"/>
              <a:t>se dice que </a:t>
            </a:r>
            <a:r>
              <a:rPr lang="en-US" sz="2000" dirty="0" err="1"/>
              <a:t>tienen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C00000"/>
                </a:solidFill>
              </a:rPr>
              <a:t>propiedades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curativas</a:t>
            </a:r>
            <a:r>
              <a:rPr lang="en-US" sz="2000" dirty="0"/>
              <a:t>. Se </a:t>
            </a:r>
            <a:r>
              <a:rPr lang="en-US" sz="2000" dirty="0" err="1"/>
              <a:t>recomiendan</a:t>
            </a:r>
            <a:r>
              <a:rPr lang="en-US" sz="2000" dirty="0"/>
              <a:t> para la </a:t>
            </a:r>
            <a:r>
              <a:rPr lang="en-US" sz="2000" dirty="0" err="1"/>
              <a:t>tos</a:t>
            </a:r>
            <a:r>
              <a:rPr lang="en-US" sz="2000" dirty="0"/>
              <a:t>, la gripe y </a:t>
            </a:r>
            <a:r>
              <a:rPr lang="en-US" sz="2000" dirty="0" err="1"/>
              <a:t>enfermedades</a:t>
            </a:r>
            <a:r>
              <a:rPr lang="en-US" sz="2000" dirty="0"/>
              <a:t> </a:t>
            </a:r>
            <a:r>
              <a:rPr lang="en-US" sz="2000" dirty="0" err="1"/>
              <a:t>pulmonares</a:t>
            </a:r>
            <a:r>
              <a:rPr lang="en-US" sz="2000" dirty="0"/>
              <a:t>. Se </a:t>
            </a:r>
            <a:r>
              <a:rPr lang="en-US" sz="2000" dirty="0" err="1"/>
              <a:t>consumen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Amazonia </a:t>
            </a:r>
            <a:r>
              <a:rPr lang="en-US" sz="2000" dirty="0" err="1"/>
              <a:t>ecuatoriana</a:t>
            </a:r>
            <a:r>
              <a:rPr lang="en-US" sz="2000" dirty="0"/>
              <a:t>. Para </a:t>
            </a:r>
            <a:r>
              <a:rPr lang="en-US" sz="2000" dirty="0" err="1"/>
              <a:t>prepararlos</a:t>
            </a:r>
            <a:r>
              <a:rPr lang="en-US" sz="2000" dirty="0"/>
              <a:t>, se les </a:t>
            </a:r>
            <a:r>
              <a:rPr lang="en-US" sz="2000" dirty="0" err="1"/>
              <a:t>quita</a:t>
            </a:r>
            <a:r>
              <a:rPr lang="en-US" sz="2000" dirty="0"/>
              <a:t> el </a:t>
            </a:r>
            <a:r>
              <a:rPr lang="en-US" sz="2000" dirty="0" err="1"/>
              <a:t>tracto</a:t>
            </a:r>
            <a:r>
              <a:rPr lang="en-US" sz="2000" dirty="0"/>
              <a:t> </a:t>
            </a:r>
            <a:r>
              <a:rPr lang="en-US" sz="2000" dirty="0" err="1"/>
              <a:t>digestivo</a:t>
            </a:r>
            <a:r>
              <a:rPr lang="en-US" sz="2000" dirty="0"/>
              <a:t>, se </a:t>
            </a:r>
            <a:r>
              <a:rPr lang="en-US" sz="2000" dirty="0" err="1"/>
              <a:t>sazonan</a:t>
            </a:r>
            <a:r>
              <a:rPr lang="en-US" sz="2000" dirty="0"/>
              <a:t> con </a:t>
            </a:r>
            <a:r>
              <a:rPr lang="en-US" sz="2000" dirty="0" err="1"/>
              <a:t>sal</a:t>
            </a:r>
            <a:r>
              <a:rPr lang="en-US" sz="2000" dirty="0"/>
              <a:t> y se </a:t>
            </a:r>
            <a:r>
              <a:rPr lang="en-US" sz="2000" dirty="0" err="1"/>
              <a:t>ensartan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un </a:t>
            </a:r>
            <a:r>
              <a:rPr lang="en-US" sz="2000" dirty="0" err="1"/>
              <a:t>palito</a:t>
            </a:r>
            <a:r>
              <a:rPr lang="en-US" sz="2000" dirty="0"/>
              <a:t> a </a:t>
            </a:r>
            <a:r>
              <a:rPr lang="en-US" sz="2000" dirty="0" err="1"/>
              <a:t>modo</a:t>
            </a:r>
            <a:r>
              <a:rPr lang="en-US" sz="2000" dirty="0"/>
              <a:t> de </a:t>
            </a:r>
            <a:r>
              <a:rPr lang="en-US" sz="2000" dirty="0" err="1"/>
              <a:t>pincho</a:t>
            </a:r>
            <a:r>
              <a:rPr lang="en-US" sz="2000" dirty="0"/>
              <a:t> o se </a:t>
            </a:r>
            <a:r>
              <a:rPr lang="en-US" sz="2000" dirty="0" err="1"/>
              <a:t>envuelven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hojas</a:t>
            </a:r>
            <a:r>
              <a:rPr lang="en-US" sz="2000" dirty="0"/>
              <a:t> de </a:t>
            </a:r>
            <a:r>
              <a:rPr lang="en-US" sz="2000" dirty="0" err="1"/>
              <a:t>palma</a:t>
            </a:r>
            <a:r>
              <a:rPr lang="en-US" sz="2000" dirty="0"/>
              <a:t> y se </a:t>
            </a:r>
            <a:r>
              <a:rPr lang="en-US" sz="2000" dirty="0" err="1"/>
              <a:t>asan</a:t>
            </a:r>
            <a:r>
              <a:rPr lang="en-US" sz="2000" dirty="0"/>
              <a:t> </a:t>
            </a:r>
            <a:r>
              <a:rPr lang="en-US" sz="2000" dirty="0" err="1"/>
              <a:t>sobre</a:t>
            </a:r>
            <a:r>
              <a:rPr lang="en-US" sz="2000" dirty="0"/>
              <a:t> las </a:t>
            </a:r>
            <a:r>
              <a:rPr lang="en-US" sz="2000" dirty="0" err="1"/>
              <a:t>ascuas</a:t>
            </a:r>
            <a:r>
              <a:rPr lang="en-US" sz="2000" dirty="0"/>
              <a:t>. Su </a:t>
            </a:r>
            <a:r>
              <a:rPr lang="en-US" sz="2000" dirty="0" err="1"/>
              <a:t>sabor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parecido</a:t>
            </a:r>
            <a:r>
              <a:rPr lang="en-US" sz="2000" dirty="0"/>
              <a:t> al de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excelente</a:t>
            </a:r>
            <a:r>
              <a:rPr lang="en-US" sz="2000" dirty="0"/>
              <a:t> </a:t>
            </a:r>
            <a:r>
              <a:rPr lang="en-US" sz="2000" dirty="0" err="1"/>
              <a:t>mantequilla</a:t>
            </a:r>
            <a:r>
              <a:rPr lang="en-US" sz="20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2185" y="750146"/>
            <a:ext cx="2521619" cy="1194624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>
                <a:solidFill>
                  <a:srgbClr val="C00000"/>
                </a:solidFill>
              </a:rPr>
              <a:t>Capibaras</a:t>
            </a:r>
            <a:r>
              <a:rPr lang="en-US" sz="4000" dirty="0" smtClean="0">
                <a:solidFill>
                  <a:srgbClr val="C00000"/>
                </a:solidFill>
              </a:rPr>
              <a:t> e iguanas: ¿carne o </a:t>
            </a:r>
            <a:r>
              <a:rPr lang="en-US" sz="4000" dirty="0" err="1" smtClean="0">
                <a:solidFill>
                  <a:srgbClr val="C00000"/>
                </a:solidFill>
              </a:rPr>
              <a:t>pescado</a:t>
            </a:r>
            <a:r>
              <a:rPr lang="en-US" sz="4000" dirty="0" smtClean="0">
                <a:solidFill>
                  <a:srgbClr val="C00000"/>
                </a:solidFill>
              </a:rPr>
              <a:t>?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333" y="3211576"/>
            <a:ext cx="5156846" cy="3571116"/>
          </a:xfrm>
          <a:ln w="19050">
            <a:solidFill>
              <a:srgbClr val="00905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84" y="191214"/>
            <a:ext cx="3699119" cy="289337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45914" y="73753"/>
            <a:ext cx="5080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Taxonomías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gastronómicas</a:t>
            </a:r>
            <a:r>
              <a:rPr lang="en-US" sz="3200" dirty="0" smtClean="0">
                <a:solidFill>
                  <a:srgbClr val="C00000"/>
                </a:solidFill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</a:rPr>
              <a:t>biológicas</a:t>
            </a:r>
            <a:r>
              <a:rPr lang="en-US" sz="3200" dirty="0" smtClean="0">
                <a:solidFill>
                  <a:srgbClr val="C00000"/>
                </a:solidFill>
              </a:rPr>
              <a:t> y </a:t>
            </a:r>
            <a:r>
              <a:rPr lang="en-US" sz="3200" dirty="0" err="1" smtClean="0">
                <a:solidFill>
                  <a:srgbClr val="C00000"/>
                </a:solidFill>
              </a:rPr>
              <a:t>culturales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914" y="1224620"/>
            <a:ext cx="557087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La iguana y la </a:t>
            </a:r>
            <a:r>
              <a:rPr lang="en-US" sz="2400" dirty="0" err="1" smtClean="0"/>
              <a:t>capibara</a:t>
            </a:r>
            <a:r>
              <a:rPr lang="en-US" sz="2400" dirty="0" smtClean="0"/>
              <a:t> son </a:t>
            </a:r>
            <a:r>
              <a:rPr lang="en-US" sz="2400" dirty="0" err="1" smtClean="0"/>
              <a:t>consideradas</a:t>
            </a:r>
            <a:r>
              <a:rPr lang="en-US" sz="2400" dirty="0" smtClean="0"/>
              <a:t> </a:t>
            </a:r>
            <a:r>
              <a:rPr lang="en-US" sz="2400" dirty="0" err="1"/>
              <a:t>pescado</a:t>
            </a:r>
            <a:r>
              <a:rPr lang="en-US" sz="2400" dirty="0"/>
              <a:t> y </a:t>
            </a:r>
            <a:r>
              <a:rPr lang="en-US" sz="2400" dirty="0" err="1"/>
              <a:t>por</a:t>
            </a:r>
            <a:r>
              <a:rPr lang="en-US" sz="2400" dirty="0"/>
              <a:t> lo </a:t>
            </a:r>
            <a:r>
              <a:rPr lang="en-US" sz="2400" dirty="0" err="1"/>
              <a:t>tanto</a:t>
            </a:r>
            <a:r>
              <a:rPr lang="en-US" sz="2400" dirty="0"/>
              <a:t> </a:t>
            </a:r>
            <a:r>
              <a:rPr lang="en-US" sz="2400" dirty="0" err="1" smtClean="0"/>
              <a:t>aptas</a:t>
            </a:r>
            <a:r>
              <a:rPr lang="en-US" sz="2400" dirty="0" smtClean="0"/>
              <a:t> </a:t>
            </a:r>
            <a:r>
              <a:rPr lang="en-US" sz="2400" dirty="0"/>
              <a:t>para </a:t>
            </a:r>
            <a:r>
              <a:rPr lang="en-US" sz="2400" dirty="0" err="1"/>
              <a:t>consumirse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 smtClean="0"/>
              <a:t>Cuaresma</a:t>
            </a:r>
            <a:r>
              <a:rPr lang="en-US" sz="2400" dirty="0" smtClean="0"/>
              <a:t>. </a:t>
            </a:r>
            <a:endParaRPr lang="en-US" sz="2400" dirty="0" smtClean="0">
              <a:latin typeface="Calibri" charset="0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>
                <a:latin typeface="Calibri" charset="0"/>
              </a:rPr>
              <a:t>La </a:t>
            </a:r>
            <a:r>
              <a:rPr lang="en-US" sz="2400" dirty="0">
                <a:latin typeface="Calibri" charset="0"/>
              </a:rPr>
              <a:t>iguana </a:t>
            </a:r>
            <a:r>
              <a:rPr lang="en-US" sz="2400" dirty="0" err="1" smtClean="0">
                <a:latin typeface="Calibri" charset="0"/>
              </a:rPr>
              <a:t>es</a:t>
            </a:r>
            <a:r>
              <a:rPr lang="en-US" sz="2400" dirty="0" smtClean="0">
                <a:latin typeface="Calibri" charset="0"/>
              </a:rPr>
              <a:t> un </a:t>
            </a:r>
            <a:r>
              <a:rPr lang="en-US" sz="2400" dirty="0" err="1" smtClean="0">
                <a:latin typeface="Calibri" charset="0"/>
              </a:rPr>
              <a:t>reptil</a:t>
            </a:r>
            <a:r>
              <a:rPr lang="en-US" sz="2400" dirty="0" smtClean="0">
                <a:latin typeface="Calibri" charset="0"/>
              </a:rPr>
              <a:t> que se </a:t>
            </a:r>
            <a:r>
              <a:rPr lang="en-US" sz="2400" dirty="0">
                <a:latin typeface="Calibri" charset="0"/>
              </a:rPr>
              <a:t>consume </a:t>
            </a:r>
            <a:r>
              <a:rPr lang="en-US" sz="2400" dirty="0" err="1" smtClean="0">
                <a:latin typeface="Calibri" charset="0"/>
              </a:rPr>
              <a:t>aún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>
                <a:latin typeface="Calibri" charset="0"/>
              </a:rPr>
              <a:t>hoy </a:t>
            </a:r>
            <a:r>
              <a:rPr lang="en-US" sz="2400" dirty="0" err="1">
                <a:latin typeface="Calibri" charset="0"/>
              </a:rPr>
              <a:t>en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err="1" smtClean="0">
                <a:latin typeface="Calibri" charset="0"/>
              </a:rPr>
              <a:t>países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>
                <a:latin typeface="Calibri" charset="0"/>
              </a:rPr>
              <a:t>de </a:t>
            </a:r>
            <a:r>
              <a:rPr lang="en-US" sz="2400" dirty="0" err="1" smtClean="0">
                <a:latin typeface="Calibri" charset="0"/>
              </a:rPr>
              <a:t>Centroamérica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err="1">
                <a:latin typeface="Calibri" charset="0"/>
              </a:rPr>
              <a:t>como</a:t>
            </a:r>
            <a:r>
              <a:rPr lang="en-US" sz="2400" dirty="0">
                <a:latin typeface="Calibri" charset="0"/>
              </a:rPr>
              <a:t> Nicaragua y </a:t>
            </a:r>
            <a:r>
              <a:rPr lang="en-US" sz="2400" dirty="0" err="1">
                <a:latin typeface="Calibri" charset="0"/>
              </a:rPr>
              <a:t>en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err="1">
                <a:latin typeface="Calibri" charset="0"/>
              </a:rPr>
              <a:t>otras</a:t>
            </a:r>
            <a:r>
              <a:rPr lang="en-US" sz="2400" dirty="0">
                <a:latin typeface="Calibri" charset="0"/>
              </a:rPr>
              <a:t> zonas </a:t>
            </a:r>
            <a:r>
              <a:rPr lang="en-US" sz="2400" dirty="0" err="1">
                <a:latin typeface="Calibri" charset="0"/>
              </a:rPr>
              <a:t>donde</a:t>
            </a:r>
            <a:r>
              <a:rPr lang="en-US" sz="2400" dirty="0">
                <a:latin typeface="Calibri" charset="0"/>
              </a:rPr>
              <a:t> vive </a:t>
            </a:r>
            <a:r>
              <a:rPr lang="en-US" sz="2400" dirty="0" err="1">
                <a:latin typeface="Calibri" charset="0"/>
              </a:rPr>
              <a:t>este</a:t>
            </a:r>
            <a:r>
              <a:rPr lang="en-US" sz="2400" dirty="0">
                <a:latin typeface="Calibri" charset="0"/>
              </a:rPr>
              <a:t> animal </a:t>
            </a:r>
            <a:r>
              <a:rPr lang="en-US" sz="2400" dirty="0" err="1">
                <a:latin typeface="Calibri" charset="0"/>
              </a:rPr>
              <a:t>en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err="1" smtClean="0">
                <a:latin typeface="Calibri" charset="0"/>
              </a:rPr>
              <a:t>épocas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>
                <a:latin typeface="Calibri" charset="0"/>
              </a:rPr>
              <a:t>del </a:t>
            </a:r>
            <a:r>
              <a:rPr lang="en-US" sz="2400" dirty="0" err="1" smtClean="0">
                <a:latin typeface="Calibri" charset="0"/>
              </a:rPr>
              <a:t>año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err="1">
                <a:latin typeface="Calibri" charset="0"/>
              </a:rPr>
              <a:t>como</a:t>
            </a:r>
            <a:r>
              <a:rPr lang="en-US" sz="2400" dirty="0">
                <a:latin typeface="Calibri" charset="0"/>
              </a:rPr>
              <a:t> la </a:t>
            </a:r>
            <a:r>
              <a:rPr lang="en-US" sz="2400" dirty="0" err="1">
                <a:latin typeface="Calibri" charset="0"/>
              </a:rPr>
              <a:t>Cuaresma</a:t>
            </a:r>
            <a:r>
              <a:rPr lang="en-US" sz="2400" dirty="0">
                <a:latin typeface="Calibri" charset="0"/>
              </a:rPr>
              <a:t> y la </a:t>
            </a:r>
            <a:r>
              <a:rPr lang="en-US" sz="2400" dirty="0" err="1">
                <a:latin typeface="Calibri" charset="0"/>
              </a:rPr>
              <a:t>Semana</a:t>
            </a:r>
            <a:r>
              <a:rPr lang="en-US" sz="2400" dirty="0">
                <a:latin typeface="Calibri" charset="0"/>
              </a:rPr>
              <a:t> Santa </a:t>
            </a:r>
            <a:r>
              <a:rPr lang="en-US" sz="2400" dirty="0" err="1">
                <a:latin typeface="Calibri" charset="0"/>
              </a:rPr>
              <a:t>en</a:t>
            </a:r>
            <a:r>
              <a:rPr lang="en-US" sz="2400" dirty="0">
                <a:latin typeface="Calibri" charset="0"/>
              </a:rPr>
              <a:t> las que </a:t>
            </a:r>
            <a:r>
              <a:rPr lang="en-US" sz="2400" dirty="0" err="1" smtClean="0">
                <a:latin typeface="Calibri" charset="0"/>
              </a:rPr>
              <a:t>está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err="1">
                <a:latin typeface="Calibri" charset="0"/>
              </a:rPr>
              <a:t>prohibido</a:t>
            </a:r>
            <a:r>
              <a:rPr lang="en-US" sz="2400" dirty="0">
                <a:latin typeface="Calibri" charset="0"/>
              </a:rPr>
              <a:t> comer </a:t>
            </a:r>
            <a:r>
              <a:rPr lang="en-US" sz="2400" dirty="0" smtClean="0">
                <a:latin typeface="Calibri" charset="0"/>
              </a:rPr>
              <a:t>carne.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La </a:t>
            </a:r>
            <a:r>
              <a:rPr lang="en-US" sz="2400" dirty="0" err="1"/>
              <a:t>capibara</a:t>
            </a:r>
            <a:r>
              <a:rPr lang="en-US" sz="2400" dirty="0"/>
              <a:t>, </a:t>
            </a:r>
            <a:r>
              <a:rPr lang="en-US" sz="2400" dirty="0" err="1"/>
              <a:t>carpincho</a:t>
            </a:r>
            <a:r>
              <a:rPr lang="en-US" sz="2400" dirty="0"/>
              <a:t> o </a:t>
            </a:r>
            <a:r>
              <a:rPr lang="en-US" sz="2400" dirty="0" err="1" smtClean="0"/>
              <a:t>chigüire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/>
              <a:t>un </a:t>
            </a:r>
            <a:r>
              <a:rPr lang="en-US" sz="2400" dirty="0" err="1"/>
              <a:t>roedor</a:t>
            </a:r>
            <a:r>
              <a:rPr lang="en-US" sz="2400" dirty="0"/>
              <a:t> </a:t>
            </a:r>
            <a:r>
              <a:rPr lang="en-US" sz="2400" dirty="0" smtClean="0"/>
              <a:t>semi-</a:t>
            </a:r>
            <a:r>
              <a:rPr lang="en-US" sz="2400" dirty="0" err="1" smtClean="0"/>
              <a:t>acuático</a:t>
            </a:r>
            <a:r>
              <a:rPr lang="en-US" sz="2400" dirty="0" smtClean="0"/>
              <a:t> </a:t>
            </a:r>
            <a:r>
              <a:rPr lang="en-US" sz="2400" dirty="0"/>
              <a:t>de gran </a:t>
            </a:r>
            <a:r>
              <a:rPr lang="en-US" sz="2400" dirty="0" err="1" smtClean="0"/>
              <a:t>tamaño</a:t>
            </a:r>
            <a:r>
              <a:rPr lang="en-US" sz="2400" dirty="0" smtClean="0"/>
              <a:t> </a:t>
            </a:r>
            <a:r>
              <a:rPr lang="en-US" sz="2400" dirty="0"/>
              <a:t>que </a:t>
            </a:r>
            <a:r>
              <a:rPr lang="en-US" sz="2400" dirty="0" err="1"/>
              <a:t>habita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zonas de Venezuela, Argentina y </a:t>
            </a:r>
            <a:r>
              <a:rPr lang="en-US" sz="2400" dirty="0" err="1" smtClean="0"/>
              <a:t>Perú</a:t>
            </a:r>
            <a:r>
              <a:rPr lang="en-US" sz="2400" dirty="0" smtClean="0"/>
              <a:t>. El </a:t>
            </a:r>
            <a:r>
              <a:rPr lang="en-US" sz="2400" dirty="0" err="1"/>
              <a:t>sabor</a:t>
            </a:r>
            <a:r>
              <a:rPr lang="en-US" sz="2400" dirty="0"/>
              <a:t> de </a:t>
            </a:r>
            <a:r>
              <a:rPr lang="en-US" sz="2400" dirty="0" err="1"/>
              <a:t>su</a:t>
            </a:r>
            <a:r>
              <a:rPr lang="en-US" sz="2400" dirty="0"/>
              <a:t> carne se ha </a:t>
            </a:r>
            <a:r>
              <a:rPr lang="en-US" sz="2400" dirty="0" err="1" smtClean="0"/>
              <a:t>descrito</a:t>
            </a:r>
            <a:r>
              <a:rPr lang="en-US" sz="2400" dirty="0" smtClean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mezcla</a:t>
            </a:r>
            <a:r>
              <a:rPr lang="en-US" sz="2400" dirty="0"/>
              <a:t> entre </a:t>
            </a:r>
            <a:r>
              <a:rPr lang="en-US" sz="2400" dirty="0" err="1"/>
              <a:t>pescado</a:t>
            </a:r>
            <a:r>
              <a:rPr lang="en-US" sz="2400" dirty="0"/>
              <a:t> y </a:t>
            </a:r>
            <a:r>
              <a:rPr lang="en-US" sz="2400" dirty="0" err="1" smtClean="0"/>
              <a:t>cordero</a:t>
            </a:r>
            <a:r>
              <a:rPr lang="en-US" sz="2400" dirty="0" smtClean="0"/>
              <a:t>. 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87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324" y="232122"/>
            <a:ext cx="4459537" cy="734101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</a:rPr>
              <a:t>En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parejas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70" y="1163782"/>
            <a:ext cx="11884429" cy="5586153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 err="1" smtClean="0"/>
              <a:t>crees</a:t>
            </a:r>
            <a:r>
              <a:rPr lang="en-US" dirty="0" smtClean="0"/>
              <a:t> que son las </a:t>
            </a:r>
            <a:r>
              <a:rPr lang="en-US" dirty="0" err="1"/>
              <a:t>connotaciones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importantes</a:t>
            </a:r>
            <a:r>
              <a:rPr lang="en-US" dirty="0"/>
              <a:t> del </a:t>
            </a:r>
            <a:r>
              <a:rPr lang="en-US" dirty="0" err="1" smtClean="0"/>
              <a:t>consumo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ajos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contraste</a:t>
            </a:r>
            <a:r>
              <a:rPr lang="en-US" dirty="0"/>
              <a:t> al </a:t>
            </a:r>
            <a:r>
              <a:rPr lang="en-US" dirty="0" err="1"/>
              <a:t>nivel</a:t>
            </a:r>
            <a:r>
              <a:rPr lang="en-US" dirty="0"/>
              <a:t> social </a:t>
            </a:r>
            <a:r>
              <a:rPr lang="en-US" dirty="0" err="1"/>
              <a:t>asociado</a:t>
            </a:r>
            <a:r>
              <a:rPr lang="en-US" dirty="0"/>
              <a:t> con </a:t>
            </a:r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las </a:t>
            </a:r>
            <a:r>
              <a:rPr lang="en-US" dirty="0" err="1"/>
              <a:t>hierbas</a:t>
            </a:r>
            <a:r>
              <a:rPr lang="en-US" dirty="0"/>
              <a:t> </a:t>
            </a:r>
            <a:r>
              <a:rPr lang="en-US" dirty="0" err="1" smtClean="0"/>
              <a:t>silvestres</a:t>
            </a:r>
            <a:r>
              <a:rPr lang="en-US" dirty="0" smtClean="0"/>
              <a:t> </a:t>
            </a:r>
            <a:r>
              <a:rPr lang="en-US" dirty="0"/>
              <a:t>y el </a:t>
            </a:r>
            <a:r>
              <a:rPr lang="en-US" dirty="0" err="1"/>
              <a:t>ajo</a:t>
            </a:r>
            <a:r>
              <a:rPr lang="en-US" dirty="0"/>
              <a:t>, la carne de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animales</a:t>
            </a:r>
            <a:r>
              <a:rPr lang="en-US" dirty="0"/>
              <a:t> se </a:t>
            </a:r>
            <a:r>
              <a:rPr lang="en-US" dirty="0" err="1"/>
              <a:t>relaciona</a:t>
            </a:r>
            <a:r>
              <a:rPr lang="en-US" dirty="0"/>
              <a:t> con las </a:t>
            </a:r>
            <a:r>
              <a:rPr lang="en-US" dirty="0" err="1"/>
              <a:t>clases</a:t>
            </a:r>
            <a:r>
              <a:rPr lang="en-US" dirty="0"/>
              <a:t> </a:t>
            </a:r>
            <a:r>
              <a:rPr lang="en-US" dirty="0" err="1" smtClean="0"/>
              <a:t>altas</a:t>
            </a:r>
            <a:r>
              <a:rPr lang="en-US" dirty="0"/>
              <a:t>. 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?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Elige</a:t>
            </a:r>
            <a:r>
              <a:rPr lang="en-US" dirty="0"/>
              <a:t> un </a:t>
            </a:r>
            <a:r>
              <a:rPr lang="en-US" dirty="0" err="1"/>
              <a:t>alimento</a:t>
            </a:r>
            <a:r>
              <a:rPr lang="en-US" dirty="0"/>
              <a:t> o </a:t>
            </a:r>
            <a:r>
              <a:rPr lang="en-US" dirty="0" err="1"/>
              <a:t>alimentos</a:t>
            </a:r>
            <a:r>
              <a:rPr lang="en-US" dirty="0"/>
              <a:t>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parezcan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para la </a:t>
            </a:r>
            <a:r>
              <a:rPr lang="en-US" dirty="0" err="1"/>
              <a:t>cultura</a:t>
            </a:r>
            <a:r>
              <a:rPr lang="en-US" dirty="0"/>
              <a:t> </a:t>
            </a:r>
            <a:r>
              <a:rPr lang="en-US" dirty="0" err="1" smtClean="0"/>
              <a:t>hispánica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/>
              <a:t>explica</a:t>
            </a:r>
            <a:r>
              <a:rPr lang="en-US" dirty="0"/>
              <a:t> 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las </a:t>
            </a:r>
            <a:r>
              <a:rPr lang="en-US" dirty="0" err="1"/>
              <a:t>asociaciones</a:t>
            </a:r>
            <a:r>
              <a:rPr lang="en-US" dirty="0"/>
              <a:t> que </a:t>
            </a:r>
            <a:r>
              <a:rPr lang="en-US" dirty="0" err="1"/>
              <a:t>existen</a:t>
            </a:r>
            <a:r>
              <a:rPr lang="en-US" dirty="0"/>
              <a:t> entre </a:t>
            </a:r>
            <a:r>
              <a:rPr lang="en-US" dirty="0" err="1"/>
              <a:t>esos</a:t>
            </a:r>
            <a:r>
              <a:rPr lang="en-US" dirty="0"/>
              <a:t> </a:t>
            </a:r>
            <a:r>
              <a:rPr lang="en-US" dirty="0" err="1"/>
              <a:t>alimentos</a:t>
            </a:r>
            <a:r>
              <a:rPr lang="en-US" dirty="0"/>
              <a:t> y el </a:t>
            </a:r>
            <a:r>
              <a:rPr lang="en-US" dirty="0" err="1"/>
              <a:t>nivel</a:t>
            </a:r>
            <a:r>
              <a:rPr lang="en-US" dirty="0"/>
              <a:t> social. 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la </a:t>
            </a:r>
            <a:r>
              <a:rPr lang="en-US" dirty="0" err="1" smtClean="0"/>
              <a:t>ostentación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comidas</a:t>
            </a:r>
            <a:r>
              <a:rPr lang="en-US" dirty="0"/>
              <a:t> </a:t>
            </a:r>
            <a:r>
              <a:rPr lang="en-US" dirty="0" err="1"/>
              <a:t>complicadas</a:t>
            </a:r>
            <a:r>
              <a:rPr lang="en-US" dirty="0"/>
              <a:t> para las </a:t>
            </a:r>
            <a:r>
              <a:rPr lang="en-US" dirty="0" err="1"/>
              <a:t>clases</a:t>
            </a:r>
            <a:r>
              <a:rPr lang="en-US" dirty="0"/>
              <a:t> </a:t>
            </a:r>
            <a:r>
              <a:rPr lang="en-US" dirty="0" err="1"/>
              <a:t>privilegiadas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</a:t>
            </a:r>
            <a:r>
              <a:rPr lang="en-US" dirty="0" err="1"/>
              <a:t>algunos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 smtClean="0"/>
              <a:t>tabúes</a:t>
            </a:r>
            <a:r>
              <a:rPr lang="en-US" dirty="0" smtClean="0"/>
              <a:t> </a:t>
            </a:r>
            <a:r>
              <a:rPr lang="en-US" dirty="0" err="1"/>
              <a:t>relacionados</a:t>
            </a:r>
            <a:r>
              <a:rPr lang="en-US" dirty="0"/>
              <a:t> con la comida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parezcan</a:t>
            </a:r>
            <a:r>
              <a:rPr lang="en-US" dirty="0"/>
              <a:t> </a:t>
            </a:r>
            <a:r>
              <a:rPr lang="en-US" dirty="0" err="1"/>
              <a:t>particularmente</a:t>
            </a:r>
            <a:r>
              <a:rPr lang="en-US" dirty="0"/>
              <a:t> </a:t>
            </a:r>
            <a:r>
              <a:rPr lang="en-US" dirty="0" err="1"/>
              <a:t>significativos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cultura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identificar</a:t>
            </a:r>
            <a:r>
              <a:rPr lang="en-US" dirty="0"/>
              <a:t> </a:t>
            </a:r>
            <a:r>
              <a:rPr lang="en-US" dirty="0" err="1" smtClean="0"/>
              <a:t>tabúes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culturas</a:t>
            </a:r>
            <a:r>
              <a:rPr lang="en-US" dirty="0"/>
              <a:t> que </a:t>
            </a:r>
            <a:r>
              <a:rPr lang="en-US" dirty="0" err="1" smtClean="0"/>
              <a:t>estén</a:t>
            </a:r>
            <a:r>
              <a:rPr lang="en-US" dirty="0" smtClean="0"/>
              <a:t> </a:t>
            </a:r>
            <a:r>
              <a:rPr lang="en-US" dirty="0" err="1" smtClean="0"/>
              <a:t>próximas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ti</a:t>
            </a:r>
            <a:r>
              <a:rPr lang="en-US" dirty="0"/>
              <a:t>? 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/>
              <a:t>difieren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que </a:t>
            </a:r>
            <a:r>
              <a:rPr lang="en-US" dirty="0" err="1"/>
              <a:t>pertenecen</a:t>
            </a:r>
            <a:r>
              <a:rPr lang="en-US" dirty="0"/>
              <a:t> a la </a:t>
            </a:r>
            <a:r>
              <a:rPr lang="en-US" dirty="0" err="1"/>
              <a:t>cultura</a:t>
            </a:r>
            <a:r>
              <a:rPr lang="en-US" dirty="0"/>
              <a:t> con la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identificas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razones</a:t>
            </a:r>
            <a:r>
              <a:rPr lang="en-US" dirty="0"/>
              <a:t> se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ocurren</a:t>
            </a:r>
            <a:r>
              <a:rPr lang="en-US" dirty="0"/>
              <a:t> para </a:t>
            </a:r>
            <a:r>
              <a:rPr lang="en-US" dirty="0" err="1"/>
              <a:t>explicar</a:t>
            </a:r>
            <a:r>
              <a:rPr lang="en-US" dirty="0"/>
              <a:t> la </a:t>
            </a:r>
            <a:r>
              <a:rPr lang="en-US" dirty="0" err="1"/>
              <a:t>permanencia</a:t>
            </a:r>
            <a:r>
              <a:rPr lang="en-US" dirty="0"/>
              <a:t> y </a:t>
            </a:r>
            <a:r>
              <a:rPr lang="en-US" dirty="0" err="1" smtClean="0"/>
              <a:t>transmisión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 smtClean="0"/>
              <a:t>tabúes</a:t>
            </a:r>
            <a:r>
              <a:rPr lang="en-US" dirty="0" smtClean="0"/>
              <a:t> </a:t>
            </a:r>
            <a:r>
              <a:rPr lang="en-US" dirty="0"/>
              <a:t>a lo largo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siglos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Crees</a:t>
            </a:r>
            <a:r>
              <a:rPr lang="en-US" dirty="0" smtClean="0"/>
              <a:t> que </a:t>
            </a:r>
            <a:r>
              <a:rPr lang="en-US" dirty="0"/>
              <a:t>la </a:t>
            </a:r>
            <a:r>
              <a:rPr lang="en-US" dirty="0" err="1" smtClean="0"/>
              <a:t>escasez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un </a:t>
            </a:r>
            <a:r>
              <a:rPr lang="en-US" dirty="0" err="1"/>
              <a:t>argumento</a:t>
            </a:r>
            <a:r>
              <a:rPr lang="en-US" dirty="0"/>
              <a:t> </a:t>
            </a:r>
            <a:r>
              <a:rPr lang="en-US" dirty="0" err="1" smtClean="0"/>
              <a:t>válido</a:t>
            </a:r>
            <a:r>
              <a:rPr lang="en-US" dirty="0" smtClean="0"/>
              <a:t> </a:t>
            </a:r>
            <a:r>
              <a:rPr lang="en-US" dirty="0"/>
              <a:t>para </a:t>
            </a:r>
            <a:r>
              <a:rPr lang="en-US" dirty="0" err="1"/>
              <a:t>justificar</a:t>
            </a:r>
            <a:r>
              <a:rPr lang="en-US" dirty="0"/>
              <a:t> el </a:t>
            </a:r>
            <a:r>
              <a:rPr lang="en-US" dirty="0" err="1"/>
              <a:t>canibalismo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la comida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rara</a:t>
            </a:r>
            <a:r>
              <a:rPr lang="en-US" dirty="0" smtClean="0"/>
              <a:t> que has </a:t>
            </a:r>
            <a:r>
              <a:rPr lang="en-US" dirty="0" err="1" smtClean="0"/>
              <a:t>probado</a:t>
            </a:r>
            <a:r>
              <a:rPr lang="en-US" dirty="0" smtClean="0"/>
              <a:t>?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1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988" y="1686303"/>
            <a:ext cx="5504934" cy="75994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Para </a:t>
            </a:r>
            <a:r>
              <a:rPr lang="en-US" dirty="0" err="1" smtClean="0">
                <a:solidFill>
                  <a:srgbClr val="C00000"/>
                </a:solidFill>
              </a:rPr>
              <a:t>ver</a:t>
            </a:r>
            <a:r>
              <a:rPr lang="en-US" dirty="0" smtClean="0">
                <a:solidFill>
                  <a:srgbClr val="C00000"/>
                </a:solidFill>
              </a:rPr>
              <a:t> y </a:t>
            </a:r>
            <a:r>
              <a:rPr lang="en-US" dirty="0" err="1" smtClean="0">
                <a:solidFill>
                  <a:srgbClr val="C00000"/>
                </a:solidFill>
              </a:rPr>
              <a:t>cantar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635" y="4140909"/>
            <a:ext cx="10115144" cy="2240436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De </a:t>
            </a:r>
            <a:r>
              <a:rPr lang="en-US" i="1" dirty="0" err="1" smtClean="0"/>
              <a:t>tal</a:t>
            </a:r>
            <a:r>
              <a:rPr lang="en-US" i="1" dirty="0" smtClean="0"/>
              <a:t> </a:t>
            </a:r>
            <a:r>
              <a:rPr lang="en-US" i="1" dirty="0" err="1" smtClean="0"/>
              <a:t>palo</a:t>
            </a:r>
            <a:r>
              <a:rPr lang="en-US" i="1" dirty="0" smtClean="0"/>
              <a:t>, </a:t>
            </a:r>
            <a:r>
              <a:rPr lang="en-US" i="1" dirty="0" err="1" smtClean="0"/>
              <a:t>tal</a:t>
            </a:r>
            <a:r>
              <a:rPr lang="en-US" i="1" dirty="0" smtClean="0"/>
              <a:t> </a:t>
            </a:r>
            <a:r>
              <a:rPr lang="en-US" i="1" dirty="0" err="1" smtClean="0"/>
              <a:t>astilla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Min. </a:t>
            </a:r>
            <a:r>
              <a:rPr lang="en-US" dirty="0"/>
              <a:t>54: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=ODcicD7wlIg</a:t>
            </a:r>
            <a:endParaRPr lang="en-US" dirty="0" smtClean="0"/>
          </a:p>
          <a:p>
            <a:pPr marL="0" indent="0">
              <a:buNone/>
            </a:pPr>
            <a:r>
              <a:rPr lang="en-US" i="1" dirty="0" err="1" smtClean="0"/>
              <a:t>Sancocho</a:t>
            </a:r>
            <a:r>
              <a:rPr lang="en-US" i="1" dirty="0" smtClean="0"/>
              <a:t> </a:t>
            </a:r>
            <a:r>
              <a:rPr lang="en-US" i="1" dirty="0" err="1" smtClean="0"/>
              <a:t>prieto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=_a4uWXZ6x8g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38" y="303245"/>
            <a:ext cx="3718818" cy="3519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68714" y="3991232"/>
            <a:ext cx="2371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Sancocho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prieto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1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93" y="159606"/>
            <a:ext cx="4716694" cy="52433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Comida y </a:t>
            </a:r>
            <a:r>
              <a:rPr lang="en-US" sz="3600" dirty="0" err="1" smtClean="0">
                <a:solidFill>
                  <a:srgbClr val="C00000"/>
                </a:solidFill>
              </a:rPr>
              <a:t>música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653" y="683942"/>
            <a:ext cx="1113635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Como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caso</a:t>
            </a:r>
            <a:r>
              <a:rPr lang="en-US" dirty="0"/>
              <a:t> de “</a:t>
            </a:r>
            <a:r>
              <a:rPr lang="en-US" dirty="0" err="1"/>
              <a:t>Sancocho</a:t>
            </a:r>
            <a:r>
              <a:rPr lang="en-US" dirty="0"/>
              <a:t> </a:t>
            </a:r>
            <a:r>
              <a:rPr lang="en-US" dirty="0" err="1"/>
              <a:t>prieto</a:t>
            </a:r>
            <a:r>
              <a:rPr lang="en-US" dirty="0"/>
              <a:t>,” hay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canciones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que la comida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/>
              <a:t>inspiración</a:t>
            </a:r>
            <a:r>
              <a:rPr lang="en-US" dirty="0"/>
              <a:t> para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canción</a:t>
            </a:r>
            <a:r>
              <a:rPr lang="en-US" dirty="0"/>
              <a:t>. </a:t>
            </a:r>
            <a:r>
              <a:rPr lang="en-US" dirty="0" err="1"/>
              <a:t>Escucha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ejemplos</a:t>
            </a:r>
            <a:r>
              <a:rPr lang="en-US" dirty="0"/>
              <a:t> y </a:t>
            </a:r>
            <a:r>
              <a:rPr lang="en-US" dirty="0" err="1"/>
              <a:t>busca</a:t>
            </a:r>
            <a:r>
              <a:rPr lang="en-US" dirty="0"/>
              <a:t> </a:t>
            </a:r>
            <a:r>
              <a:rPr lang="en-US" dirty="0" err="1"/>
              <a:t>otros</a:t>
            </a:r>
            <a:r>
              <a:rPr lang="en-US" dirty="0"/>
              <a:t>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parezcan</a:t>
            </a:r>
            <a:r>
              <a:rPr lang="en-US" dirty="0"/>
              <a:t> </a:t>
            </a:r>
            <a:r>
              <a:rPr lang="en-US" dirty="0" err="1"/>
              <a:t>significativos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s-US" dirty="0"/>
              <a:t>Kumbia Kings, “Sabes A Chocolate”</a:t>
            </a:r>
            <a:endParaRPr lang="en-US" dirty="0"/>
          </a:p>
          <a:p>
            <a:r>
              <a:rPr lang="es-US" dirty="0"/>
              <a:t> </a:t>
            </a:r>
            <a:r>
              <a:rPr lang="es-US" dirty="0">
                <a:hlinkClick r:id="rId2"/>
              </a:rPr>
              <a:t>https://</a:t>
            </a:r>
            <a:r>
              <a:rPr lang="es-US" dirty="0" smtClean="0">
                <a:hlinkClick r:id="rId2"/>
              </a:rPr>
              <a:t>www.youtube.com/watch?v=ospy5jstwME</a:t>
            </a:r>
            <a:endParaRPr lang="es-US" dirty="0" smtClean="0"/>
          </a:p>
          <a:p>
            <a:r>
              <a:rPr lang="es-US" dirty="0" smtClean="0"/>
              <a:t>Carlos Vives, “Fruta fresca”</a:t>
            </a:r>
          </a:p>
          <a:p>
            <a:r>
              <a:rPr lang="es-US" dirty="0">
                <a:hlinkClick r:id="rId3"/>
              </a:rPr>
              <a:t>https://</a:t>
            </a:r>
            <a:r>
              <a:rPr lang="es-US" dirty="0" smtClean="0">
                <a:hlinkClick r:id="rId3"/>
              </a:rPr>
              <a:t>www.youtube.com/watch?v=02O9NLo7ujY</a:t>
            </a:r>
            <a:endParaRPr lang="es-US" dirty="0" smtClean="0"/>
          </a:p>
          <a:p>
            <a:r>
              <a:rPr lang="es-US" dirty="0" smtClean="0"/>
              <a:t>Chocolate</a:t>
            </a:r>
            <a:r>
              <a:rPr lang="es-US" dirty="0"/>
              <a:t>, “Mayonesa” </a:t>
            </a:r>
            <a:endParaRPr lang="en-US" dirty="0"/>
          </a:p>
          <a:p>
            <a:r>
              <a:rPr lang="es-US" dirty="0">
                <a:hlinkClick r:id="rId4"/>
              </a:rPr>
              <a:t>https://</a:t>
            </a:r>
            <a:r>
              <a:rPr lang="es-US" dirty="0" smtClean="0">
                <a:hlinkClick r:id="rId4"/>
              </a:rPr>
              <a:t>www.youtube.com/watch?v=2I93gFx3gmc</a:t>
            </a:r>
            <a:endParaRPr lang="en-US" dirty="0"/>
          </a:p>
          <a:p>
            <a:r>
              <a:rPr lang="en-US" dirty="0"/>
              <a:t>Mala </a:t>
            </a:r>
            <a:r>
              <a:rPr lang="en-US" dirty="0" err="1"/>
              <a:t>fe</a:t>
            </a:r>
            <a:r>
              <a:rPr lang="en-US" dirty="0"/>
              <a:t>, ”La </a:t>
            </a:r>
            <a:r>
              <a:rPr lang="en-US" dirty="0" err="1"/>
              <a:t>vaca</a:t>
            </a:r>
            <a:r>
              <a:rPr lang="en-US" dirty="0"/>
              <a:t>”</a:t>
            </a:r>
          </a:p>
          <a:p>
            <a:r>
              <a:rPr lang="es-US" dirty="0">
                <a:hlinkClick r:id="rId5"/>
              </a:rPr>
              <a:t>https://</a:t>
            </a:r>
            <a:r>
              <a:rPr lang="es-US" dirty="0" smtClean="0">
                <a:hlinkClick r:id="rId5"/>
              </a:rPr>
              <a:t>www.youtube.com/watch?v=1H9y_qDty-Y</a:t>
            </a:r>
            <a:endParaRPr lang="es-US" dirty="0" smtClean="0"/>
          </a:p>
          <a:p>
            <a:r>
              <a:rPr lang="es-US" dirty="0" smtClean="0"/>
              <a:t>Los Xey, “</a:t>
            </a:r>
            <a:r>
              <a:rPr lang="es-US" dirty="0"/>
              <a:t>Buen </a:t>
            </a:r>
            <a:r>
              <a:rPr lang="es-US" dirty="0" smtClean="0"/>
              <a:t>menú”</a:t>
            </a:r>
          </a:p>
          <a:p>
            <a:r>
              <a:rPr lang="es-US" dirty="0">
                <a:hlinkClick r:id="rId6"/>
              </a:rPr>
              <a:t>https://</a:t>
            </a:r>
            <a:r>
              <a:rPr lang="es-US" dirty="0" smtClean="0">
                <a:hlinkClick r:id="rId6"/>
              </a:rPr>
              <a:t>www.youtube.com/watch?v=Z-9Hup1awm8</a:t>
            </a:r>
            <a:endParaRPr lang="en-US" dirty="0"/>
          </a:p>
          <a:p>
            <a:r>
              <a:rPr lang="es-US" dirty="0"/>
              <a:t>N.O.R.E., “Más Maíz” </a:t>
            </a:r>
            <a:endParaRPr lang="en-US" dirty="0"/>
          </a:p>
          <a:p>
            <a:r>
              <a:rPr lang="es-US" dirty="0">
                <a:hlinkClick r:id="rId7"/>
              </a:rPr>
              <a:t>https://</a:t>
            </a:r>
            <a:r>
              <a:rPr lang="es-US" dirty="0" smtClean="0">
                <a:hlinkClick r:id="rId7"/>
              </a:rPr>
              <a:t>www.youtube.com/watch?v=N7hh2FwFVgU</a:t>
            </a:r>
            <a:endParaRPr lang="en-US" dirty="0"/>
          </a:p>
          <a:p>
            <a:r>
              <a:rPr lang="es-US" dirty="0"/>
              <a:t>Celia Cruz, “Caramelo”</a:t>
            </a:r>
          </a:p>
          <a:p>
            <a:r>
              <a:rPr lang="es-US" dirty="0">
                <a:hlinkClick r:id="rId8"/>
              </a:rPr>
              <a:t>https://</a:t>
            </a:r>
            <a:r>
              <a:rPr lang="es-US" dirty="0" smtClean="0">
                <a:hlinkClick r:id="rId8"/>
              </a:rPr>
              <a:t>www.youtube.com/watch?v=sCvnFWBFVe0</a:t>
            </a:r>
            <a:endParaRPr lang="es-US" dirty="0"/>
          </a:p>
          <a:p>
            <a:r>
              <a:rPr lang="es-US" dirty="0"/>
              <a:t>Danza Invisible, “Sabor de amor”</a:t>
            </a:r>
          </a:p>
          <a:p>
            <a:r>
              <a:rPr lang="es-US" dirty="0">
                <a:hlinkClick r:id="rId9"/>
              </a:rPr>
              <a:t>https://www.youtube.com/watch?v=MM7ah4ppM9M</a:t>
            </a:r>
            <a:r>
              <a:rPr lang="es-US" dirty="0" smtClean="0">
                <a:hlinkClick r:id="rId9"/>
              </a:rPr>
              <a:t>\</a:t>
            </a:r>
            <a:endParaRPr lang="es-US" dirty="0"/>
          </a:p>
          <a:p>
            <a:r>
              <a:rPr lang="es-US" dirty="0"/>
              <a:t>Juan Luis Guerra, “Ojalá que llueva café”</a:t>
            </a:r>
          </a:p>
          <a:p>
            <a:r>
              <a:rPr lang="es-US" dirty="0">
                <a:hlinkClick r:id="rId10"/>
              </a:rPr>
              <a:t>https://</a:t>
            </a:r>
            <a:r>
              <a:rPr lang="es-US" dirty="0" smtClean="0">
                <a:hlinkClick r:id="rId10"/>
              </a:rPr>
              <a:t>www.youtube.com/watch?v=XZOLOggfWp0</a:t>
            </a:r>
            <a:endParaRPr lang="es-US" dirty="0" smtClean="0"/>
          </a:p>
          <a:p>
            <a:endParaRPr lang="es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22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4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28" y="1690688"/>
            <a:ext cx="11303540" cy="4719839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000" dirty="0" err="1" smtClean="0"/>
              <a:t>Pollería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el Mercado de San Roque, Quito: Vivian Mills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000" dirty="0" err="1" smtClean="0"/>
              <a:t>Estatuas</a:t>
            </a:r>
            <a:r>
              <a:rPr lang="en-US" sz="2000" dirty="0" smtClean="0"/>
              <a:t> de Mafalda y amigos, </a:t>
            </a:r>
            <a:r>
              <a:rPr lang="en-US" sz="2000" dirty="0" err="1" smtClean="0"/>
              <a:t>pollería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un </a:t>
            </a:r>
            <a:r>
              <a:rPr lang="en-US" sz="2000" dirty="0" err="1" smtClean="0"/>
              <a:t>mercado</a:t>
            </a:r>
            <a:r>
              <a:rPr lang="en-US" sz="2000" dirty="0" smtClean="0"/>
              <a:t> de Lima, </a:t>
            </a:r>
            <a:r>
              <a:rPr lang="en-US" sz="2000" dirty="0" err="1" smtClean="0"/>
              <a:t>menús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las </a:t>
            </a:r>
            <a:r>
              <a:rPr lang="en-US" sz="2000" dirty="0" err="1" smtClean="0"/>
              <a:t>calles</a:t>
            </a:r>
            <a:r>
              <a:rPr lang="en-US" sz="2000" dirty="0" smtClean="0"/>
              <a:t> de Lima: Rafael </a:t>
            </a:r>
            <a:r>
              <a:rPr lang="en-US" sz="2000" dirty="0" err="1" smtClean="0"/>
              <a:t>Climent</a:t>
            </a:r>
            <a:r>
              <a:rPr lang="en-US" sz="2000" dirty="0" smtClean="0"/>
              <a:t>-Espino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000" dirty="0" err="1" smtClean="0"/>
              <a:t>Resturante</a:t>
            </a:r>
            <a:r>
              <a:rPr lang="en-US" sz="2000" dirty="0" smtClean="0"/>
              <a:t> </a:t>
            </a:r>
            <a:r>
              <a:rPr lang="en-US" sz="2000" dirty="0" err="1" smtClean="0"/>
              <a:t>Botín</a:t>
            </a:r>
            <a:r>
              <a:rPr lang="en-US" sz="2000" dirty="0" smtClean="0"/>
              <a:t> y </a:t>
            </a:r>
            <a:r>
              <a:rPr lang="en-US" sz="2000" dirty="0" err="1" smtClean="0"/>
              <a:t>escaparate</a:t>
            </a:r>
            <a:r>
              <a:rPr lang="en-US" sz="2000" dirty="0" smtClean="0"/>
              <a:t> de </a:t>
            </a:r>
            <a:r>
              <a:rPr lang="en-US" sz="2000" dirty="0" err="1" smtClean="0"/>
              <a:t>restaurante</a:t>
            </a:r>
            <a:r>
              <a:rPr lang="en-US" sz="2000" dirty="0" smtClean="0"/>
              <a:t> de tapas: Alicia </a:t>
            </a:r>
            <a:r>
              <a:rPr lang="en-US" sz="2000" dirty="0" err="1" smtClean="0"/>
              <a:t>Raftery</a:t>
            </a:r>
            <a:endParaRPr lang="en-US" sz="200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000" dirty="0" err="1"/>
              <a:t>Chontacuro</a:t>
            </a:r>
            <a:r>
              <a:rPr lang="en-US" sz="2000" dirty="0"/>
              <a:t>: By </a:t>
            </a:r>
            <a:r>
              <a:rPr lang="en-US" sz="2000" dirty="0" err="1"/>
              <a:t>Agencia</a:t>
            </a:r>
            <a:r>
              <a:rPr lang="en-US" sz="2000" dirty="0"/>
              <a:t> de </a:t>
            </a:r>
            <a:r>
              <a:rPr lang="en-US" sz="2000" dirty="0" err="1"/>
              <a:t>Noticias</a:t>
            </a:r>
            <a:r>
              <a:rPr lang="en-US" sz="2000" dirty="0"/>
              <a:t> ANDES (ARCHIDONA-GASTRONOMÍA) [CC BY-SA 2.0 (http://</a:t>
            </a:r>
            <a:r>
              <a:rPr lang="en-US" sz="2000" dirty="0" err="1"/>
              <a:t>creativecommons.org</a:t>
            </a:r>
            <a:r>
              <a:rPr lang="en-US" sz="2000" dirty="0"/>
              <a:t>/licenses/by-</a:t>
            </a:r>
            <a:r>
              <a:rPr lang="en-US" sz="2000" dirty="0" err="1"/>
              <a:t>sa</a:t>
            </a:r>
            <a:r>
              <a:rPr lang="en-US" sz="2000" dirty="0"/>
              <a:t>/2.0)], via Wikimedia Commons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000" dirty="0" err="1"/>
              <a:t>Hormiga</a:t>
            </a:r>
            <a:r>
              <a:rPr lang="en-US" sz="2000" dirty="0"/>
              <a:t> </a:t>
            </a:r>
            <a:r>
              <a:rPr lang="en-US" sz="2000" dirty="0" err="1"/>
              <a:t>culona</a:t>
            </a:r>
            <a:r>
              <a:rPr lang="en-US" sz="2000" dirty="0"/>
              <a:t>: </a:t>
            </a:r>
            <a:r>
              <a:rPr lang="en-US" sz="2000" dirty="0" err="1"/>
              <a:t>Juliett</a:t>
            </a:r>
            <a:r>
              <a:rPr lang="en-US" sz="2000" dirty="0"/>
              <a:t> from </a:t>
            </a:r>
            <a:r>
              <a:rPr lang="en-US" sz="2000" dirty="0" err="1"/>
              <a:t>es</a:t>
            </a:r>
            <a:r>
              <a:rPr lang="en-US" sz="2000" dirty="0"/>
              <a:t> [GFDL (http://</a:t>
            </a:r>
            <a:r>
              <a:rPr lang="en-US" sz="2000" dirty="0" err="1"/>
              <a:t>www.gnu.org</a:t>
            </a:r>
            <a:r>
              <a:rPr lang="en-US" sz="2000" dirty="0"/>
              <a:t>/</a:t>
            </a:r>
            <a:r>
              <a:rPr lang="en-US" sz="2000" dirty="0" err="1"/>
              <a:t>copyleft</a:t>
            </a:r>
            <a:r>
              <a:rPr lang="en-US" sz="2000" dirty="0"/>
              <a:t>/</a:t>
            </a:r>
            <a:r>
              <a:rPr lang="en-US" sz="2000" dirty="0" err="1"/>
              <a:t>fdl.html</a:t>
            </a:r>
            <a:r>
              <a:rPr lang="en-US" sz="2000" dirty="0"/>
              <a:t>), CC-BY-SA-3.0 (http://</a:t>
            </a:r>
            <a:r>
              <a:rPr lang="en-US" sz="2000" dirty="0" err="1"/>
              <a:t>creativecommons.org</a:t>
            </a:r>
            <a:r>
              <a:rPr lang="en-US" sz="2000" dirty="0"/>
              <a:t>/licenses/by-</a:t>
            </a:r>
            <a:r>
              <a:rPr lang="en-US" sz="2000" dirty="0" err="1"/>
              <a:t>sa</a:t>
            </a:r>
            <a:r>
              <a:rPr lang="en-US" sz="2000" dirty="0"/>
              <a:t>/3.0/), GFDL (http://</a:t>
            </a:r>
            <a:r>
              <a:rPr lang="en-US" sz="2000" dirty="0" err="1"/>
              <a:t>www.gnu.org</a:t>
            </a:r>
            <a:r>
              <a:rPr lang="en-US" sz="2000" dirty="0"/>
              <a:t>/</a:t>
            </a:r>
            <a:r>
              <a:rPr lang="en-US" sz="2000" dirty="0" err="1"/>
              <a:t>copyleft</a:t>
            </a:r>
            <a:r>
              <a:rPr lang="en-US" sz="2000" dirty="0"/>
              <a:t>/</a:t>
            </a:r>
            <a:r>
              <a:rPr lang="en-US" sz="2000" dirty="0" err="1"/>
              <a:t>fdl.html</a:t>
            </a:r>
            <a:r>
              <a:rPr lang="en-US" sz="2000" dirty="0"/>
              <a:t>) or CC-BY-SA-3.0 (http://</a:t>
            </a:r>
            <a:r>
              <a:rPr lang="en-US" sz="2000" dirty="0" err="1"/>
              <a:t>creativecommons.org</a:t>
            </a:r>
            <a:r>
              <a:rPr lang="en-US" sz="2000" dirty="0"/>
              <a:t>/licenses/by-</a:t>
            </a:r>
            <a:r>
              <a:rPr lang="en-US" sz="2000" dirty="0" err="1"/>
              <a:t>sa</a:t>
            </a:r>
            <a:r>
              <a:rPr lang="en-US" sz="2000" dirty="0"/>
              <a:t>/3.0/)], via Wikimedia </a:t>
            </a:r>
            <a:r>
              <a:rPr lang="en-US" sz="2000" dirty="0" smtClean="0"/>
              <a:t>Commons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/>
              <a:t>Capibara</a:t>
            </a:r>
            <a:r>
              <a:rPr lang="en-US" sz="2000" dirty="0"/>
              <a:t>: By Fidel León </a:t>
            </a:r>
            <a:r>
              <a:rPr lang="en-US" sz="2000" dirty="0" err="1"/>
              <a:t>Darder</a:t>
            </a:r>
            <a:r>
              <a:rPr lang="en-US" sz="2000" dirty="0"/>
              <a:t> [GFDL (http://</a:t>
            </a:r>
            <a:r>
              <a:rPr lang="en-US" sz="2000" dirty="0" err="1"/>
              <a:t>www.gnu.org</a:t>
            </a:r>
            <a:r>
              <a:rPr lang="en-US" sz="2000" dirty="0"/>
              <a:t>/</a:t>
            </a:r>
            <a:r>
              <a:rPr lang="en-US" sz="2000" dirty="0" err="1"/>
              <a:t>copyleft</a:t>
            </a:r>
            <a:r>
              <a:rPr lang="en-US" sz="2000" dirty="0"/>
              <a:t>/</a:t>
            </a:r>
            <a:r>
              <a:rPr lang="en-US" sz="2000" dirty="0" err="1"/>
              <a:t>fdl.html</a:t>
            </a:r>
            <a:r>
              <a:rPr lang="en-US" sz="2000" dirty="0"/>
              <a:t>) or CC-BY-SA-3.0 (http://</a:t>
            </a:r>
            <a:r>
              <a:rPr lang="en-US" sz="2000" dirty="0" err="1"/>
              <a:t>creativecommons.org</a:t>
            </a:r>
            <a:r>
              <a:rPr lang="en-US" sz="2000" dirty="0"/>
              <a:t>/licenses/by-</a:t>
            </a:r>
            <a:r>
              <a:rPr lang="en-US" sz="2000" dirty="0" err="1"/>
              <a:t>sa</a:t>
            </a:r>
            <a:r>
              <a:rPr lang="en-US" sz="2000" dirty="0"/>
              <a:t>/3.0/)], via Wikimedia </a:t>
            </a:r>
            <a:r>
              <a:rPr lang="en-US" sz="2000" dirty="0" smtClean="0"/>
              <a:t>Commons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000" dirty="0" err="1" smtClean="0"/>
              <a:t>Otras</a:t>
            </a:r>
            <a:r>
              <a:rPr lang="en-US" sz="2000" dirty="0" smtClean="0"/>
              <a:t> </a:t>
            </a:r>
            <a:r>
              <a:rPr lang="en-US" sz="2000" dirty="0" err="1" smtClean="0"/>
              <a:t>fotos</a:t>
            </a:r>
            <a:r>
              <a:rPr lang="en-US" sz="2000" dirty="0" smtClean="0"/>
              <a:t>: Ana M. Gómez-Bravo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98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485" y="184826"/>
            <a:ext cx="10722760" cy="1313234"/>
          </a:xfrm>
          <a:ln w="28575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Hay </a:t>
            </a:r>
            <a:r>
              <a:rPr lang="en-US" sz="3600" dirty="0" err="1" smtClean="0"/>
              <a:t>platos</a:t>
            </a:r>
            <a:r>
              <a:rPr lang="en-US" sz="3600" dirty="0" smtClean="0"/>
              <a:t> que </a:t>
            </a:r>
            <a:r>
              <a:rPr lang="en-US" sz="3600" dirty="0" err="1" smtClean="0"/>
              <a:t>están</a:t>
            </a:r>
            <a:r>
              <a:rPr lang="en-US" sz="3600" dirty="0" smtClean="0"/>
              <a:t> </a:t>
            </a:r>
            <a:r>
              <a:rPr lang="en-US" sz="3600" dirty="0" err="1" smtClean="0"/>
              <a:t>conectados</a:t>
            </a:r>
            <a:r>
              <a:rPr lang="en-US" sz="3600" dirty="0" smtClean="0"/>
              <a:t> con la </a:t>
            </a:r>
            <a:r>
              <a:rPr lang="en-US" sz="3600" dirty="0" err="1" smtClean="0"/>
              <a:t>tradición</a:t>
            </a:r>
            <a:r>
              <a:rPr lang="en-US" sz="3600" dirty="0" smtClean="0"/>
              <a:t> y la </a:t>
            </a:r>
            <a:r>
              <a:rPr lang="en-US" sz="3600" dirty="0" err="1" smtClean="0"/>
              <a:t>tierra</a:t>
            </a:r>
            <a:r>
              <a:rPr lang="en-US" sz="3600" dirty="0" smtClean="0"/>
              <a:t>, </a:t>
            </a:r>
            <a:r>
              <a:rPr lang="en-US" sz="3600" dirty="0" err="1" smtClean="0"/>
              <a:t>pero</a:t>
            </a:r>
            <a:r>
              <a:rPr lang="en-US" sz="3600" dirty="0" smtClean="0"/>
              <a:t> </a:t>
            </a:r>
            <a:r>
              <a:rPr lang="en-US" sz="3600" dirty="0" err="1" smtClean="0"/>
              <a:t>cuyos</a:t>
            </a:r>
            <a:r>
              <a:rPr lang="en-US" sz="3600" dirty="0" smtClean="0"/>
              <a:t> </a:t>
            </a:r>
            <a:r>
              <a:rPr lang="en-US" sz="3600" dirty="0" err="1" smtClean="0"/>
              <a:t>valores</a:t>
            </a:r>
            <a:r>
              <a:rPr lang="en-US" sz="3600" dirty="0" smtClean="0"/>
              <a:t> </a:t>
            </a:r>
            <a:r>
              <a:rPr lang="en-US" sz="3600" dirty="0" err="1" smtClean="0"/>
              <a:t>sensoriales</a:t>
            </a:r>
            <a:r>
              <a:rPr lang="en-US" sz="3600" dirty="0" smtClean="0"/>
              <a:t> </a:t>
            </a:r>
            <a:r>
              <a:rPr lang="en-US" sz="3600" dirty="0" err="1" smtClean="0"/>
              <a:t>pueden</a:t>
            </a:r>
            <a:r>
              <a:rPr lang="en-US" sz="3600" dirty="0" smtClean="0"/>
              <a:t> no </a:t>
            </a:r>
            <a:r>
              <a:rPr lang="en-US" sz="3600" dirty="0" err="1" smtClean="0"/>
              <a:t>coincidir</a:t>
            </a:r>
            <a:r>
              <a:rPr lang="en-US" sz="3600" dirty="0" smtClean="0"/>
              <a:t> con </a:t>
            </a:r>
            <a:r>
              <a:rPr lang="en-US" sz="3600" dirty="0" err="1" smtClean="0"/>
              <a:t>los</a:t>
            </a:r>
            <a:r>
              <a:rPr lang="en-US" sz="3600" dirty="0" smtClean="0"/>
              <a:t> </a:t>
            </a:r>
            <a:r>
              <a:rPr lang="en-US" sz="3600" dirty="0" err="1" smtClean="0"/>
              <a:t>personales</a:t>
            </a:r>
            <a:endParaRPr lang="en-US" sz="3600" dirty="0"/>
          </a:p>
        </p:txBody>
      </p:sp>
      <p:pic>
        <p:nvPicPr>
          <p:cNvPr id="4" name="Content Placeholder 4" descr="Cocid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1" y="1819074"/>
            <a:ext cx="6036970" cy="4509096"/>
          </a:xfrm>
        </p:spPr>
      </p:pic>
      <p:sp>
        <p:nvSpPr>
          <p:cNvPr id="5" name="TextBox 4"/>
          <p:cNvSpPr txBox="1"/>
          <p:nvPr/>
        </p:nvSpPr>
        <p:spPr>
          <a:xfrm>
            <a:off x="6556443" y="1591293"/>
            <a:ext cx="4387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 </a:t>
            </a:r>
            <a:r>
              <a:rPr lang="en-US" sz="2400" dirty="0" err="1">
                <a:solidFill>
                  <a:srgbClr val="C00000"/>
                </a:solidFill>
              </a:rPr>
              <a:t>cocido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el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claro</a:t>
            </a:r>
            <a:r>
              <a:rPr lang="en-US" sz="2000" dirty="0"/>
              <a:t> </a:t>
            </a:r>
            <a:r>
              <a:rPr lang="en-US" sz="2000" dirty="0" err="1"/>
              <a:t>exponente</a:t>
            </a:r>
            <a:r>
              <a:rPr lang="en-US" sz="2000" dirty="0"/>
              <a:t> de la </a:t>
            </a:r>
            <a:r>
              <a:rPr lang="en-US" sz="2000" dirty="0" err="1"/>
              <a:t>identidad</a:t>
            </a:r>
            <a:r>
              <a:rPr lang="en-US" sz="2000" dirty="0"/>
              <a:t>  </a:t>
            </a:r>
            <a:r>
              <a:rPr lang="en-US" sz="2000" dirty="0" err="1"/>
              <a:t>madrileña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18" y="2453967"/>
            <a:ext cx="4336729" cy="3239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9683" y="5786510"/>
            <a:ext cx="5632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Aunque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ingredientes</a:t>
            </a:r>
            <a:r>
              <a:rPr lang="en-US" dirty="0" smtClean="0"/>
              <a:t> se </a:t>
            </a:r>
            <a:r>
              <a:rPr lang="en-US" dirty="0" err="1" smtClean="0"/>
              <a:t>sirven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separado</a:t>
            </a:r>
            <a:r>
              <a:rPr lang="en-US" dirty="0" smtClean="0"/>
              <a:t>, se </a:t>
            </a:r>
            <a:r>
              <a:rPr lang="en-US" dirty="0" err="1" smtClean="0"/>
              <a:t>cuecen</a:t>
            </a:r>
            <a:r>
              <a:rPr lang="en-US" dirty="0" smtClean="0"/>
              <a:t> </a:t>
            </a:r>
            <a:r>
              <a:rPr lang="en-US" dirty="0" err="1" smtClean="0"/>
              <a:t>juntos</a:t>
            </a:r>
            <a:r>
              <a:rPr lang="en-US" dirty="0" smtClean="0"/>
              <a:t> hasta que </a:t>
            </a:r>
            <a:r>
              <a:rPr lang="en-US" dirty="0" err="1" smtClean="0"/>
              <a:t>están</a:t>
            </a:r>
            <a:r>
              <a:rPr lang="en-US" dirty="0" smtClean="0"/>
              <a:t> </a:t>
            </a:r>
            <a:r>
              <a:rPr lang="en-US" dirty="0" err="1" smtClean="0"/>
              <a:t>tiernos</a:t>
            </a:r>
            <a:r>
              <a:rPr lang="en-US" dirty="0" smtClean="0"/>
              <a:t> y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sabores</a:t>
            </a:r>
            <a:r>
              <a:rPr lang="en-US" dirty="0" smtClean="0"/>
              <a:t> se </a:t>
            </a:r>
            <a:r>
              <a:rPr lang="en-US" dirty="0" err="1" smtClean="0"/>
              <a:t>han</a:t>
            </a:r>
            <a:r>
              <a:rPr lang="en-US" dirty="0" smtClean="0"/>
              <a:t> </a:t>
            </a:r>
            <a:r>
              <a:rPr lang="en-US" dirty="0" err="1" smtClean="0"/>
              <a:t>combinado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2521" y="6433741"/>
            <a:ext cx="6174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</a:t>
            </a:r>
            <a:r>
              <a:rPr lang="en-US" sz="1600" dirty="0" err="1" smtClean="0"/>
              <a:t>Cocidito</a:t>
            </a:r>
            <a:r>
              <a:rPr lang="en-US" sz="1600" dirty="0" smtClean="0"/>
              <a:t> </a:t>
            </a:r>
            <a:r>
              <a:rPr lang="en-US" sz="1600" dirty="0" err="1" smtClean="0"/>
              <a:t>madrileño</a:t>
            </a:r>
            <a:r>
              <a:rPr lang="en-US" sz="1600" dirty="0"/>
              <a:t>”: </a:t>
            </a:r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www.youtube.com/watch?v=gJhcvujfMPE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12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72" y="242429"/>
            <a:ext cx="2763078" cy="248089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Mafalda</a:t>
            </a:r>
            <a:r>
              <a:rPr lang="en-US" sz="2000" dirty="0" smtClean="0"/>
              <a:t>, la </a:t>
            </a:r>
            <a:r>
              <a:rPr lang="en-US" sz="2000" dirty="0" err="1" smtClean="0"/>
              <a:t>protagonista</a:t>
            </a:r>
            <a:r>
              <a:rPr lang="en-US" sz="2000" dirty="0" smtClean="0"/>
              <a:t> de </a:t>
            </a:r>
            <a:r>
              <a:rPr lang="en-US" sz="2000" dirty="0" err="1" smtClean="0"/>
              <a:t>una</a:t>
            </a:r>
            <a:r>
              <a:rPr lang="en-US" sz="2000" dirty="0" smtClean="0"/>
              <a:t> popular </a:t>
            </a:r>
            <a:r>
              <a:rPr lang="en-US" sz="2000" dirty="0" err="1" smtClean="0"/>
              <a:t>tira</a:t>
            </a:r>
            <a:r>
              <a:rPr lang="en-US" sz="2000" dirty="0" smtClean="0"/>
              <a:t> </a:t>
            </a:r>
            <a:r>
              <a:rPr lang="en-US" sz="2000" dirty="0" err="1" smtClean="0"/>
              <a:t>cómica</a:t>
            </a:r>
            <a:r>
              <a:rPr lang="en-US" sz="2000" dirty="0" smtClean="0"/>
              <a:t>, </a:t>
            </a:r>
            <a:r>
              <a:rPr lang="en-US" sz="2000" dirty="0" err="1" smtClean="0"/>
              <a:t>tenía</a:t>
            </a:r>
            <a:r>
              <a:rPr lang="en-US" sz="2000" dirty="0" smtClean="0"/>
              <a:t> </a:t>
            </a:r>
            <a:r>
              <a:rPr lang="en-US" sz="2000" dirty="0" err="1" smtClean="0"/>
              <a:t>verdadero</a:t>
            </a:r>
            <a:r>
              <a:rPr lang="en-US" sz="2000" dirty="0" smtClean="0"/>
              <a:t> horror </a:t>
            </a:r>
            <a:r>
              <a:rPr lang="en-US" sz="2000" dirty="0" err="1" smtClean="0"/>
              <a:t>por</a:t>
            </a:r>
            <a:r>
              <a:rPr lang="en-US" sz="2000" dirty="0" smtClean="0"/>
              <a:t> la </a:t>
            </a:r>
            <a:r>
              <a:rPr lang="en-US" sz="2000" dirty="0" err="1" smtClean="0"/>
              <a:t>sopa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80" y="25120"/>
            <a:ext cx="4469360" cy="2645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2" y="3240325"/>
            <a:ext cx="3539348" cy="297595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10" y="1911620"/>
            <a:ext cx="4769356" cy="374934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925496" y="3084823"/>
            <a:ext cx="33268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autor</a:t>
            </a:r>
            <a:r>
              <a:rPr lang="en-US" dirty="0" smtClean="0"/>
              <a:t> de Mafalda </a:t>
            </a:r>
            <a:r>
              <a:rPr lang="en-US" dirty="0" err="1" smtClean="0"/>
              <a:t>vivía</a:t>
            </a:r>
            <a:r>
              <a:rPr lang="en-US" dirty="0" smtClean="0"/>
              <a:t> en el barrio </a:t>
            </a:r>
            <a:r>
              <a:rPr lang="en-US" dirty="0" err="1" smtClean="0"/>
              <a:t>porteño</a:t>
            </a:r>
            <a:r>
              <a:rPr lang="en-US" dirty="0" smtClean="0"/>
              <a:t> de San </a:t>
            </a:r>
            <a:r>
              <a:rPr lang="en-US" dirty="0" err="1" smtClean="0"/>
              <a:t>Telmo</a:t>
            </a:r>
            <a:r>
              <a:rPr lang="en-US" dirty="0" smtClean="0"/>
              <a:t>, en </a:t>
            </a:r>
            <a:r>
              <a:rPr lang="en-US" dirty="0" err="1" smtClean="0"/>
              <a:t>una</a:t>
            </a:r>
            <a:r>
              <a:rPr lang="en-US" dirty="0" smtClean="0"/>
              <a:t> casa que </a:t>
            </a:r>
            <a:r>
              <a:rPr lang="en-US" dirty="0" err="1" smtClean="0"/>
              <a:t>seguramente</a:t>
            </a:r>
            <a:r>
              <a:rPr lang="en-US" dirty="0" smtClean="0"/>
              <a:t> </a:t>
            </a:r>
            <a:r>
              <a:rPr lang="en-US" dirty="0" err="1" smtClean="0"/>
              <a:t>inspiró</a:t>
            </a:r>
            <a:r>
              <a:rPr lang="en-US" dirty="0" smtClean="0"/>
              <a:t> </a:t>
            </a:r>
            <a:r>
              <a:rPr lang="en-US" dirty="0" err="1" smtClean="0"/>
              <a:t>aquélla</a:t>
            </a:r>
            <a:r>
              <a:rPr lang="en-US" dirty="0" smtClean="0"/>
              <a:t> en la que </a:t>
            </a:r>
            <a:r>
              <a:rPr lang="en-US" dirty="0" err="1" smtClean="0"/>
              <a:t>vivía</a:t>
            </a:r>
            <a:r>
              <a:rPr lang="en-US" dirty="0" smtClean="0"/>
              <a:t> Mafalda. Se ha </a:t>
            </a:r>
            <a:r>
              <a:rPr lang="en-US" dirty="0" err="1" smtClean="0"/>
              <a:t>colocado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placa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fachada</a:t>
            </a:r>
            <a:r>
              <a:rPr lang="en-US" dirty="0" smtClean="0"/>
              <a:t> de la casa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honor. Junto a la casa hay </a:t>
            </a:r>
            <a:r>
              <a:rPr lang="en-US" dirty="0" err="1" smtClean="0"/>
              <a:t>estatuas</a:t>
            </a:r>
            <a:r>
              <a:rPr lang="en-US" dirty="0" smtClean="0"/>
              <a:t> de Mafalda y </a:t>
            </a:r>
            <a:r>
              <a:rPr lang="en-US" dirty="0" err="1" smtClean="0"/>
              <a:t>sus</a:t>
            </a:r>
            <a:r>
              <a:rPr lang="en-US" dirty="0" smtClean="0"/>
              <a:t> amigos que </a:t>
            </a:r>
            <a:r>
              <a:rPr lang="en-US" dirty="0" err="1" smtClean="0"/>
              <a:t>están</a:t>
            </a:r>
            <a:r>
              <a:rPr lang="en-US" dirty="0" smtClean="0"/>
              <a:t> </a:t>
            </a:r>
            <a:r>
              <a:rPr lang="en-US" dirty="0" err="1" smtClean="0"/>
              <a:t>incorporadas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Paseo de la </a:t>
            </a:r>
            <a:r>
              <a:rPr lang="en-US" dirty="0" err="1" smtClean="0"/>
              <a:t>Historieta</a:t>
            </a:r>
            <a:r>
              <a:rPr lang="en-US" dirty="0" smtClean="0"/>
              <a:t> de Buenos Aires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39406" y="5852830"/>
            <a:ext cx="4698459" cy="664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restaurante</a:t>
            </a:r>
            <a:r>
              <a:rPr lang="en-US" dirty="0" smtClean="0"/>
              <a:t>, </a:t>
            </a:r>
            <a:r>
              <a:rPr lang="en-US" dirty="0" err="1" smtClean="0"/>
              <a:t>situado</a:t>
            </a:r>
            <a:r>
              <a:rPr lang="en-US" dirty="0" smtClean="0"/>
              <a:t> al </a:t>
            </a:r>
            <a:r>
              <a:rPr lang="en-US" dirty="0" err="1" smtClean="0"/>
              <a:t>lado</a:t>
            </a:r>
            <a:r>
              <a:rPr lang="en-US" dirty="0" smtClean="0"/>
              <a:t> de la casa de Mafalda, no se </a:t>
            </a:r>
            <a:r>
              <a:rPr lang="en-US" dirty="0" err="1" smtClean="0"/>
              <a:t>sirve</a:t>
            </a:r>
            <a:r>
              <a:rPr lang="en-US" dirty="0" smtClean="0"/>
              <a:t> </a:t>
            </a:r>
            <a:r>
              <a:rPr lang="en-US" dirty="0" err="1" smtClean="0"/>
              <a:t>sopa</a:t>
            </a:r>
            <a:r>
              <a:rPr lang="en-US" dirty="0" smtClean="0"/>
              <a:t> de </a:t>
            </a:r>
            <a:r>
              <a:rPr lang="en-US" dirty="0" err="1" smtClean="0"/>
              <a:t>pollo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6614" y="242429"/>
            <a:ext cx="4261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En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parejas</a:t>
            </a:r>
            <a:r>
              <a:rPr lang="en-US" sz="2400" dirty="0">
                <a:solidFill>
                  <a:srgbClr val="C00000"/>
                </a:solidFill>
              </a:rPr>
              <a:t>: ¿</a:t>
            </a:r>
            <a:r>
              <a:rPr lang="en-US" sz="2400" dirty="0" err="1">
                <a:solidFill>
                  <a:srgbClr val="C00000"/>
                </a:solidFill>
              </a:rPr>
              <a:t>Qué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tiras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cómicas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conoces</a:t>
            </a:r>
            <a:r>
              <a:rPr lang="en-US" sz="2400" dirty="0">
                <a:solidFill>
                  <a:srgbClr val="C00000"/>
                </a:solidFill>
              </a:rPr>
              <a:t> que </a:t>
            </a:r>
            <a:r>
              <a:rPr lang="en-US" sz="2400" dirty="0" err="1">
                <a:solidFill>
                  <a:srgbClr val="C00000"/>
                </a:solidFill>
              </a:rPr>
              <a:t>traten</a:t>
            </a:r>
            <a:r>
              <a:rPr lang="en-US" sz="2400" dirty="0">
                <a:solidFill>
                  <a:srgbClr val="C00000"/>
                </a:solidFill>
              </a:rPr>
              <a:t> el </a:t>
            </a:r>
            <a:r>
              <a:rPr lang="en-US" sz="2400" dirty="0" err="1">
                <a:solidFill>
                  <a:srgbClr val="C00000"/>
                </a:solidFill>
              </a:rPr>
              <a:t>tema</a:t>
            </a:r>
            <a:r>
              <a:rPr lang="en-US" sz="2400" dirty="0">
                <a:solidFill>
                  <a:srgbClr val="C00000"/>
                </a:solidFill>
              </a:rPr>
              <a:t> de la comida?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6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90" y="165126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El </a:t>
            </a:r>
            <a:r>
              <a:rPr lang="en-US" sz="3200" dirty="0" err="1" smtClean="0"/>
              <a:t>pollo</a:t>
            </a:r>
            <a:r>
              <a:rPr lang="en-US" sz="3200" dirty="0" smtClean="0"/>
              <a:t> o la </a:t>
            </a:r>
            <a:r>
              <a:rPr lang="en-US" sz="3200" dirty="0" err="1" smtClean="0"/>
              <a:t>gallina</a:t>
            </a:r>
            <a:r>
              <a:rPr lang="en-US" sz="3200" dirty="0" smtClean="0"/>
              <a:t> </a:t>
            </a:r>
            <a:r>
              <a:rPr lang="en-US" sz="3200" dirty="0" err="1" smtClean="0"/>
              <a:t>suelen</a:t>
            </a:r>
            <a:r>
              <a:rPr lang="en-US" sz="3200" dirty="0" smtClean="0"/>
              <a:t> </a:t>
            </a:r>
            <a:r>
              <a:rPr lang="en-US" sz="3200" dirty="0" err="1" smtClean="0"/>
              <a:t>ser</a:t>
            </a:r>
            <a:r>
              <a:rPr lang="en-US" sz="3200" dirty="0" smtClean="0"/>
              <a:t> </a:t>
            </a:r>
            <a:r>
              <a:rPr lang="en-US" sz="3200" dirty="0" err="1" smtClean="0"/>
              <a:t>componente</a:t>
            </a:r>
            <a:r>
              <a:rPr lang="en-US" sz="3200" dirty="0" smtClean="0"/>
              <a:t> </a:t>
            </a:r>
            <a:r>
              <a:rPr lang="en-US" sz="3200" dirty="0" err="1" smtClean="0"/>
              <a:t>esencial</a:t>
            </a:r>
            <a:r>
              <a:rPr lang="en-US" sz="3200" dirty="0" smtClean="0"/>
              <a:t> de </a:t>
            </a:r>
            <a:r>
              <a:rPr lang="en-US" sz="3200" dirty="0" err="1" smtClean="0"/>
              <a:t>sopas</a:t>
            </a:r>
            <a:r>
              <a:rPr lang="en-US" sz="3200" dirty="0" smtClean="0"/>
              <a:t>, </a:t>
            </a:r>
            <a:r>
              <a:rPr lang="en-US" sz="3200" dirty="0" err="1" smtClean="0"/>
              <a:t>cocidos</a:t>
            </a:r>
            <a:r>
              <a:rPr lang="en-US" sz="3200" dirty="0" smtClean="0"/>
              <a:t>, </a:t>
            </a:r>
            <a:r>
              <a:rPr lang="en-US" sz="3200" dirty="0" err="1" smtClean="0"/>
              <a:t>ajiacos</a:t>
            </a:r>
            <a:r>
              <a:rPr lang="en-US" sz="3200" dirty="0" smtClean="0"/>
              <a:t> y </a:t>
            </a:r>
            <a:r>
              <a:rPr lang="en-US" sz="3200" dirty="0" err="1" smtClean="0"/>
              <a:t>sancochos</a:t>
            </a:r>
            <a:r>
              <a:rPr lang="en-US" sz="3200" dirty="0" smtClean="0"/>
              <a:t>. </a:t>
            </a: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esta</a:t>
            </a:r>
            <a:r>
              <a:rPr lang="en-US" sz="3200" dirty="0" smtClean="0"/>
              <a:t> </a:t>
            </a:r>
            <a:r>
              <a:rPr lang="en-US" sz="3200" dirty="0" err="1" smtClean="0"/>
              <a:t>razón</a:t>
            </a:r>
            <a:r>
              <a:rPr lang="en-US" sz="3200" dirty="0" smtClean="0"/>
              <a:t>, </a:t>
            </a:r>
            <a:r>
              <a:rPr lang="en-US" sz="3200" dirty="0" err="1" smtClean="0"/>
              <a:t>es</a:t>
            </a:r>
            <a:r>
              <a:rPr lang="en-US" sz="3200" dirty="0" smtClean="0"/>
              <a:t> habitual </a:t>
            </a:r>
            <a:r>
              <a:rPr lang="en-US" sz="3200" dirty="0" err="1" smtClean="0"/>
              <a:t>encontrar</a:t>
            </a:r>
            <a:r>
              <a:rPr lang="en-US" sz="3200" dirty="0" smtClean="0"/>
              <a:t> </a:t>
            </a:r>
            <a:r>
              <a:rPr lang="en-US" sz="3200" dirty="0" err="1" smtClean="0"/>
              <a:t>pollerías</a:t>
            </a:r>
            <a:r>
              <a:rPr lang="en-US" sz="3200" dirty="0" smtClean="0"/>
              <a:t> </a:t>
            </a:r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 err="1" smtClean="0"/>
              <a:t>todos</a:t>
            </a:r>
            <a:r>
              <a:rPr lang="en-US" sz="3200" dirty="0" smtClean="0"/>
              <a:t> </a:t>
            </a:r>
            <a:r>
              <a:rPr lang="en-US" sz="3200" dirty="0" err="1" smtClean="0"/>
              <a:t>los</a:t>
            </a:r>
            <a:r>
              <a:rPr lang="en-US" sz="3200" dirty="0" smtClean="0"/>
              <a:t> </a:t>
            </a:r>
            <a:r>
              <a:rPr lang="en-US" sz="3200" dirty="0" err="1" smtClean="0"/>
              <a:t>mercados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" y="1890685"/>
            <a:ext cx="5429826" cy="4072370"/>
          </a:xfrm>
          <a:ln w="1905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32" y="1690687"/>
            <a:ext cx="6547374" cy="438909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73995" y="6154486"/>
            <a:ext cx="647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“Carne de </a:t>
            </a:r>
            <a:r>
              <a:rPr lang="en-US" sz="2400" dirty="0" err="1" smtClean="0">
                <a:latin typeface="+mj-lt"/>
              </a:rPr>
              <a:t>inocentes</a:t>
            </a:r>
            <a:r>
              <a:rPr lang="en-US" sz="2400" dirty="0" smtClean="0">
                <a:latin typeface="+mj-lt"/>
              </a:rPr>
              <a:t>” en </a:t>
            </a:r>
            <a:r>
              <a:rPr lang="en-US" sz="2400" dirty="0" err="1" smtClean="0">
                <a:latin typeface="+mj-lt"/>
              </a:rPr>
              <a:t>mercados</a:t>
            </a:r>
            <a:r>
              <a:rPr lang="en-US" sz="2400" dirty="0" smtClean="0">
                <a:latin typeface="+mj-lt"/>
              </a:rPr>
              <a:t> de Quito y Lima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35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52" y="305491"/>
            <a:ext cx="3521765" cy="1025930"/>
          </a:xfrm>
          <a:ln w="19050">
            <a:noFill/>
          </a:ln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</a:rPr>
              <a:t>Sancocho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8" y="1651129"/>
            <a:ext cx="4430490" cy="4852218"/>
          </a:xfrm>
          <a:ln w="19050"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64726" y="405722"/>
            <a:ext cx="684645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/>
              <a:t>El </a:t>
            </a:r>
            <a:r>
              <a:rPr lang="en-US" sz="2000" dirty="0" err="1"/>
              <a:t>verbo</a:t>
            </a:r>
            <a:r>
              <a:rPr lang="en-US" sz="2000" dirty="0"/>
              <a:t> “</a:t>
            </a:r>
            <a:r>
              <a:rPr lang="en-US" sz="2000" dirty="0" err="1">
                <a:solidFill>
                  <a:srgbClr val="C00000"/>
                </a:solidFill>
              </a:rPr>
              <a:t>sancochar</a:t>
            </a:r>
            <a:r>
              <a:rPr lang="en-US" sz="2000" dirty="0"/>
              <a:t>” se </a:t>
            </a:r>
            <a:r>
              <a:rPr lang="en-US" sz="2000" dirty="0" err="1"/>
              <a:t>refiere</a:t>
            </a:r>
            <a:r>
              <a:rPr lang="en-US" sz="2000" dirty="0"/>
              <a:t> </a:t>
            </a:r>
            <a:r>
              <a:rPr lang="en-US" sz="2000" dirty="0" smtClean="0"/>
              <a:t>al </a:t>
            </a:r>
            <a:r>
              <a:rPr lang="en-US" sz="2000" dirty="0" err="1"/>
              <a:t>cocinado</a:t>
            </a:r>
            <a:r>
              <a:rPr lang="en-US" sz="2000" dirty="0"/>
              <a:t> </a:t>
            </a:r>
            <a:r>
              <a:rPr lang="en-US" sz="2000" dirty="0" err="1"/>
              <a:t>parcial</a:t>
            </a:r>
            <a:r>
              <a:rPr lang="en-US" sz="2000" dirty="0"/>
              <a:t> de un </a:t>
            </a:r>
            <a:r>
              <a:rPr lang="en-US" sz="2000" dirty="0" err="1"/>
              <a:t>alimento</a:t>
            </a:r>
            <a:r>
              <a:rPr lang="en-US" sz="2000" dirty="0"/>
              <a:t> o </a:t>
            </a:r>
            <a:r>
              <a:rPr lang="en-US" sz="2000" dirty="0" err="1" smtClean="0"/>
              <a:t>también</a:t>
            </a:r>
            <a:r>
              <a:rPr lang="en-US" sz="2000" dirty="0" smtClean="0"/>
              <a:t> </a:t>
            </a:r>
            <a:r>
              <a:rPr lang="en-US" sz="2000" dirty="0"/>
              <a:t>al </a:t>
            </a:r>
            <a:r>
              <a:rPr lang="en-US" sz="2000" dirty="0" err="1" smtClean="0"/>
              <a:t>cocinado</a:t>
            </a:r>
            <a:r>
              <a:rPr lang="en-US" sz="2000" dirty="0" smtClean="0"/>
              <a:t> </a:t>
            </a:r>
            <a:r>
              <a:rPr lang="en-US" sz="2000" dirty="0" err="1"/>
              <a:t>completo</a:t>
            </a:r>
            <a:r>
              <a:rPr lang="en-US" sz="2000" dirty="0"/>
              <a:t> en </a:t>
            </a:r>
            <a:r>
              <a:rPr lang="en-US" sz="2000" dirty="0" err="1"/>
              <a:t>agua</a:t>
            </a:r>
            <a:r>
              <a:rPr lang="en-US" sz="2000" dirty="0"/>
              <a:t> </a:t>
            </a:r>
            <a:r>
              <a:rPr lang="en-US" sz="2000" dirty="0" err="1"/>
              <a:t>hirviendo</a:t>
            </a:r>
            <a:r>
              <a:rPr lang="en-US" sz="2000" dirty="0"/>
              <a:t>, </a:t>
            </a:r>
            <a:r>
              <a:rPr lang="en-US" sz="2000" dirty="0" err="1"/>
              <a:t>dando</a:t>
            </a:r>
            <a:r>
              <a:rPr lang="en-US" sz="2000" dirty="0"/>
              <a:t> </a:t>
            </a:r>
            <a:r>
              <a:rPr lang="en-US" sz="2000" dirty="0" err="1"/>
              <a:t>lugar</a:t>
            </a:r>
            <a:r>
              <a:rPr lang="en-US" sz="2000" dirty="0"/>
              <a:t> al </a:t>
            </a:r>
            <a:r>
              <a:rPr lang="en-US" sz="2000" dirty="0" err="1"/>
              <a:t>sancocho</a:t>
            </a:r>
            <a:r>
              <a:rPr lang="en-US" sz="2000" dirty="0"/>
              <a:t>. </a:t>
            </a: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El </a:t>
            </a:r>
            <a:r>
              <a:rPr lang="en-US" sz="2000" dirty="0" err="1"/>
              <a:t>punto</a:t>
            </a:r>
            <a:r>
              <a:rPr lang="en-US" sz="2000" dirty="0"/>
              <a:t> de </a:t>
            </a:r>
            <a:r>
              <a:rPr lang="en-US" sz="2000" dirty="0" err="1" smtClean="0"/>
              <a:t>unión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>
                <a:solidFill>
                  <a:srgbClr val="C00000"/>
                </a:solidFill>
              </a:rPr>
              <a:t>cocido</a:t>
            </a:r>
            <a:r>
              <a:rPr lang="en-US" sz="2000" dirty="0"/>
              <a:t>, </a:t>
            </a:r>
            <a:r>
              <a:rPr lang="en-US" sz="2000" dirty="0" err="1">
                <a:solidFill>
                  <a:srgbClr val="C00000"/>
                </a:solidFill>
              </a:rPr>
              <a:t>ajiaco</a:t>
            </a:r>
            <a:r>
              <a:rPr lang="en-US" sz="2000" dirty="0"/>
              <a:t> y </a:t>
            </a:r>
            <a:r>
              <a:rPr lang="en-US" sz="2000" dirty="0" err="1">
                <a:solidFill>
                  <a:srgbClr val="C00000"/>
                </a:solidFill>
              </a:rPr>
              <a:t>sancocho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el </a:t>
            </a:r>
            <a:r>
              <a:rPr lang="en-US" sz="2000" dirty="0" err="1"/>
              <a:t>modo</a:t>
            </a:r>
            <a:r>
              <a:rPr lang="en-US" sz="2000" dirty="0"/>
              <a:t> de </a:t>
            </a:r>
            <a:r>
              <a:rPr lang="en-US" sz="2000" dirty="0" err="1"/>
              <a:t>cocinarlos</a:t>
            </a:r>
            <a:r>
              <a:rPr lang="en-US" sz="2000" dirty="0"/>
              <a:t>, el </a:t>
            </a:r>
            <a:r>
              <a:rPr lang="en-US" sz="2000" dirty="0" err="1">
                <a:solidFill>
                  <a:srgbClr val="C00000"/>
                </a:solidFill>
              </a:rPr>
              <a:t>hervido</a:t>
            </a:r>
            <a:r>
              <a:rPr lang="en-US" sz="2000" dirty="0"/>
              <a:t>, y </a:t>
            </a:r>
            <a:r>
              <a:rPr lang="en-US" sz="2000" dirty="0" smtClean="0"/>
              <a:t>el </a:t>
            </a:r>
            <a:r>
              <a:rPr lang="en-US" sz="2000" dirty="0" err="1"/>
              <a:t>estar</a:t>
            </a:r>
            <a:r>
              <a:rPr lang="en-US" sz="2000" dirty="0"/>
              <a:t> </a:t>
            </a:r>
            <a:r>
              <a:rPr lang="en-US" sz="2000" dirty="0" err="1"/>
              <a:t>compuestos</a:t>
            </a:r>
            <a:r>
              <a:rPr lang="en-US" sz="2000" dirty="0"/>
              <a:t> de </a:t>
            </a:r>
            <a:r>
              <a:rPr lang="en-US" sz="2000" dirty="0" err="1">
                <a:solidFill>
                  <a:srgbClr val="C00000"/>
                </a:solidFill>
              </a:rPr>
              <a:t>muchos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ingredientes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/>
              <a:t>diferentes</a:t>
            </a:r>
            <a:r>
              <a:rPr lang="en-US" sz="2000" dirty="0"/>
              <a:t>, </a:t>
            </a:r>
            <a:r>
              <a:rPr lang="en-US" sz="2000" dirty="0" err="1" smtClean="0"/>
              <a:t>combinándose</a:t>
            </a:r>
            <a:r>
              <a:rPr lang="en-US" sz="2000" dirty="0" smtClean="0"/>
              <a:t> </a:t>
            </a:r>
            <a:r>
              <a:rPr lang="en-US" sz="2000" dirty="0" err="1"/>
              <a:t>pedazos</a:t>
            </a:r>
            <a:r>
              <a:rPr lang="en-US" sz="2000" dirty="0"/>
              <a:t> de carne, </a:t>
            </a:r>
            <a:r>
              <a:rPr lang="en-US" sz="2000" dirty="0" err="1"/>
              <a:t>legumbres</a:t>
            </a:r>
            <a:r>
              <a:rPr lang="en-US" sz="2000" dirty="0"/>
              <a:t> y </a:t>
            </a:r>
            <a:r>
              <a:rPr lang="en-US" sz="2000" dirty="0" err="1"/>
              <a:t>hortalizas</a:t>
            </a:r>
            <a:r>
              <a:rPr lang="en-US" sz="2000" dirty="0"/>
              <a:t>, </a:t>
            </a:r>
            <a:r>
              <a:rPr lang="en-US" sz="2000" dirty="0" err="1" smtClean="0"/>
              <a:t>usándose</a:t>
            </a:r>
            <a:r>
              <a:rPr lang="en-US" sz="2000" dirty="0" smtClean="0"/>
              <a:t> </a:t>
            </a:r>
            <a:r>
              <a:rPr lang="en-US" sz="2000" dirty="0"/>
              <a:t>los que se </a:t>
            </a:r>
            <a:r>
              <a:rPr lang="en-US" sz="2000" dirty="0" err="1"/>
              <a:t>tiene</a:t>
            </a:r>
            <a:r>
              <a:rPr lang="en-US" sz="2000" dirty="0"/>
              <a:t> a </a:t>
            </a:r>
            <a:r>
              <a:rPr lang="en-US" sz="2000" dirty="0" err="1"/>
              <a:t>mano</a:t>
            </a:r>
            <a:r>
              <a:rPr lang="en-US" sz="2000" dirty="0"/>
              <a:t> y los que se </a:t>
            </a:r>
            <a:r>
              <a:rPr lang="en-US" sz="2000" dirty="0" err="1"/>
              <a:t>dan</a:t>
            </a:r>
            <a:r>
              <a:rPr lang="en-US" sz="2000" dirty="0"/>
              <a:t> en </a:t>
            </a:r>
            <a:r>
              <a:rPr lang="en-US" sz="2000" dirty="0" err="1"/>
              <a:t>cada</a:t>
            </a:r>
            <a:r>
              <a:rPr lang="en-US" sz="2000" dirty="0"/>
              <a:t> </a:t>
            </a:r>
            <a:r>
              <a:rPr lang="en-US" sz="2000" dirty="0" err="1" smtClean="0"/>
              <a:t>estación</a:t>
            </a:r>
            <a:r>
              <a:rPr lang="en-US" sz="2000" dirty="0"/>
              <a:t>. </a:t>
            </a:r>
            <a:endParaRPr lang="en-US" sz="2000" dirty="0" smtClean="0"/>
          </a:p>
          <a:p>
            <a:pPr marL="285750" indent="-285750">
              <a:buFont typeface="Wingdings" charset="2"/>
              <a:buChar char="q"/>
            </a:pPr>
            <a:endParaRPr lang="en-US" sz="20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Son </a:t>
            </a:r>
            <a:r>
              <a:rPr lang="en-US" sz="2000" dirty="0" err="1"/>
              <a:t>platos</a:t>
            </a:r>
            <a:r>
              <a:rPr lang="en-US" sz="2000" dirty="0"/>
              <a:t> </a:t>
            </a:r>
            <a:r>
              <a:rPr lang="en-US" sz="2000" dirty="0" err="1" smtClean="0"/>
              <a:t>básicos</a:t>
            </a:r>
            <a:r>
              <a:rPr lang="en-US" sz="2000" dirty="0" smtClean="0"/>
              <a:t> </a:t>
            </a:r>
            <a:r>
              <a:rPr lang="en-US" sz="2000" dirty="0"/>
              <a:t>con </a:t>
            </a:r>
            <a:r>
              <a:rPr lang="en-US" sz="2000" dirty="0" err="1"/>
              <a:t>los</a:t>
            </a:r>
            <a:r>
              <a:rPr lang="en-US" sz="2000" dirty="0"/>
              <a:t> que </a:t>
            </a:r>
            <a:r>
              <a:rPr lang="en-US" sz="2000" dirty="0" err="1"/>
              <a:t>alimentar</a:t>
            </a:r>
            <a:r>
              <a:rPr lang="en-US" sz="2000" dirty="0"/>
              <a:t> a </a:t>
            </a:r>
            <a:r>
              <a:rPr lang="en-US" sz="2000" dirty="0" err="1"/>
              <a:t>toda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familia</a:t>
            </a:r>
            <a:r>
              <a:rPr lang="en-US" sz="2000" dirty="0"/>
              <a:t> y que </a:t>
            </a:r>
            <a:r>
              <a:rPr lang="en-US" sz="2000" dirty="0" err="1"/>
              <a:t>tienen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fin </a:t>
            </a:r>
            <a:r>
              <a:rPr lang="en-US" sz="2000" dirty="0" err="1"/>
              <a:t>ser</a:t>
            </a:r>
            <a:r>
              <a:rPr lang="en-US" sz="2000" dirty="0"/>
              <a:t> </a:t>
            </a:r>
            <a:r>
              <a:rPr lang="en-US" sz="2000" dirty="0" err="1"/>
              <a:t>nutritivos</a:t>
            </a:r>
            <a:r>
              <a:rPr lang="en-US" sz="2000" dirty="0"/>
              <a:t> y </a:t>
            </a:r>
            <a:r>
              <a:rPr lang="en-US" sz="2000" dirty="0" err="1"/>
              <a:t>reconfortantes</a:t>
            </a:r>
            <a:r>
              <a:rPr lang="en-US" sz="2000" dirty="0"/>
              <a:t> al </a:t>
            </a:r>
            <a:r>
              <a:rPr lang="en-US" sz="2000" dirty="0" err="1"/>
              <a:t>servirse</a:t>
            </a:r>
            <a:r>
              <a:rPr lang="en-US" sz="2000" dirty="0"/>
              <a:t> </a:t>
            </a:r>
            <a:r>
              <a:rPr lang="en-US" sz="2000" dirty="0" err="1"/>
              <a:t>calientes</a:t>
            </a:r>
            <a:r>
              <a:rPr lang="en-US" sz="2000" dirty="0"/>
              <a:t>. </a:t>
            </a:r>
            <a:endParaRPr lang="en-US" sz="2000" dirty="0" smtClean="0"/>
          </a:p>
          <a:p>
            <a:pPr marL="285750" indent="-285750">
              <a:buFont typeface="Wingdings" charset="2"/>
              <a:buChar char="q"/>
            </a:pPr>
            <a:endParaRPr lang="en-US" sz="20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000" dirty="0" err="1" smtClean="0"/>
              <a:t>Pueden</a:t>
            </a:r>
            <a:r>
              <a:rPr lang="en-US" sz="2000" dirty="0" smtClean="0"/>
              <a:t> </a:t>
            </a:r>
            <a:r>
              <a:rPr lang="en-US" sz="2000" dirty="0" err="1"/>
              <a:t>ser</a:t>
            </a:r>
            <a:r>
              <a:rPr lang="en-US" sz="2000" dirty="0"/>
              <a:t> </a:t>
            </a:r>
            <a:r>
              <a:rPr lang="en-US" sz="2000" dirty="0" err="1"/>
              <a:t>platos</a:t>
            </a:r>
            <a:r>
              <a:rPr lang="en-US" sz="2000" dirty="0"/>
              <a:t> </a:t>
            </a:r>
            <a:r>
              <a:rPr lang="en-US" sz="2000" dirty="0" err="1" smtClean="0"/>
              <a:t>económicos</a:t>
            </a:r>
            <a:r>
              <a:rPr lang="en-US" sz="2000" dirty="0" smtClean="0"/>
              <a:t> </a:t>
            </a:r>
            <a:r>
              <a:rPr lang="en-US" sz="2000" dirty="0" err="1"/>
              <a:t>ya</a:t>
            </a:r>
            <a:r>
              <a:rPr lang="en-US" sz="2000" dirty="0"/>
              <a:t> que el largo </a:t>
            </a:r>
            <a:r>
              <a:rPr lang="en-US" sz="2000" dirty="0" err="1"/>
              <a:t>tiempo</a:t>
            </a:r>
            <a:r>
              <a:rPr lang="en-US" sz="2000" dirty="0"/>
              <a:t> de </a:t>
            </a:r>
            <a:r>
              <a:rPr lang="en-US" sz="2000" dirty="0" err="1"/>
              <a:t>cocinado</a:t>
            </a:r>
            <a:r>
              <a:rPr lang="en-US" sz="2000" dirty="0"/>
              <a:t> </a:t>
            </a:r>
            <a:r>
              <a:rPr lang="en-US" sz="2000" dirty="0" err="1"/>
              <a:t>permite</a:t>
            </a:r>
            <a:r>
              <a:rPr lang="en-US" sz="2000" dirty="0"/>
              <a:t> </a:t>
            </a:r>
            <a:r>
              <a:rPr lang="en-US" sz="2000" dirty="0" err="1"/>
              <a:t>usar</a:t>
            </a:r>
            <a:r>
              <a:rPr lang="en-US" sz="2000" dirty="0"/>
              <a:t> </a:t>
            </a:r>
            <a:r>
              <a:rPr lang="en-US" sz="2000" dirty="0" err="1"/>
              <a:t>carnes</a:t>
            </a:r>
            <a:r>
              <a:rPr lang="en-US" sz="2000" dirty="0"/>
              <a:t> que de </a:t>
            </a:r>
            <a:r>
              <a:rPr lang="en-US" sz="2000" dirty="0" err="1"/>
              <a:t>otra</a:t>
            </a:r>
            <a:r>
              <a:rPr lang="en-US" sz="2000" dirty="0"/>
              <a:t> forma </a:t>
            </a:r>
            <a:r>
              <a:rPr lang="en-US" sz="2000" dirty="0" err="1" smtClean="0"/>
              <a:t>serían</a:t>
            </a:r>
            <a:r>
              <a:rPr lang="en-US" sz="2000" dirty="0" smtClean="0"/>
              <a:t> </a:t>
            </a:r>
            <a:r>
              <a:rPr lang="en-US" sz="2000" dirty="0" err="1" smtClean="0"/>
              <a:t>difíciles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utilizar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ser</a:t>
            </a:r>
            <a:r>
              <a:rPr lang="en-US" sz="2000" dirty="0"/>
              <a:t> </a:t>
            </a:r>
            <a:r>
              <a:rPr lang="en-US" sz="2000" dirty="0" err="1" smtClean="0"/>
              <a:t>más</a:t>
            </a:r>
            <a:r>
              <a:rPr lang="en-US" sz="2000" dirty="0" smtClean="0"/>
              <a:t> </a:t>
            </a:r>
            <a:r>
              <a:rPr lang="en-US" sz="2000" dirty="0" err="1"/>
              <a:t>duras</a:t>
            </a:r>
            <a:r>
              <a:rPr lang="en-US" sz="2000" dirty="0"/>
              <a:t>,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ejemplo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smtClean="0"/>
              <a:t>el </a:t>
            </a:r>
            <a:r>
              <a:rPr lang="en-US" sz="2000" dirty="0" err="1" smtClean="0"/>
              <a:t>caso</a:t>
            </a:r>
            <a:r>
              <a:rPr lang="en-US" sz="2000" dirty="0" smtClean="0"/>
              <a:t> </a:t>
            </a:r>
            <a:r>
              <a:rPr lang="en-US" sz="2000" dirty="0"/>
              <a:t>de la carne de </a:t>
            </a:r>
            <a:r>
              <a:rPr lang="en-US" sz="2000" dirty="0" err="1"/>
              <a:t>gallina</a:t>
            </a:r>
            <a:r>
              <a:rPr lang="en-US" sz="2000" dirty="0"/>
              <a:t>.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1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18" y="121153"/>
            <a:ext cx="2286000" cy="1201808"/>
          </a:xfrm>
        </p:spPr>
        <p:txBody>
          <a:bodyPr>
            <a:normAutofit/>
          </a:bodyPr>
          <a:lstStyle/>
          <a:p>
            <a:r>
              <a:rPr kumimoji="1" lang="en-US" altLang="ja-JP" sz="3600" dirty="0" err="1" smtClean="0">
                <a:solidFill>
                  <a:srgbClr val="C00000"/>
                </a:solidFill>
              </a:rPr>
              <a:t>Cocina</a:t>
            </a:r>
            <a:r>
              <a:rPr kumimoji="1" lang="en-US" altLang="ja-JP" sz="3600" dirty="0" smtClean="0">
                <a:solidFill>
                  <a:srgbClr val="C00000"/>
                </a:solidFill>
              </a:rPr>
              <a:t> y </a:t>
            </a:r>
            <a:r>
              <a:rPr kumimoji="1" lang="en-US" altLang="ja-JP" sz="3600" dirty="0" err="1" smtClean="0">
                <a:solidFill>
                  <a:srgbClr val="C00000"/>
                </a:solidFill>
              </a:rPr>
              <a:t>tradición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pic>
        <p:nvPicPr>
          <p:cNvPr id="5" name="Content Placeholder 4" descr="Botí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2369036" y="252921"/>
            <a:ext cx="9671854" cy="5853948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96659" y="6297493"/>
            <a:ext cx="8216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Se dice que el </a:t>
            </a:r>
            <a:r>
              <a:rPr kumimoji="1" lang="en-US" altLang="ja-JP" sz="2000" dirty="0" err="1"/>
              <a:t>restaurante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madrileño</a:t>
            </a:r>
            <a:r>
              <a:rPr kumimoji="1" lang="en-US" altLang="ja-JP" sz="2000" dirty="0"/>
              <a:t> </a:t>
            </a:r>
            <a:r>
              <a:rPr kumimoji="1" lang="en-US" altLang="ja-JP" sz="2000" dirty="0">
                <a:solidFill>
                  <a:srgbClr val="C00000"/>
                </a:solidFill>
              </a:rPr>
              <a:t>Casa </a:t>
            </a:r>
            <a:r>
              <a:rPr kumimoji="1" lang="en-US" altLang="ja-JP" sz="2000" dirty="0" err="1">
                <a:solidFill>
                  <a:srgbClr val="C00000"/>
                </a:solidFill>
              </a:rPr>
              <a:t>Botín</a:t>
            </a:r>
            <a:r>
              <a:rPr kumimoji="1" lang="en-US" altLang="ja-JP" sz="2000" dirty="0">
                <a:solidFill>
                  <a:srgbClr val="C00000"/>
                </a:solidFill>
              </a:rPr>
              <a:t> </a:t>
            </a:r>
            <a:r>
              <a:rPr kumimoji="1" lang="en-US" altLang="ja-JP" sz="2000" dirty="0" err="1"/>
              <a:t>es</a:t>
            </a:r>
            <a:r>
              <a:rPr kumimoji="1" lang="en-US" altLang="ja-JP" sz="2000" dirty="0"/>
              <a:t> el </a:t>
            </a:r>
            <a:r>
              <a:rPr kumimoji="1" lang="en-US" altLang="ja-JP" sz="2000" dirty="0" err="1"/>
              <a:t>más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antiguo</a:t>
            </a:r>
            <a:r>
              <a:rPr kumimoji="1" lang="en-US" altLang="ja-JP" sz="2000" dirty="0"/>
              <a:t> del </a:t>
            </a:r>
            <a:r>
              <a:rPr kumimoji="1" lang="en-US" altLang="ja-JP" sz="2000" dirty="0" err="1"/>
              <a:t>mundo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7550" y="1702340"/>
            <a:ext cx="21984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</a:t>
            </a:r>
            <a:r>
              <a:rPr lang="en-US" sz="2000" dirty="0" err="1" smtClean="0"/>
              <a:t>veces</a:t>
            </a:r>
            <a:r>
              <a:rPr lang="en-US" sz="2000" dirty="0" smtClean="0"/>
              <a:t> se </a:t>
            </a:r>
            <a:r>
              <a:rPr lang="en-US" sz="2000" dirty="0" err="1" smtClean="0"/>
              <a:t>establecen</a:t>
            </a:r>
            <a:r>
              <a:rPr lang="en-US" sz="2000" dirty="0" smtClean="0"/>
              <a:t> </a:t>
            </a:r>
            <a:r>
              <a:rPr lang="en-US" sz="2000" dirty="0" err="1" smtClean="0"/>
              <a:t>contrastes</a:t>
            </a:r>
            <a:r>
              <a:rPr lang="en-US" sz="2000" dirty="0" smtClean="0"/>
              <a:t> entre la </a:t>
            </a:r>
            <a:r>
              <a:rPr lang="en-US" sz="2000" dirty="0" err="1" smtClean="0"/>
              <a:t>cocina</a:t>
            </a:r>
            <a:r>
              <a:rPr lang="en-US" sz="2000" dirty="0" smtClean="0"/>
              <a:t> local, </a:t>
            </a:r>
            <a:r>
              <a:rPr lang="en-US" sz="2000" dirty="0" err="1" smtClean="0"/>
              <a:t>tradicional</a:t>
            </a:r>
            <a:r>
              <a:rPr lang="en-US" sz="2000" dirty="0" smtClean="0"/>
              <a:t> y familiar con la </a:t>
            </a:r>
            <a:r>
              <a:rPr lang="en-US" sz="2000" dirty="0" err="1" smtClean="0"/>
              <a:t>cocina</a:t>
            </a:r>
            <a:r>
              <a:rPr lang="en-US" sz="2000" dirty="0" smtClean="0"/>
              <a:t> </a:t>
            </a:r>
            <a:r>
              <a:rPr lang="en-US" sz="2000" dirty="0" err="1" smtClean="0"/>
              <a:t>internacional</a:t>
            </a:r>
            <a:r>
              <a:rPr lang="en-US" sz="2000" dirty="0" smtClean="0"/>
              <a:t>, que </a:t>
            </a:r>
            <a:r>
              <a:rPr lang="en-US" sz="2000" dirty="0" err="1" smtClean="0"/>
              <a:t>puede</a:t>
            </a:r>
            <a:r>
              <a:rPr lang="en-US" sz="2000" dirty="0" smtClean="0"/>
              <a:t> verse </a:t>
            </a:r>
            <a:r>
              <a:rPr lang="en-US" sz="2000" dirty="0" err="1" smtClean="0"/>
              <a:t>como</a:t>
            </a:r>
            <a:r>
              <a:rPr lang="en-US" sz="2000" dirty="0" smtClean="0"/>
              <a:t> un </a:t>
            </a:r>
            <a:r>
              <a:rPr lang="en-US" sz="2000" dirty="0" err="1" smtClean="0"/>
              <a:t>peligro</a:t>
            </a:r>
            <a:r>
              <a:rPr lang="en-US" sz="2000" dirty="0" smtClean="0"/>
              <a:t> para la </a:t>
            </a:r>
            <a:r>
              <a:rPr lang="en-US" sz="2000" dirty="0" err="1" smtClean="0"/>
              <a:t>supervivencia</a:t>
            </a:r>
            <a:r>
              <a:rPr lang="en-US" sz="2000" dirty="0" smtClean="0"/>
              <a:t> de </a:t>
            </a:r>
            <a:r>
              <a:rPr lang="en-US" sz="2000" dirty="0" err="1" smtClean="0"/>
              <a:t>modos</a:t>
            </a:r>
            <a:r>
              <a:rPr lang="en-US" sz="2000" dirty="0" smtClean="0"/>
              <a:t> y </a:t>
            </a:r>
            <a:r>
              <a:rPr lang="en-US" sz="2000" dirty="0" err="1" smtClean="0"/>
              <a:t>recetas</a:t>
            </a:r>
            <a:r>
              <a:rPr lang="en-US" sz="2000" dirty="0" smtClean="0"/>
              <a:t> </a:t>
            </a:r>
            <a:r>
              <a:rPr lang="en-US" sz="2000" dirty="0" err="1" smtClean="0"/>
              <a:t>tradicionales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907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6" y="159026"/>
            <a:ext cx="6268277" cy="761478"/>
          </a:xfrm>
        </p:spPr>
        <p:txBody>
          <a:bodyPr>
            <a:noAutofit/>
          </a:bodyPr>
          <a:lstStyle/>
          <a:p>
            <a:r>
              <a:rPr lang="en-US" sz="2400" dirty="0" smtClean="0"/>
              <a:t>Comida que se </a:t>
            </a:r>
            <a:r>
              <a:rPr lang="en-US" sz="2400" dirty="0" err="1" smtClean="0"/>
              <a:t>sirve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Botín</a:t>
            </a:r>
            <a:r>
              <a:rPr lang="en-US" sz="2400" dirty="0" smtClean="0"/>
              <a:t> y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establecimientos</a:t>
            </a:r>
            <a:r>
              <a:rPr lang="en-US" sz="2400" dirty="0" smtClean="0"/>
              <a:t> </a:t>
            </a:r>
            <a:r>
              <a:rPr lang="en-US" sz="2400" dirty="0" err="1" smtClean="0"/>
              <a:t>tradicionales</a:t>
            </a:r>
            <a:r>
              <a:rPr lang="en-US" sz="2400" dirty="0" smtClean="0"/>
              <a:t> de Madrid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25" y="3252731"/>
            <a:ext cx="3145051" cy="339258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9" y="3692594"/>
            <a:ext cx="2615904" cy="310327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14" y="461247"/>
            <a:ext cx="2772662" cy="232171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53" y="1064987"/>
            <a:ext cx="3246244" cy="2434683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98" y="241728"/>
            <a:ext cx="2387080" cy="3309577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36" y="3644153"/>
            <a:ext cx="3074664" cy="315171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1" y="3568496"/>
            <a:ext cx="2604163" cy="322736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" y="1030606"/>
            <a:ext cx="3292086" cy="246906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4247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35" y="120931"/>
            <a:ext cx="6608252" cy="598249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</a:rPr>
              <a:t>Cocina</a:t>
            </a:r>
            <a:r>
              <a:rPr lang="en-US" sz="3600" dirty="0" smtClean="0">
                <a:solidFill>
                  <a:srgbClr val="C00000"/>
                </a:solidFill>
              </a:rPr>
              <a:t> local, </a:t>
            </a:r>
            <a:r>
              <a:rPr lang="en-US" sz="3600" dirty="0" err="1" smtClean="0">
                <a:solidFill>
                  <a:srgbClr val="C00000"/>
                </a:solidFill>
              </a:rPr>
              <a:t>tierra</a:t>
            </a:r>
            <a:r>
              <a:rPr lang="en-US" sz="3600" dirty="0" smtClean="0">
                <a:solidFill>
                  <a:srgbClr val="C00000"/>
                </a:solidFill>
              </a:rPr>
              <a:t> y </a:t>
            </a:r>
            <a:r>
              <a:rPr lang="en-US" sz="3600" dirty="0" err="1" smtClean="0">
                <a:solidFill>
                  <a:srgbClr val="C00000"/>
                </a:solidFill>
              </a:rPr>
              <a:t>salud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1" y="807395"/>
            <a:ext cx="7795096" cy="5846324"/>
          </a:xfr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387" y="2862321"/>
            <a:ext cx="2647417" cy="3227327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103886" y="214008"/>
            <a:ext cx="39494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i="1" dirty="0" smtClean="0"/>
              <a:t>Torquemada y San Pedro</a:t>
            </a:r>
            <a:r>
              <a:rPr lang="en-US" dirty="0" smtClean="0"/>
              <a:t> del </a:t>
            </a:r>
            <a:r>
              <a:rPr lang="en-US" dirty="0" err="1" smtClean="0"/>
              <a:t>autor</a:t>
            </a:r>
            <a:r>
              <a:rPr lang="en-US" dirty="0" smtClean="0"/>
              <a:t> </a:t>
            </a:r>
            <a:r>
              <a:rPr lang="en-US" dirty="0" err="1" smtClean="0"/>
              <a:t>español</a:t>
            </a:r>
            <a:r>
              <a:rPr lang="en-US" dirty="0" smtClean="0"/>
              <a:t> Pérez </a:t>
            </a:r>
            <a:r>
              <a:rPr lang="en-US" dirty="0" err="1" smtClean="0"/>
              <a:t>Galdós</a:t>
            </a:r>
            <a:r>
              <a:rPr lang="en-US" dirty="0" smtClean="0"/>
              <a:t>,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protagonista</a:t>
            </a:r>
            <a:r>
              <a:rPr lang="en-US" dirty="0" smtClean="0"/>
              <a:t> </a:t>
            </a:r>
            <a:r>
              <a:rPr lang="en-US" dirty="0" err="1" smtClean="0"/>
              <a:t>afirma</a:t>
            </a:r>
            <a:r>
              <a:rPr lang="en-US" dirty="0" smtClean="0"/>
              <a:t> que la comida de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cocinero</a:t>
            </a:r>
            <a:r>
              <a:rPr lang="en-US" dirty="0" smtClean="0"/>
              <a:t> </a:t>
            </a:r>
            <a:r>
              <a:rPr lang="en-US" dirty="0" err="1" smtClean="0"/>
              <a:t>francés</a:t>
            </a:r>
            <a:r>
              <a:rPr lang="en-US" dirty="0" smtClean="0"/>
              <a:t> </a:t>
            </a:r>
            <a:r>
              <a:rPr lang="en-US" dirty="0" err="1" smtClean="0"/>
              <a:t>desfigura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alimentos</a:t>
            </a:r>
            <a:r>
              <a:rPr lang="en-US" dirty="0" smtClean="0"/>
              <a:t> de </a:t>
            </a:r>
            <a:r>
              <a:rPr lang="en-US" dirty="0" err="1" smtClean="0"/>
              <a:t>tal</a:t>
            </a:r>
            <a:r>
              <a:rPr lang="en-US" dirty="0" smtClean="0"/>
              <a:t> forma que </a:t>
            </a:r>
            <a:r>
              <a:rPr lang="en-US" dirty="0" err="1" smtClean="0"/>
              <a:t>parecen</a:t>
            </a:r>
            <a:r>
              <a:rPr lang="en-US" dirty="0" smtClean="0"/>
              <a:t> </a:t>
            </a:r>
            <a:r>
              <a:rPr lang="en-US" dirty="0" err="1" smtClean="0"/>
              <a:t>remedios</a:t>
            </a:r>
            <a:r>
              <a:rPr lang="en-US" dirty="0" smtClean="0"/>
              <a:t> de </a:t>
            </a:r>
            <a:r>
              <a:rPr lang="en-US" dirty="0" err="1" smtClean="0"/>
              <a:t>farmacia</a:t>
            </a:r>
            <a:r>
              <a:rPr lang="en-US" dirty="0" smtClean="0"/>
              <a:t>, </a:t>
            </a:r>
            <a:r>
              <a:rPr lang="en-US" dirty="0" err="1" smtClean="0"/>
              <a:t>por</a:t>
            </a:r>
            <a:r>
              <a:rPr lang="en-US" dirty="0" smtClean="0"/>
              <a:t> lo que son un </a:t>
            </a:r>
            <a:r>
              <a:rPr lang="en-US" dirty="0" err="1" smtClean="0"/>
              <a:t>peligro</a:t>
            </a:r>
            <a:r>
              <a:rPr lang="en-US" dirty="0" smtClean="0"/>
              <a:t> </a:t>
            </a:r>
            <a:r>
              <a:rPr lang="en-US" dirty="0" err="1" smtClean="0"/>
              <a:t>capaz</a:t>
            </a:r>
            <a:r>
              <a:rPr lang="en-US" dirty="0" smtClean="0"/>
              <a:t> de </a:t>
            </a:r>
            <a:r>
              <a:rPr lang="en-US" dirty="0" err="1" smtClean="0"/>
              <a:t>quitar</a:t>
            </a:r>
            <a:r>
              <a:rPr lang="en-US" dirty="0" smtClean="0"/>
              <a:t> la </a:t>
            </a:r>
            <a:r>
              <a:rPr lang="en-US" dirty="0" err="1" smtClean="0"/>
              <a:t>salud</a:t>
            </a:r>
            <a:r>
              <a:rPr lang="en-US" dirty="0" smtClean="0"/>
              <a:t> a </a:t>
            </a:r>
            <a:r>
              <a:rPr lang="en-US" dirty="0" err="1" smtClean="0"/>
              <a:t>algo</a:t>
            </a:r>
            <a:r>
              <a:rPr lang="en-US" dirty="0" smtClean="0"/>
              <a:t> tan </a:t>
            </a:r>
            <a:r>
              <a:rPr lang="en-US" dirty="0" err="1" smtClean="0"/>
              <a:t>robusto</a:t>
            </a:r>
            <a:r>
              <a:rPr lang="en-US" dirty="0" smtClean="0"/>
              <a:t> y </a:t>
            </a:r>
            <a:r>
              <a:rPr lang="en-US" dirty="0" err="1" smtClean="0"/>
              <a:t>sólido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la </a:t>
            </a:r>
            <a:r>
              <a:rPr lang="en-US" dirty="0" err="1" smtClean="0"/>
              <a:t>estatua</a:t>
            </a:r>
            <a:r>
              <a:rPr lang="en-US" dirty="0" smtClean="0"/>
              <a:t> de </a:t>
            </a:r>
            <a:r>
              <a:rPr lang="en-US" dirty="0" err="1" smtClean="0"/>
              <a:t>bronce</a:t>
            </a:r>
            <a:r>
              <a:rPr lang="en-US" dirty="0" smtClean="0"/>
              <a:t> del </a:t>
            </a:r>
            <a:r>
              <a:rPr lang="en-US" dirty="0" err="1" smtClean="0"/>
              <a:t>caballo</a:t>
            </a:r>
            <a:r>
              <a:rPr lang="en-US" dirty="0" smtClean="0"/>
              <a:t> de la Plaza Mayor de Madrid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69256" y="6089648"/>
            <a:ext cx="361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Estatua</a:t>
            </a:r>
            <a:r>
              <a:rPr lang="en-US" dirty="0" smtClean="0"/>
              <a:t> de la Plaza Mayor de Madrid, </a:t>
            </a:r>
            <a:r>
              <a:rPr lang="en-US" dirty="0" err="1" smtClean="0"/>
              <a:t>en</a:t>
            </a:r>
            <a:r>
              <a:rPr lang="en-US" dirty="0" smtClean="0"/>
              <a:t> perfecto </a:t>
            </a:r>
            <a:r>
              <a:rPr lang="en-US" dirty="0" err="1" smtClean="0"/>
              <a:t>estado</a:t>
            </a:r>
            <a:r>
              <a:rPr lang="en-US" dirty="0" smtClean="0"/>
              <a:t> de </a:t>
            </a:r>
            <a:r>
              <a:rPr lang="en-US" dirty="0" err="1" smtClean="0"/>
              <a:t>salud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0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81" y="198872"/>
            <a:ext cx="4630732" cy="1064664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</a:rPr>
              <a:t>En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parejas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59" y="1263535"/>
            <a:ext cx="11481263" cy="551964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</a:t>
            </a:r>
            <a:r>
              <a:rPr lang="en-US" dirty="0" err="1" smtClean="0"/>
              <a:t>sancocho</a:t>
            </a:r>
            <a:r>
              <a:rPr lang="en-US" dirty="0" smtClean="0"/>
              <a:t>? ¿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se </a:t>
            </a:r>
            <a:r>
              <a:rPr lang="en-US" dirty="0" err="1" smtClean="0"/>
              <a:t>parece</a:t>
            </a:r>
            <a:r>
              <a:rPr lang="en-US" dirty="0" smtClean="0"/>
              <a:t> al </a:t>
            </a:r>
            <a:r>
              <a:rPr lang="en-US" dirty="0" err="1" smtClean="0"/>
              <a:t>cocido</a:t>
            </a:r>
            <a:r>
              <a:rPr lang="en-US" dirty="0" smtClean="0"/>
              <a:t> y al </a:t>
            </a:r>
            <a:r>
              <a:rPr lang="en-US" dirty="0" err="1" smtClean="0"/>
              <a:t>ajiaco</a:t>
            </a:r>
            <a:r>
              <a:rPr lang="en-US" dirty="0" smtClean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comidas</a:t>
            </a:r>
            <a:r>
              <a:rPr lang="en-US" dirty="0"/>
              <a:t> </a:t>
            </a:r>
            <a:r>
              <a:rPr lang="en-US" dirty="0" err="1"/>
              <a:t>conoces</a:t>
            </a:r>
            <a:r>
              <a:rPr lang="en-US" dirty="0"/>
              <a:t> que se </a:t>
            </a:r>
            <a:r>
              <a:rPr lang="en-US" dirty="0" err="1"/>
              <a:t>parezcan</a:t>
            </a:r>
            <a:r>
              <a:rPr lang="en-US" dirty="0"/>
              <a:t> al </a:t>
            </a:r>
            <a:r>
              <a:rPr lang="en-US" dirty="0" err="1"/>
              <a:t>cocido</a:t>
            </a:r>
            <a:r>
              <a:rPr lang="en-US" dirty="0"/>
              <a:t>, </a:t>
            </a:r>
            <a:r>
              <a:rPr lang="en-US" dirty="0" err="1" smtClean="0"/>
              <a:t>además</a:t>
            </a:r>
            <a:r>
              <a:rPr lang="en-US" dirty="0" smtClean="0"/>
              <a:t> </a:t>
            </a:r>
            <a:r>
              <a:rPr lang="en-US" dirty="0"/>
              <a:t>del </a:t>
            </a:r>
            <a:r>
              <a:rPr lang="en-US" dirty="0" err="1"/>
              <a:t>ajiaco</a:t>
            </a:r>
            <a:r>
              <a:rPr lang="en-US" dirty="0"/>
              <a:t> y del </a:t>
            </a:r>
            <a:r>
              <a:rPr lang="en-US" dirty="0" err="1"/>
              <a:t>sancocho</a:t>
            </a:r>
            <a:r>
              <a:rPr lang="en-US" dirty="0"/>
              <a:t>, que se </a:t>
            </a:r>
            <a:r>
              <a:rPr lang="en-US" dirty="0" err="1"/>
              <a:t>coman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lugar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vives</a:t>
            </a:r>
            <a:r>
              <a:rPr lang="en-US" dirty="0"/>
              <a:t>? ¿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gustan</a:t>
            </a:r>
            <a:r>
              <a:rPr lang="en-US" dirty="0"/>
              <a:t>? 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preferida</a:t>
            </a:r>
            <a:r>
              <a:rPr lang="en-US" dirty="0"/>
              <a:t>?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son </a:t>
            </a:r>
            <a:r>
              <a:rPr lang="en-US" dirty="0" err="1" smtClean="0"/>
              <a:t>tus</a:t>
            </a:r>
            <a:r>
              <a:rPr lang="en-US" dirty="0" smtClean="0"/>
              <a:t> </a:t>
            </a:r>
            <a:r>
              <a:rPr lang="en-US" dirty="0" err="1" smtClean="0"/>
              <a:t>primeros</a:t>
            </a:r>
            <a:r>
              <a:rPr lang="en-US" dirty="0" smtClean="0"/>
              <a:t> </a:t>
            </a:r>
            <a:r>
              <a:rPr lang="en-US" dirty="0" err="1" smtClean="0"/>
              <a:t>recuerdos</a:t>
            </a:r>
            <a:r>
              <a:rPr lang="en-US" dirty="0" smtClean="0"/>
              <a:t> </a:t>
            </a:r>
            <a:r>
              <a:rPr lang="en-US" dirty="0" err="1" smtClean="0"/>
              <a:t>relativos</a:t>
            </a:r>
            <a:r>
              <a:rPr lang="en-US" dirty="0" smtClean="0"/>
              <a:t> a la comida?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/>
              <a:t>Hay </a:t>
            </a:r>
            <a:r>
              <a:rPr lang="en-US" dirty="0" err="1" smtClean="0"/>
              <a:t>algún</a:t>
            </a:r>
            <a:r>
              <a:rPr lang="en-US" dirty="0" smtClean="0"/>
              <a:t> </a:t>
            </a:r>
            <a:r>
              <a:rPr lang="en-US" dirty="0" err="1"/>
              <a:t>plato</a:t>
            </a:r>
            <a:r>
              <a:rPr lang="en-US" dirty="0"/>
              <a:t>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desagrade</a:t>
            </a:r>
            <a:r>
              <a:rPr lang="en-US" dirty="0"/>
              <a:t> </a:t>
            </a:r>
            <a:r>
              <a:rPr lang="en-US" dirty="0" err="1"/>
              <a:t>especialmente</a:t>
            </a:r>
            <a:r>
              <a:rPr lang="en-US" dirty="0"/>
              <a:t>? ¿</a:t>
            </a:r>
            <a:r>
              <a:rPr lang="en-US" dirty="0" err="1"/>
              <a:t>Tuviste</a:t>
            </a:r>
            <a:r>
              <a:rPr lang="en-US" dirty="0"/>
              <a:t> que </a:t>
            </a:r>
            <a:r>
              <a:rPr lang="en-US" dirty="0" err="1"/>
              <a:t>comerlo</a:t>
            </a:r>
            <a:r>
              <a:rPr lang="en-US" dirty="0"/>
              <a:t> </a:t>
            </a:r>
            <a:r>
              <a:rPr lang="en-US" dirty="0" err="1" smtClean="0"/>
              <a:t>alguna</a:t>
            </a:r>
            <a:r>
              <a:rPr lang="en-US" dirty="0" smtClean="0"/>
              <a:t> </a:t>
            </a:r>
            <a:r>
              <a:rPr lang="en-US" dirty="0" err="1"/>
              <a:t>vez</a:t>
            </a:r>
            <a:r>
              <a:rPr lang="en-US" dirty="0"/>
              <a:t> a la </a:t>
            </a:r>
            <a:r>
              <a:rPr lang="en-US" dirty="0" err="1"/>
              <a:t>fuerza</a:t>
            </a:r>
            <a:r>
              <a:rPr lang="en-US" dirty="0"/>
              <a:t>?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las </a:t>
            </a:r>
            <a:r>
              <a:rPr lang="en-US" dirty="0" err="1"/>
              <a:t>diferencias</a:t>
            </a:r>
            <a:r>
              <a:rPr lang="en-US" dirty="0"/>
              <a:t> </a:t>
            </a:r>
            <a:r>
              <a:rPr lang="en-US" dirty="0" err="1"/>
              <a:t>marcadas</a:t>
            </a:r>
            <a:r>
              <a:rPr lang="en-US" dirty="0"/>
              <a:t> entre la </a:t>
            </a:r>
            <a:r>
              <a:rPr lang="en-US" dirty="0" err="1" smtClean="0"/>
              <a:t>gastronomía</a:t>
            </a:r>
            <a:r>
              <a:rPr lang="en-US" dirty="0" smtClean="0"/>
              <a:t> </a:t>
            </a:r>
            <a:r>
              <a:rPr lang="en-US" dirty="0" err="1"/>
              <a:t>nacional</a:t>
            </a:r>
            <a:r>
              <a:rPr lang="en-US" dirty="0"/>
              <a:t> y la </a:t>
            </a:r>
            <a:r>
              <a:rPr lang="en-US" dirty="0" err="1"/>
              <a:t>extranjera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smtClean="0"/>
              <a:t>el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 smtClean="0"/>
              <a:t>Galdós</a:t>
            </a:r>
            <a:r>
              <a:rPr lang="en-US" dirty="0" smtClean="0"/>
              <a:t>? </a:t>
            </a:r>
            <a:r>
              <a:rPr lang="en-US" dirty="0"/>
              <a:t>¿Hay </a:t>
            </a:r>
            <a:r>
              <a:rPr lang="en-US" dirty="0" err="1"/>
              <a:t>juicios</a:t>
            </a:r>
            <a:r>
              <a:rPr lang="en-US" dirty="0"/>
              <a:t> de valor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 smtClean="0"/>
              <a:t>méritos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Podría</a:t>
            </a:r>
            <a:r>
              <a:rPr lang="en-US" dirty="0" smtClean="0"/>
              <a:t> </a:t>
            </a:r>
            <a:r>
              <a:rPr lang="en-US" dirty="0" err="1"/>
              <a:t>decirse</a:t>
            </a:r>
            <a:r>
              <a:rPr lang="en-US" dirty="0"/>
              <a:t> que la comida </a:t>
            </a:r>
            <a:r>
              <a:rPr lang="en-US" dirty="0" err="1"/>
              <a:t>sirve</a:t>
            </a:r>
            <a:r>
              <a:rPr lang="en-US" dirty="0"/>
              <a:t> para </a:t>
            </a:r>
            <a:r>
              <a:rPr lang="en-US" dirty="0" err="1"/>
              <a:t>establecer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 smtClean="0"/>
              <a:t>jerarquía</a:t>
            </a:r>
            <a:r>
              <a:rPr lang="en-US" dirty="0" smtClean="0"/>
              <a:t> </a:t>
            </a:r>
            <a:r>
              <a:rPr lang="en-US" dirty="0"/>
              <a:t>social? ¿</a:t>
            </a:r>
            <a:r>
              <a:rPr lang="en-US" dirty="0" err="1" smtClean="0"/>
              <a:t>Cómo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el valor social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banquetes</a:t>
            </a:r>
            <a:r>
              <a:rPr lang="en-US" dirty="0"/>
              <a:t>? 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relacionan</a:t>
            </a:r>
            <a:r>
              <a:rPr lang="en-US" dirty="0"/>
              <a:t> las </a:t>
            </a:r>
            <a:r>
              <a:rPr lang="en-US" dirty="0" err="1"/>
              <a:t>celebraciones</a:t>
            </a:r>
            <a:r>
              <a:rPr lang="en-US" dirty="0"/>
              <a:t> </a:t>
            </a:r>
            <a:r>
              <a:rPr lang="en-US" dirty="0" err="1"/>
              <a:t>religiosas</a:t>
            </a:r>
            <a:r>
              <a:rPr lang="en-US" dirty="0"/>
              <a:t> con las </a:t>
            </a:r>
            <a:r>
              <a:rPr lang="en-US" dirty="0" err="1"/>
              <a:t>culinarias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02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1680</TotalTime>
  <Words>1844</Words>
  <Application>Microsoft Macintosh PowerPoint</Application>
  <PresentationFormat>Widescreen</PresentationFormat>
  <Paragraphs>107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Calibri Light</vt:lpstr>
      <vt:lpstr>Wingdings</vt:lpstr>
      <vt:lpstr>Yu Gothic</vt:lpstr>
      <vt:lpstr>Yu Gothic Light</vt:lpstr>
      <vt:lpstr>Arial</vt:lpstr>
      <vt:lpstr>Office Theme</vt:lpstr>
      <vt:lpstr>Capítulo 11</vt:lpstr>
      <vt:lpstr>Hay platos que están conectados con la tradición y la tierra, pero cuyos valores sensoriales pueden no coincidir con los personales</vt:lpstr>
      <vt:lpstr>Mafalda, la protagonista de una popular tira cómica, tenía verdadero horror por la sopa </vt:lpstr>
      <vt:lpstr>El pollo o la gallina suelen ser componente esencial de sopas, cocidos, ajiacos y sancochos. Por esta razón, es habitual encontrar pollerías en todos los mercados </vt:lpstr>
      <vt:lpstr>Sancocho</vt:lpstr>
      <vt:lpstr>Cocina y tradición</vt:lpstr>
      <vt:lpstr>Comida que se sirve en Botín y en otros establecimientos tradicionales de Madrid</vt:lpstr>
      <vt:lpstr>Cocina local, tierra y salud</vt:lpstr>
      <vt:lpstr>En parejas</vt:lpstr>
      <vt:lpstr>Actividad: revisa estos menús puestos fuera de diferentes restaurantes de Perú, Argentina y México y analiza su contenido. ¿Presentan una cocina local o internacional? ¿Te parece que estos menús pertenecen a restaurantes populares? ¿Son menús para turistas o para habitantes de las respectivas ciudades? </vt:lpstr>
      <vt:lpstr>La comida como indicador social:  el ajo</vt:lpstr>
      <vt:lpstr>El ajo es componente indispensable de muchos platos populares</vt:lpstr>
      <vt:lpstr>Comida y tabúes</vt:lpstr>
      <vt:lpstr>Chontacuros y hormigas culonas</vt:lpstr>
      <vt:lpstr>Capibaras e iguanas: ¿carne o pescado?</vt:lpstr>
      <vt:lpstr>En parejas</vt:lpstr>
      <vt:lpstr>Para ver y cantar</vt:lpstr>
      <vt:lpstr>Comida y música</vt:lpstr>
      <vt:lpstr>Imágenes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11</dc:title>
  <dc:creator>Microsoft Office User</dc:creator>
  <cp:lastModifiedBy>Microsoft Office User</cp:lastModifiedBy>
  <cp:revision>173</cp:revision>
  <cp:lastPrinted>2017-11-12T23:17:14Z</cp:lastPrinted>
  <dcterms:created xsi:type="dcterms:W3CDTF">2017-09-14T17:25:33Z</dcterms:created>
  <dcterms:modified xsi:type="dcterms:W3CDTF">2017-11-13T21:03:58Z</dcterms:modified>
</cp:coreProperties>
</file>