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89" r:id="rId4"/>
    <p:sldId id="279" r:id="rId5"/>
    <p:sldId id="259" r:id="rId6"/>
    <p:sldId id="297" r:id="rId7"/>
    <p:sldId id="258" r:id="rId8"/>
    <p:sldId id="284" r:id="rId9"/>
    <p:sldId id="283" r:id="rId10"/>
    <p:sldId id="287" r:id="rId11"/>
    <p:sldId id="263" r:id="rId12"/>
    <p:sldId id="291" r:id="rId13"/>
    <p:sldId id="285" r:id="rId14"/>
    <p:sldId id="275" r:id="rId15"/>
    <p:sldId id="266" r:id="rId16"/>
    <p:sldId id="262" r:id="rId17"/>
    <p:sldId id="294" r:id="rId18"/>
    <p:sldId id="274" r:id="rId19"/>
    <p:sldId id="273" r:id="rId20"/>
    <p:sldId id="292" r:id="rId21"/>
    <p:sldId id="282" r:id="rId22"/>
    <p:sldId id="290" r:id="rId23"/>
    <p:sldId id="280" r:id="rId24"/>
    <p:sldId id="277" r:id="rId25"/>
    <p:sldId id="298" r:id="rId26"/>
    <p:sldId id="268" r:id="rId27"/>
    <p:sldId id="295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09051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74"/>
  </p:normalViewPr>
  <p:slideViewPr>
    <p:cSldViewPr snapToGrid="0" snapToObjects="1">
      <p:cViewPr varScale="1">
        <p:scale>
          <a:sx n="180" d="100"/>
          <a:sy n="180" d="100"/>
        </p:scale>
        <p:origin x="14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8F18A-01CD-4B4B-8055-514647EDB71D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73943-82B1-A14E-A23B-6ADB6D25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5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2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2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4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7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1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EBD68-A4E4-2241-96CA-F0E03DF40370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9E30F-53B1-5B49-BE1E-A13470443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1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hyperlink" Target="http://www.contextoganadero.com/blog/los-9-cortes-de-carne-argentina-que-no-te-pueden-faltar-para-que-tu-asado-sea-un-exit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hyperlink" Target="http://elcorreoweb.es/extra/jamon-iberico-el-mejor-aliado-para-el-corazon-DF2153894" TargetMode="External"/><Relationship Id="rId6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/>
              <a:t>Dietas</a:t>
            </a:r>
            <a:r>
              <a:rPr lang="en-US" sz="4400" dirty="0" smtClean="0"/>
              <a:t> </a:t>
            </a:r>
            <a:r>
              <a:rPr lang="en-US" sz="4400" dirty="0" err="1" smtClean="0"/>
              <a:t>carnívoras</a:t>
            </a:r>
            <a:r>
              <a:rPr lang="en-US" sz="4400" dirty="0" smtClean="0"/>
              <a:t>, </a:t>
            </a:r>
            <a:r>
              <a:rPr lang="en-US" sz="4400" dirty="0" err="1" smtClean="0"/>
              <a:t>dietas</a:t>
            </a:r>
            <a:r>
              <a:rPr lang="en-US" sz="4400" dirty="0" smtClean="0"/>
              <a:t> </a:t>
            </a:r>
            <a:r>
              <a:rPr lang="en-US" sz="4400" dirty="0" err="1" smtClean="0"/>
              <a:t>vegetarianas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96938" y="6103586"/>
            <a:ext cx="294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Gómez-</a:t>
            </a:r>
            <a:r>
              <a:rPr lang="en-US" dirty="0" smtClean="0"/>
              <a:t>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95" y="365125"/>
            <a:ext cx="6561056" cy="1821894"/>
          </a:xfrm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600" dirty="0" err="1" smtClean="0"/>
              <a:t>En</a:t>
            </a:r>
            <a:r>
              <a:rPr lang="en-US" sz="3600" dirty="0" smtClean="0"/>
              <a:t> las </a:t>
            </a:r>
            <a:r>
              <a:rPr lang="en-US" sz="3600" dirty="0" err="1" smtClean="0"/>
              <a:t>tiendas</a:t>
            </a:r>
            <a:r>
              <a:rPr lang="en-US" sz="3600" dirty="0" smtClean="0"/>
              <a:t> </a:t>
            </a:r>
            <a:r>
              <a:rPr lang="en-US" sz="3600" dirty="0" err="1" smtClean="0"/>
              <a:t>también</a:t>
            </a:r>
            <a:r>
              <a:rPr lang="en-US" sz="3600" dirty="0" smtClean="0"/>
              <a:t> </a:t>
            </a:r>
            <a:r>
              <a:rPr lang="en-US" sz="3600" dirty="0" err="1" smtClean="0"/>
              <a:t>pueden</a:t>
            </a:r>
            <a:r>
              <a:rPr lang="en-US" sz="3600" dirty="0" smtClean="0"/>
              <a:t> </a:t>
            </a:r>
            <a:r>
              <a:rPr lang="en-US" sz="3600" dirty="0" err="1" smtClean="0"/>
              <a:t>encontrarse</a:t>
            </a:r>
            <a:r>
              <a:rPr lang="en-US" sz="3600" dirty="0" smtClean="0"/>
              <a:t> </a:t>
            </a:r>
            <a:r>
              <a:rPr lang="en-US" sz="3600" dirty="0" err="1" smtClean="0"/>
              <a:t>productos</a:t>
            </a:r>
            <a:r>
              <a:rPr lang="en-US" sz="3600" dirty="0" smtClean="0"/>
              <a:t> </a:t>
            </a:r>
            <a:r>
              <a:rPr lang="en-US" sz="3600" dirty="0" err="1" smtClean="0"/>
              <a:t>cárnicos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</a:t>
            </a:r>
            <a:r>
              <a:rPr lang="en-US" sz="3600" dirty="0" err="1" smtClean="0"/>
              <a:t>conserva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2" y="2630077"/>
            <a:ext cx="7028475" cy="41115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365124"/>
            <a:ext cx="5490863" cy="4472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5588" y="5420412"/>
            <a:ext cx="3586238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Cueritos</a:t>
            </a:r>
            <a:r>
              <a:rPr lang="en-US" sz="2400" dirty="0" smtClean="0"/>
              <a:t>, </a:t>
            </a:r>
            <a:r>
              <a:rPr lang="en-US" sz="2400" dirty="0" err="1" smtClean="0"/>
              <a:t>patitas</a:t>
            </a:r>
            <a:r>
              <a:rPr lang="en-US" sz="2400" dirty="0" smtClean="0"/>
              <a:t> y </a:t>
            </a:r>
            <a:r>
              <a:rPr lang="en-US" sz="2400" dirty="0" err="1" smtClean="0"/>
              <a:t>orejitas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74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953" y="197250"/>
            <a:ext cx="6997171" cy="1472542"/>
          </a:xfrm>
          <a:ln w="28575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400" dirty="0" err="1" smtClean="0">
                <a:ea typeface="Arial Rounded MT Bold" charset="0"/>
                <a:cs typeface="Arial Rounded MT Bold" charset="0"/>
              </a:rPr>
              <a:t>En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los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mercados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pueden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comprarse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animales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enteros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o carne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ya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despedazada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. La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presentación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puede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ser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muy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diferente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de la que se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encuentra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en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otros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lugares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del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mundo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endParaRPr lang="en-US" sz="2400" dirty="0">
              <a:ea typeface="Arial Rounded MT Bold" charset="0"/>
              <a:cs typeface="Arial Rounded MT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07" y="1786365"/>
            <a:ext cx="7785160" cy="4379976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197250"/>
            <a:ext cx="4876118" cy="6241432"/>
          </a:xfrm>
          <a:ln w="19050">
            <a:solidFill>
              <a:srgbClr val="00905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44810" y="6207849"/>
            <a:ext cx="5485459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Mercados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Iñaquito</a:t>
            </a:r>
            <a:r>
              <a:rPr lang="en-US" sz="2000" dirty="0" smtClean="0">
                <a:latin typeface="+mj-lt"/>
              </a:rPr>
              <a:t> y San Roque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Quito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2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82" y="147100"/>
            <a:ext cx="6036073" cy="1404101"/>
          </a:xfrm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muchos</a:t>
            </a:r>
            <a:r>
              <a:rPr lang="en-US" sz="3200" dirty="0" smtClean="0"/>
              <a:t> </a:t>
            </a:r>
            <a:r>
              <a:rPr lang="en-US" sz="3200" dirty="0" err="1" smtClean="0"/>
              <a:t>países</a:t>
            </a:r>
            <a:r>
              <a:rPr lang="en-US" sz="3200" dirty="0" smtClean="0"/>
              <a:t> </a:t>
            </a:r>
            <a:r>
              <a:rPr lang="en-US" sz="3200" dirty="0" err="1" smtClean="0"/>
              <a:t>hispanos</a:t>
            </a:r>
            <a:r>
              <a:rPr lang="en-US" sz="3200" dirty="0" smtClean="0"/>
              <a:t> </a:t>
            </a:r>
            <a:r>
              <a:rPr lang="en-US" sz="3200" dirty="0" err="1" smtClean="0"/>
              <a:t>es</a:t>
            </a:r>
            <a:r>
              <a:rPr lang="en-US" sz="3200" dirty="0" smtClean="0"/>
              <a:t>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</a:t>
            </a:r>
            <a:r>
              <a:rPr lang="en-US" sz="3200" dirty="0" err="1" smtClean="0"/>
              <a:t>posible</a:t>
            </a:r>
            <a:r>
              <a:rPr lang="en-US" sz="3200" dirty="0" smtClean="0"/>
              <a:t> </a:t>
            </a:r>
            <a:r>
              <a:rPr lang="en-US" sz="3200" dirty="0" err="1" smtClean="0"/>
              <a:t>comprar</a:t>
            </a:r>
            <a:r>
              <a:rPr lang="en-US" sz="3200" dirty="0" smtClean="0"/>
              <a:t> </a:t>
            </a:r>
            <a:r>
              <a:rPr lang="en-US" sz="3200" dirty="0" err="1" smtClean="0"/>
              <a:t>animales</a:t>
            </a:r>
            <a:r>
              <a:rPr lang="en-US" sz="3200" dirty="0" smtClean="0"/>
              <a:t> </a:t>
            </a:r>
            <a:r>
              <a:rPr lang="en-US" sz="3200" dirty="0" err="1" smtClean="0"/>
              <a:t>vivos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el </a:t>
            </a:r>
            <a:r>
              <a:rPr lang="en-US" sz="3200" dirty="0" err="1" smtClean="0"/>
              <a:t>mercado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94" y="2668558"/>
            <a:ext cx="4412176" cy="40631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2" y="0"/>
            <a:ext cx="5155474" cy="2893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3548" y="1694381"/>
            <a:ext cx="1256015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Gallinas guineas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" y="1646411"/>
            <a:ext cx="4120777" cy="4895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44371" y="4700141"/>
            <a:ext cx="778034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P</a:t>
            </a:r>
            <a:r>
              <a:rPr lang="en-US" sz="2400" dirty="0" err="1" smtClean="0"/>
              <a:t>avo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76823" y="2923403"/>
            <a:ext cx="2307770" cy="15696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Animales</a:t>
            </a:r>
            <a:r>
              <a:rPr lang="en-US" sz="2400" dirty="0" smtClean="0"/>
              <a:t> a la </a:t>
            </a:r>
            <a:r>
              <a:rPr lang="en-US" sz="2400" dirty="0" err="1" smtClean="0"/>
              <a:t>venta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el Mercado de San Roque </a:t>
            </a:r>
            <a:r>
              <a:rPr lang="en-US" sz="2400" dirty="0" err="1" smtClean="0"/>
              <a:t>en</a:t>
            </a:r>
            <a:r>
              <a:rPr lang="en-US" sz="2400" dirty="0" smtClean="0"/>
              <a:t> Quito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4070" y="5823217"/>
            <a:ext cx="2089355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Huevos</a:t>
            </a:r>
            <a:r>
              <a:rPr lang="en-US" sz="2400" dirty="0" smtClean="0"/>
              <a:t> y </a:t>
            </a:r>
            <a:r>
              <a:rPr lang="en-US" sz="2400" dirty="0" err="1" smtClean="0"/>
              <a:t>cuyes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94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80" y="165720"/>
            <a:ext cx="11275423" cy="1533934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en-US" sz="2800" dirty="0" smtClean="0"/>
              <a:t>El </a:t>
            </a:r>
            <a:r>
              <a:rPr lang="en-US" sz="2800" dirty="0" err="1" smtClean="0"/>
              <a:t>cerdo</a:t>
            </a:r>
            <a:r>
              <a:rPr lang="en-US" sz="2800" dirty="0" smtClean="0"/>
              <a:t> se </a:t>
            </a:r>
            <a:r>
              <a:rPr lang="en-US" sz="2800" dirty="0" err="1" smtClean="0"/>
              <a:t>sirve</a:t>
            </a:r>
            <a:r>
              <a:rPr lang="en-US" sz="2800" dirty="0" smtClean="0"/>
              <a:t>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lechón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asado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restaurantes</a:t>
            </a:r>
            <a:r>
              <a:rPr lang="en-US" sz="2800" dirty="0" smtClean="0"/>
              <a:t> </a:t>
            </a:r>
            <a:r>
              <a:rPr lang="en-US" sz="2800" dirty="0" err="1" smtClean="0"/>
              <a:t>populares</a:t>
            </a:r>
            <a:r>
              <a:rPr lang="en-US" sz="2800" dirty="0" smtClean="0"/>
              <a:t> o </a:t>
            </a:r>
            <a:r>
              <a:rPr lang="en-US" sz="2800" dirty="0" err="1" smtClean="0"/>
              <a:t>en</a:t>
            </a:r>
            <a:r>
              <a:rPr lang="en-US" sz="2800" dirty="0" smtClean="0"/>
              <a:t> forma de chorizo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parrillas</a:t>
            </a:r>
            <a:r>
              <a:rPr lang="en-US" sz="2800" dirty="0" smtClean="0"/>
              <a:t> </a:t>
            </a:r>
            <a:r>
              <a:rPr lang="en-US" sz="2800" dirty="0" err="1" smtClean="0"/>
              <a:t>callejeras</a:t>
            </a:r>
            <a:r>
              <a:rPr lang="en-US" sz="2800" dirty="0" smtClean="0"/>
              <a:t>, junto con </a:t>
            </a:r>
            <a:r>
              <a:rPr lang="en-US" sz="2800" dirty="0" err="1" smtClean="0"/>
              <a:t>cortes</a:t>
            </a:r>
            <a:r>
              <a:rPr lang="en-US" sz="2800" dirty="0" smtClean="0"/>
              <a:t> de </a:t>
            </a:r>
            <a:r>
              <a:rPr lang="en-US" sz="2800" dirty="0" err="1" smtClean="0"/>
              <a:t>otras</a:t>
            </a:r>
            <a:r>
              <a:rPr lang="en-US" sz="2800" dirty="0" smtClean="0"/>
              <a:t> </a:t>
            </a:r>
            <a:r>
              <a:rPr lang="en-US" sz="2800" dirty="0" err="1" smtClean="0"/>
              <a:t>carnes</a:t>
            </a:r>
            <a:r>
              <a:rPr lang="en-US" sz="2800" dirty="0" smtClean="0"/>
              <a:t>, </a:t>
            </a:r>
            <a:r>
              <a:rPr lang="en-US" sz="2800" dirty="0" err="1" smtClean="0"/>
              <a:t>como</a:t>
            </a:r>
            <a:r>
              <a:rPr lang="en-US" sz="2800" dirty="0" smtClean="0"/>
              <a:t> el </a:t>
            </a:r>
            <a:r>
              <a:rPr lang="en-US" sz="2800" dirty="0" err="1" smtClean="0">
                <a:solidFill>
                  <a:srgbClr val="C00000"/>
                </a:solidFill>
              </a:rPr>
              <a:t>vacío</a:t>
            </a:r>
            <a:r>
              <a:rPr lang="en-US" sz="2800" dirty="0" smtClean="0"/>
              <a:t>, el </a:t>
            </a:r>
            <a:r>
              <a:rPr lang="en-US" sz="2800" dirty="0" err="1" smtClean="0">
                <a:solidFill>
                  <a:srgbClr val="C00000"/>
                </a:solidFill>
              </a:rPr>
              <a:t>matambre</a:t>
            </a:r>
            <a:r>
              <a:rPr lang="en-US" sz="2800" dirty="0" smtClean="0"/>
              <a:t>, la </a:t>
            </a:r>
            <a:r>
              <a:rPr lang="en-US" sz="2800" dirty="0" err="1" smtClean="0">
                <a:solidFill>
                  <a:srgbClr val="C00000"/>
                </a:solidFill>
              </a:rPr>
              <a:t>entraña</a:t>
            </a:r>
            <a:r>
              <a:rPr lang="en-US" sz="2800" dirty="0" smtClean="0"/>
              <a:t> o la </a:t>
            </a:r>
            <a:r>
              <a:rPr lang="en-US" sz="2800" dirty="0" err="1" smtClean="0">
                <a:solidFill>
                  <a:srgbClr val="C00000"/>
                </a:solidFill>
              </a:rPr>
              <a:t>tira</a:t>
            </a:r>
            <a:r>
              <a:rPr lang="en-US" sz="2800" dirty="0" smtClean="0">
                <a:solidFill>
                  <a:srgbClr val="C00000"/>
                </a:solidFill>
              </a:rPr>
              <a:t> de </a:t>
            </a:r>
            <a:r>
              <a:rPr lang="en-US" sz="2800" dirty="0" err="1" smtClean="0">
                <a:solidFill>
                  <a:srgbClr val="C00000"/>
                </a:solidFill>
              </a:rPr>
              <a:t>asado</a:t>
            </a:r>
            <a:r>
              <a:rPr lang="en-US" sz="2800" dirty="0" smtClean="0"/>
              <a:t>, </a:t>
            </a:r>
            <a:r>
              <a:rPr lang="en-US" sz="2800" dirty="0" err="1" smtClean="0"/>
              <a:t>en</a:t>
            </a:r>
            <a:r>
              <a:rPr lang="en-US" sz="2800" dirty="0" smtClean="0"/>
              <a:t> el que la carne </a:t>
            </a:r>
            <a:r>
              <a:rPr lang="en-US" sz="2800" dirty="0" err="1" smtClean="0"/>
              <a:t>está</a:t>
            </a:r>
            <a:r>
              <a:rPr lang="en-US" sz="2800" dirty="0" smtClean="0"/>
              <a:t> </a:t>
            </a:r>
            <a:r>
              <a:rPr lang="en-US" sz="2800" dirty="0" err="1" smtClean="0"/>
              <a:t>cortada</a:t>
            </a:r>
            <a:r>
              <a:rPr lang="en-US" sz="2800" dirty="0" smtClean="0"/>
              <a:t> de </a:t>
            </a:r>
            <a:r>
              <a:rPr lang="en-US" sz="2800" dirty="0" err="1" smtClean="0"/>
              <a:t>modo</a:t>
            </a:r>
            <a:r>
              <a:rPr lang="en-US" sz="2800" dirty="0" smtClean="0"/>
              <a:t> perpendicular a las </a:t>
            </a:r>
            <a:r>
              <a:rPr lang="en-US" sz="2800" dirty="0" err="1" smtClean="0"/>
              <a:t>costillas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24" y="1803943"/>
            <a:ext cx="5801784" cy="4351338"/>
          </a:xfrm>
          <a:ln w="28575">
            <a:solidFill>
              <a:srgbClr val="C00000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6" y="2007909"/>
            <a:ext cx="5555096" cy="41473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377" y="6155281"/>
            <a:ext cx="12009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Puedes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aprender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más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sobre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los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cortes</a:t>
            </a:r>
            <a:r>
              <a:rPr lang="en-US" sz="1400" b="1" dirty="0" smtClean="0"/>
              <a:t> de carne </a:t>
            </a:r>
            <a:r>
              <a:rPr lang="en-US" sz="1400" b="1" dirty="0" err="1" smtClean="0"/>
              <a:t>argentinos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</a:t>
            </a:r>
            <a:r>
              <a:rPr lang="en-US" sz="1400" b="1" dirty="0"/>
              <a:t>: </a:t>
            </a:r>
            <a:r>
              <a:rPr lang="en-US" sz="1400" b="1" dirty="0">
                <a:hlinkClick r:id="rId4"/>
              </a:rPr>
              <a:t>http://</a:t>
            </a:r>
            <a:r>
              <a:rPr lang="en-US" sz="1400" b="1" dirty="0" smtClean="0">
                <a:hlinkClick r:id="rId4"/>
              </a:rPr>
              <a:t>www.contextoganadero.com/blog/los-9-cortes-de-carne-argentina-que-no-te-pueden-faltar-para-que-tu-asado-sea-un-exito</a:t>
            </a:r>
            <a:endParaRPr lang="en-US" sz="1400" b="1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21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95" y="4428624"/>
            <a:ext cx="3872753" cy="2142505"/>
          </a:xfrm>
          <a:ln w="28575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CE0000"/>
                </a:solidFill>
                <a:latin typeface="+mn-lt"/>
                <a:ea typeface="Abadi MT Condensed Extra Bold" charset="0"/>
                <a:cs typeface="Abadi MT Condensed Extra Bold" charset="0"/>
              </a:rPr>
              <a:t>En</a:t>
            </a:r>
            <a:r>
              <a:rPr lang="en-US" sz="3600" dirty="0" smtClean="0">
                <a:solidFill>
                  <a:srgbClr val="CE0000"/>
                </a:solidFill>
                <a:latin typeface="+mn-lt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600" dirty="0" err="1" smtClean="0">
                <a:solidFill>
                  <a:srgbClr val="CE0000"/>
                </a:solidFill>
                <a:latin typeface="+mn-lt"/>
                <a:ea typeface="Abadi MT Condensed Extra Bold" charset="0"/>
                <a:cs typeface="Abadi MT Condensed Extra Bold" charset="0"/>
              </a:rPr>
              <a:t>parejas</a:t>
            </a:r>
            <a:r>
              <a:rPr lang="en-US" sz="3200" dirty="0" smtClean="0">
                <a:latin typeface="+mn-lt"/>
                <a:ea typeface="Abadi MT Condensed Extra Bold" charset="0"/>
                <a:cs typeface="Abadi MT Condensed Extra Bold" charset="0"/>
              </a:rPr>
              <a:t>: 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¿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cómo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difieren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estos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cortes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de carne de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los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que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puedes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encontrar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en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tu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supermercado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?</a:t>
            </a:r>
            <a:endParaRPr lang="en-US" sz="2800" dirty="0">
              <a:latin typeface="+mn-lt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0"/>
            <a:ext cx="6248736" cy="416966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56" y="3837942"/>
            <a:ext cx="4026744" cy="3020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6" y="0"/>
            <a:ext cx="5747198" cy="4145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39" y="4175624"/>
            <a:ext cx="3576501" cy="26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2" y="0"/>
            <a:ext cx="6465178" cy="4826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93" y="107107"/>
            <a:ext cx="5266707" cy="6012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58" y="4870297"/>
            <a:ext cx="6771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 </a:t>
            </a:r>
            <a:r>
              <a:rPr lang="en-US" dirty="0" err="1"/>
              <a:t>cerdo</a:t>
            </a:r>
            <a:r>
              <a:rPr lang="en-US" dirty="0"/>
              <a:t> o </a:t>
            </a:r>
            <a:r>
              <a:rPr lang="en-US" dirty="0" err="1" smtClean="0">
                <a:solidFill>
                  <a:srgbClr val="C00000"/>
                </a:solidFill>
              </a:rPr>
              <a:t>lechón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asado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es</a:t>
            </a:r>
            <a:r>
              <a:rPr lang="en-US" dirty="0"/>
              <a:t> la </a:t>
            </a:r>
            <a:r>
              <a:rPr lang="en-US" dirty="0" err="1"/>
              <a:t>oferta</a:t>
            </a:r>
            <a:r>
              <a:rPr lang="en-US" dirty="0"/>
              <a:t> principal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restaurantes</a:t>
            </a:r>
            <a:r>
              <a:rPr lang="en-US" dirty="0"/>
              <a:t> </a:t>
            </a:r>
            <a:r>
              <a:rPr lang="en-US" dirty="0" err="1"/>
              <a:t>conocidos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lechoneras</a:t>
            </a:r>
            <a:r>
              <a:rPr lang="en-US" dirty="0"/>
              <a:t>, </a:t>
            </a:r>
            <a:r>
              <a:rPr lang="en-US" dirty="0" err="1"/>
              <a:t>populares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</a:t>
            </a:r>
            <a:r>
              <a:rPr lang="en-US" dirty="0" err="1"/>
              <a:t>como</a:t>
            </a:r>
            <a:r>
              <a:rPr lang="en-US" dirty="0"/>
              <a:t> Puerto Rico. El </a:t>
            </a:r>
            <a:r>
              <a:rPr lang="en-US" dirty="0" err="1" smtClean="0"/>
              <a:t>lechón</a:t>
            </a:r>
            <a:r>
              <a:rPr lang="en-US" dirty="0" smtClean="0"/>
              <a:t> </a:t>
            </a:r>
            <a:r>
              <a:rPr lang="en-US" dirty="0" err="1"/>
              <a:t>asado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tan popular </a:t>
            </a:r>
            <a:r>
              <a:rPr lang="en-US" dirty="0" err="1"/>
              <a:t>en</a:t>
            </a:r>
            <a:r>
              <a:rPr lang="en-US" dirty="0"/>
              <a:t> Puerto Rico que el </a:t>
            </a:r>
            <a:r>
              <a:rPr lang="en-US" dirty="0" err="1"/>
              <a:t>día</a:t>
            </a:r>
            <a:r>
              <a:rPr lang="en-US" dirty="0"/>
              <a:t> de </a:t>
            </a:r>
            <a:r>
              <a:rPr lang="en-US" dirty="0" err="1" smtClean="0"/>
              <a:t>Acción</a:t>
            </a:r>
            <a:r>
              <a:rPr lang="en-US" dirty="0" smtClean="0"/>
              <a:t> </a:t>
            </a:r>
            <a:r>
              <a:rPr lang="en-US" dirty="0"/>
              <a:t>de Gracias hay </a:t>
            </a:r>
            <a:r>
              <a:rPr lang="en-US" dirty="0" err="1"/>
              <a:t>familias</a:t>
            </a:r>
            <a:r>
              <a:rPr lang="en-US" dirty="0"/>
              <a:t> que </a:t>
            </a:r>
            <a:r>
              <a:rPr lang="en-US" dirty="0" err="1"/>
              <a:t>cocinan</a:t>
            </a:r>
            <a:r>
              <a:rPr lang="en-US" dirty="0"/>
              <a:t> el </a:t>
            </a:r>
            <a:r>
              <a:rPr lang="en-US" dirty="0" err="1"/>
              <a:t>pavo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mismos</a:t>
            </a:r>
            <a:r>
              <a:rPr lang="en-US" dirty="0"/>
              <a:t> </a:t>
            </a:r>
            <a:r>
              <a:rPr lang="en-US" dirty="0" err="1"/>
              <a:t>ingredientes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para </a:t>
            </a:r>
            <a:r>
              <a:rPr lang="en-US" dirty="0" err="1"/>
              <a:t>adobar</a:t>
            </a:r>
            <a:r>
              <a:rPr lang="en-US" dirty="0"/>
              <a:t> el </a:t>
            </a:r>
            <a:r>
              <a:rPr lang="en-US" dirty="0" err="1" smtClean="0"/>
              <a:t>lechón</a:t>
            </a:r>
            <a:r>
              <a:rPr lang="en-US" dirty="0"/>
              <a:t>, </a:t>
            </a:r>
            <a:r>
              <a:rPr lang="en-US" dirty="0" err="1"/>
              <a:t>dando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al </a:t>
            </a:r>
            <a:r>
              <a:rPr lang="en-US" dirty="0" err="1" smtClean="0">
                <a:solidFill>
                  <a:srgbClr val="C00000"/>
                </a:solidFill>
              </a:rPr>
              <a:t>pavochón</a:t>
            </a:r>
            <a:r>
              <a:rPr lang="en-US" dirty="0"/>
              <a:t>,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decir</a:t>
            </a:r>
            <a:r>
              <a:rPr lang="en-US" dirty="0"/>
              <a:t> el </a:t>
            </a:r>
            <a:r>
              <a:rPr lang="en-US" dirty="0" err="1"/>
              <a:t>pavo</a:t>
            </a:r>
            <a:r>
              <a:rPr lang="en-US" dirty="0"/>
              <a:t> </a:t>
            </a:r>
            <a:r>
              <a:rPr lang="en-US" dirty="0" err="1"/>
              <a:t>adobado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fuera</a:t>
            </a:r>
            <a:r>
              <a:rPr lang="en-US" dirty="0"/>
              <a:t> un </a:t>
            </a:r>
            <a:r>
              <a:rPr lang="en-US" dirty="0" err="1" smtClean="0"/>
              <a:t>lechón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/>
              <a:t>conseguir</a:t>
            </a:r>
            <a:r>
              <a:rPr lang="en-US" dirty="0"/>
              <a:t> un </a:t>
            </a:r>
            <a:r>
              <a:rPr lang="en-US" dirty="0" err="1"/>
              <a:t>sabor</a:t>
            </a:r>
            <a:r>
              <a:rPr lang="en-US" dirty="0"/>
              <a:t> </a:t>
            </a:r>
            <a:r>
              <a:rPr lang="en-US" dirty="0" smtClean="0"/>
              <a:t>similar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57" y="4870297"/>
            <a:ext cx="3245070" cy="1895524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449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56" y="127185"/>
            <a:ext cx="2552599" cy="1384663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Achiote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28" y="113211"/>
            <a:ext cx="4847502" cy="26374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" y="1670485"/>
            <a:ext cx="4712943" cy="3534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755" y="205377"/>
            <a:ext cx="3618456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achiote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un </a:t>
            </a:r>
            <a:r>
              <a:rPr lang="en-US" sz="2400" dirty="0" err="1" smtClean="0"/>
              <a:t>pequeño</a:t>
            </a:r>
            <a:r>
              <a:rPr lang="en-US" sz="2400" dirty="0" smtClean="0"/>
              <a:t> </a:t>
            </a:r>
            <a:r>
              <a:rPr lang="en-US" sz="2400" dirty="0" err="1" smtClean="0"/>
              <a:t>árbol</a:t>
            </a:r>
            <a:r>
              <a:rPr lang="en-US" sz="2400" dirty="0" smtClean="0"/>
              <a:t> </a:t>
            </a:r>
            <a:r>
              <a:rPr lang="en-US" sz="2400" dirty="0" err="1" smtClean="0"/>
              <a:t>nativo</a:t>
            </a:r>
            <a:r>
              <a:rPr lang="en-US" sz="2400" dirty="0" smtClean="0"/>
              <a:t> de las </a:t>
            </a:r>
            <a:r>
              <a:rPr lang="en-US" sz="2400" dirty="0" err="1" smtClean="0"/>
              <a:t>regiones</a:t>
            </a:r>
            <a:r>
              <a:rPr lang="en-US" sz="2400" dirty="0" smtClean="0"/>
              <a:t> </a:t>
            </a:r>
            <a:r>
              <a:rPr lang="en-US" sz="2400" dirty="0" err="1" smtClean="0"/>
              <a:t>tropicales</a:t>
            </a:r>
            <a:r>
              <a:rPr lang="en-US" sz="2400" dirty="0" smtClean="0"/>
              <a:t> de </a:t>
            </a:r>
            <a:r>
              <a:rPr lang="en-US" sz="2400" dirty="0" err="1" smtClean="0"/>
              <a:t>América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58710" y="2767173"/>
            <a:ext cx="2964465" cy="25545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 </a:t>
            </a:r>
            <a:r>
              <a:rPr lang="en-US" sz="2000" dirty="0" err="1" smtClean="0"/>
              <a:t>usa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el adobo para </a:t>
            </a:r>
            <a:r>
              <a:rPr lang="en-US" sz="2000" dirty="0" err="1" smtClean="0"/>
              <a:t>cocinar</a:t>
            </a:r>
            <a:r>
              <a:rPr lang="en-US" sz="2000" dirty="0" smtClean="0"/>
              <a:t> </a:t>
            </a:r>
            <a:r>
              <a:rPr lang="en-US" sz="2000" dirty="0" err="1" smtClean="0"/>
              <a:t>lechón</a:t>
            </a:r>
            <a:r>
              <a:rPr lang="en-US" sz="2000" dirty="0" smtClean="0"/>
              <a:t>, </a:t>
            </a:r>
            <a:r>
              <a:rPr lang="en-US" sz="2000" dirty="0" err="1" smtClean="0"/>
              <a:t>cochinita</a:t>
            </a:r>
            <a:r>
              <a:rPr lang="en-US" sz="2000" dirty="0" smtClean="0"/>
              <a:t> </a:t>
            </a:r>
            <a:r>
              <a:rPr lang="en-US" sz="2000" dirty="0" err="1" smtClean="0"/>
              <a:t>pibil</a:t>
            </a:r>
            <a:r>
              <a:rPr lang="en-US" sz="2000" dirty="0" smtClean="0"/>
              <a:t> y </a:t>
            </a:r>
            <a:r>
              <a:rPr lang="en-US" sz="2000" dirty="0" err="1" smtClean="0"/>
              <a:t>otras</a:t>
            </a:r>
            <a:r>
              <a:rPr lang="en-US" sz="2000" dirty="0" smtClean="0"/>
              <a:t> </a:t>
            </a:r>
            <a:r>
              <a:rPr lang="en-US" sz="2000" dirty="0" err="1" smtClean="0"/>
              <a:t>carnes</a:t>
            </a:r>
            <a:r>
              <a:rPr lang="en-US" sz="2000" dirty="0" smtClean="0"/>
              <a:t>, </a:t>
            </a:r>
            <a:r>
              <a:rPr lang="en-US" sz="2000" dirty="0" err="1" smtClean="0"/>
              <a:t>como</a:t>
            </a:r>
            <a:r>
              <a:rPr lang="en-US" sz="2000" dirty="0" smtClean="0"/>
              <a:t> el </a:t>
            </a:r>
            <a:r>
              <a:rPr lang="en-US" sz="2000" dirty="0" err="1" smtClean="0"/>
              <a:t>pollo</a:t>
            </a:r>
            <a:r>
              <a:rPr lang="en-US" sz="2000" dirty="0" smtClean="0"/>
              <a:t>. </a:t>
            </a:r>
            <a:r>
              <a:rPr lang="en-US" sz="2000" dirty="0" err="1" smtClean="0"/>
              <a:t>También</a:t>
            </a:r>
            <a:r>
              <a:rPr lang="en-US" sz="2000" dirty="0" smtClean="0"/>
              <a:t> </a:t>
            </a:r>
            <a:r>
              <a:rPr lang="en-US" sz="2000" dirty="0" err="1" smtClean="0"/>
              <a:t>puede</a:t>
            </a:r>
            <a:r>
              <a:rPr lang="en-US" sz="2000" dirty="0" smtClean="0"/>
              <a:t> </a:t>
            </a:r>
            <a:r>
              <a:rPr lang="en-US" sz="2000" dirty="0" err="1" smtClean="0"/>
              <a:t>añadirse</a:t>
            </a:r>
            <a:r>
              <a:rPr lang="en-US" sz="2000" dirty="0" smtClean="0"/>
              <a:t> al </a:t>
            </a:r>
            <a:r>
              <a:rPr lang="en-US" sz="2000" dirty="0" err="1" smtClean="0"/>
              <a:t>sofrito</a:t>
            </a:r>
            <a:r>
              <a:rPr lang="en-US" sz="2000" dirty="0" smtClean="0"/>
              <a:t> y </a:t>
            </a:r>
            <a:r>
              <a:rPr lang="en-US" sz="2000" dirty="0" err="1" smtClean="0"/>
              <a:t>usarse</a:t>
            </a:r>
            <a:r>
              <a:rPr lang="en-US" sz="2000" dirty="0" smtClean="0"/>
              <a:t> para </a:t>
            </a:r>
            <a:r>
              <a:rPr lang="en-US" sz="2000" dirty="0" err="1" smtClean="0"/>
              <a:t>dar</a:t>
            </a:r>
            <a:r>
              <a:rPr lang="en-US" sz="2000" dirty="0" smtClean="0"/>
              <a:t> color </a:t>
            </a:r>
            <a:r>
              <a:rPr lang="en-US" sz="2000" dirty="0" err="1" smtClean="0"/>
              <a:t>rojizo</a:t>
            </a:r>
            <a:r>
              <a:rPr lang="en-US" sz="2000" dirty="0" smtClean="0"/>
              <a:t> a </a:t>
            </a:r>
            <a:r>
              <a:rPr lang="en-US" sz="2000" dirty="0" err="1" smtClean="0"/>
              <a:t>quesos</a:t>
            </a:r>
            <a:r>
              <a:rPr lang="en-US" sz="2000" dirty="0" smtClean="0"/>
              <a:t>, </a:t>
            </a:r>
            <a:r>
              <a:rPr lang="en-US" sz="2000" dirty="0" err="1" smtClean="0"/>
              <a:t>salchichas</a:t>
            </a:r>
            <a:r>
              <a:rPr lang="en-US" sz="2000" dirty="0" smtClean="0"/>
              <a:t> y </a:t>
            </a:r>
            <a:r>
              <a:rPr lang="en-US" sz="2000" dirty="0" err="1" smtClean="0"/>
              <a:t>otros</a:t>
            </a:r>
            <a:r>
              <a:rPr lang="en-US" sz="2000" dirty="0" smtClean="0"/>
              <a:t> </a:t>
            </a:r>
            <a:r>
              <a:rPr lang="en-US" sz="2000" dirty="0" err="1" smtClean="0"/>
              <a:t>alimentos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66355" y="5377803"/>
            <a:ext cx="305545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Achiote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pasta y </a:t>
            </a:r>
            <a:r>
              <a:rPr lang="en-US" sz="2000" dirty="0" err="1" smtClean="0"/>
              <a:t>semillas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230" y="3120036"/>
            <a:ext cx="4162507" cy="3121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2830" y="5562469"/>
            <a:ext cx="2061882" cy="70788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Fruto</a:t>
            </a:r>
            <a:r>
              <a:rPr lang="en-US" sz="2000" dirty="0" smtClean="0"/>
              <a:t> </a:t>
            </a:r>
            <a:r>
              <a:rPr lang="en-US" sz="2000" dirty="0" err="1" smtClean="0"/>
              <a:t>maduro</a:t>
            </a:r>
            <a:r>
              <a:rPr lang="en-US" sz="2000" dirty="0" smtClean="0"/>
              <a:t> con </a:t>
            </a:r>
            <a:r>
              <a:rPr lang="en-US" sz="2000" dirty="0" err="1" smtClean="0"/>
              <a:t>semillas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1265" y="6187573"/>
            <a:ext cx="588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El </a:t>
            </a:r>
            <a:r>
              <a:rPr lang="en-US" sz="2400" dirty="0" err="1" smtClean="0">
                <a:solidFill>
                  <a:srgbClr val="00B050"/>
                </a:solidFill>
              </a:rPr>
              <a:t>achiote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también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es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conocido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como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i="1" dirty="0" smtClean="0">
                <a:solidFill>
                  <a:srgbClr val="00B050"/>
                </a:solidFill>
              </a:rPr>
              <a:t>annatto</a:t>
            </a:r>
            <a:endParaRPr lang="en-US" sz="2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73" y="2118835"/>
            <a:ext cx="8681484" cy="455391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la </a:t>
            </a:r>
            <a:r>
              <a:rPr lang="en-US" dirty="0" err="1"/>
              <a:t>importancia</a:t>
            </a:r>
            <a:r>
              <a:rPr lang="en-US" dirty="0"/>
              <a:t> del </a:t>
            </a:r>
            <a:r>
              <a:rPr lang="en-US" dirty="0" err="1"/>
              <a:t>cerdo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alimentación</a:t>
            </a:r>
            <a:r>
              <a:rPr lang="en-US" dirty="0"/>
              <a:t> </a:t>
            </a:r>
            <a:r>
              <a:rPr lang="en-US" dirty="0" err="1" smtClean="0"/>
              <a:t>hispánica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Crees</a:t>
            </a:r>
            <a:r>
              <a:rPr lang="en-US" dirty="0"/>
              <a:t> que </a:t>
            </a:r>
            <a:r>
              <a:rPr lang="en-US" dirty="0" err="1"/>
              <a:t>actualmente</a:t>
            </a:r>
            <a:r>
              <a:rPr lang="en-US" dirty="0"/>
              <a:t> </a:t>
            </a:r>
            <a:r>
              <a:rPr lang="en-US" dirty="0" err="1"/>
              <a:t>existen</a:t>
            </a:r>
            <a:r>
              <a:rPr lang="en-US" dirty="0"/>
              <a:t> </a:t>
            </a:r>
            <a:r>
              <a:rPr lang="en-US" dirty="0" err="1"/>
              <a:t>estigmas</a:t>
            </a:r>
            <a:r>
              <a:rPr lang="en-US" dirty="0"/>
              <a:t> </a:t>
            </a:r>
            <a:r>
              <a:rPr lang="en-US" dirty="0" err="1"/>
              <a:t>culturales</a:t>
            </a:r>
            <a:r>
              <a:rPr lang="en-US" dirty="0"/>
              <a:t> con </a:t>
            </a:r>
            <a:r>
              <a:rPr lang="en-US" dirty="0" err="1"/>
              <a:t>respecto</a:t>
            </a:r>
            <a:r>
              <a:rPr lang="en-US" dirty="0"/>
              <a:t> a la </a:t>
            </a:r>
            <a:r>
              <a:rPr lang="en-US" dirty="0" err="1" smtClean="0"/>
              <a:t>manteca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cerdo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que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mantequilla</a:t>
            </a:r>
            <a:r>
              <a:rPr lang="en-US" dirty="0"/>
              <a:t> de </a:t>
            </a:r>
            <a:r>
              <a:rPr lang="en-US" dirty="0" err="1"/>
              <a:t>vaca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 smtClean="0"/>
              <a:t>prestigio</a:t>
            </a:r>
            <a:r>
              <a:rPr lang="en-US" dirty="0" smtClean="0"/>
              <a:t> </a:t>
            </a:r>
            <a:r>
              <a:rPr lang="en-US" dirty="0"/>
              <a:t>cultural, </a:t>
            </a:r>
            <a:r>
              <a:rPr lang="en-US" dirty="0" err="1"/>
              <a:t>mientras</a:t>
            </a:r>
            <a:r>
              <a:rPr lang="en-US" dirty="0"/>
              <a:t> que la </a:t>
            </a:r>
            <a:r>
              <a:rPr lang="en-US" dirty="0" err="1"/>
              <a:t>manteca</a:t>
            </a:r>
            <a:r>
              <a:rPr lang="en-US" dirty="0"/>
              <a:t> de </a:t>
            </a:r>
            <a:r>
              <a:rPr lang="en-US" dirty="0" err="1"/>
              <a:t>cerdo</a:t>
            </a:r>
            <a:r>
              <a:rPr lang="en-US" dirty="0"/>
              <a:t> no?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Cómo</a:t>
            </a:r>
            <a:r>
              <a:rPr lang="en-US" dirty="0"/>
              <a:t> se </a:t>
            </a:r>
            <a:r>
              <a:rPr lang="en-US" dirty="0" err="1" smtClean="0"/>
              <a:t>convirtió</a:t>
            </a:r>
            <a:r>
              <a:rPr lang="en-US" dirty="0" smtClean="0"/>
              <a:t> el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cerdo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marca</a:t>
            </a:r>
            <a:r>
              <a:rPr lang="en-US" dirty="0"/>
              <a:t> de </a:t>
            </a:r>
            <a:r>
              <a:rPr lang="en-US" dirty="0" err="1"/>
              <a:t>cristianismo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/>
              <a:t>considerado</a:t>
            </a:r>
            <a:r>
              <a:rPr lang="en-US" dirty="0"/>
              <a:t> el </a:t>
            </a:r>
            <a:r>
              <a:rPr lang="en-US" dirty="0" err="1"/>
              <a:t>cerdo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las </a:t>
            </a:r>
            <a:r>
              <a:rPr lang="en-US" dirty="0" err="1"/>
              <a:t>leyes</a:t>
            </a:r>
            <a:r>
              <a:rPr lang="en-US" dirty="0"/>
              <a:t> </a:t>
            </a:r>
            <a:r>
              <a:rPr lang="en-US" dirty="0" err="1" smtClean="0"/>
              <a:t>dietéticas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 smtClean="0"/>
              <a:t>judaísmo</a:t>
            </a:r>
            <a:r>
              <a:rPr lang="en-US" dirty="0" smtClean="0"/>
              <a:t> </a:t>
            </a:r>
            <a:r>
              <a:rPr lang="en-US" dirty="0"/>
              <a:t>y del </a:t>
            </a:r>
            <a:r>
              <a:rPr lang="en-US" dirty="0" err="1"/>
              <a:t>islam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punto</a:t>
            </a:r>
            <a:r>
              <a:rPr lang="en-US" dirty="0"/>
              <a:t> de vista, 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/>
              <a:t>semejanzas</a:t>
            </a:r>
            <a:r>
              <a:rPr lang="en-US" dirty="0"/>
              <a:t> entre la </a:t>
            </a:r>
            <a:r>
              <a:rPr lang="en-US" dirty="0" err="1"/>
              <a:t>matanza</a:t>
            </a:r>
            <a:r>
              <a:rPr lang="en-US" dirty="0"/>
              <a:t> del </a:t>
            </a:r>
            <a:r>
              <a:rPr lang="en-US" dirty="0" err="1"/>
              <a:t>cerdo</a:t>
            </a:r>
            <a:r>
              <a:rPr lang="en-US" dirty="0"/>
              <a:t> y la de la res? 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/>
              <a:t>diferencias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partes</a:t>
            </a:r>
            <a:r>
              <a:rPr lang="en-US" dirty="0"/>
              <a:t> del animal son las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apreciadas</a:t>
            </a:r>
            <a:r>
              <a:rPr lang="en-US" dirty="0"/>
              <a:t>?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?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07" y="108209"/>
            <a:ext cx="3351516" cy="3164957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17068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06" y="-158889"/>
            <a:ext cx="7268648" cy="1525225"/>
          </a:xfrm>
        </p:spPr>
        <p:txBody>
          <a:bodyPr>
            <a:noAutofit/>
          </a:bodyPr>
          <a:lstStyle/>
          <a:p>
            <a:r>
              <a:rPr lang="en-US" sz="3200" dirty="0" smtClean="0"/>
              <a:t>Las </a:t>
            </a:r>
            <a:r>
              <a:rPr lang="en-US" sz="3200" dirty="0" err="1" smtClean="0"/>
              <a:t>culturas</a:t>
            </a:r>
            <a:r>
              <a:rPr lang="en-US" sz="3200" dirty="0" smtClean="0"/>
              <a:t> </a:t>
            </a:r>
            <a:r>
              <a:rPr lang="en-US" sz="3200" dirty="0" err="1" smtClean="0"/>
              <a:t>carnívoras</a:t>
            </a:r>
            <a:r>
              <a:rPr lang="en-US" sz="3200" dirty="0" smtClean="0"/>
              <a:t> </a:t>
            </a:r>
            <a:r>
              <a:rPr lang="en-US" sz="3200" dirty="0" err="1" smtClean="0"/>
              <a:t>suelen</a:t>
            </a:r>
            <a:r>
              <a:rPr lang="en-US" sz="3200" dirty="0" smtClean="0"/>
              <a:t> </a:t>
            </a:r>
            <a:r>
              <a:rPr lang="en-US" sz="3200" dirty="0" err="1" smtClean="0"/>
              <a:t>aprovechar</a:t>
            </a:r>
            <a:r>
              <a:rPr lang="en-US" sz="3200" dirty="0" smtClean="0"/>
              <a:t> </a:t>
            </a:r>
            <a:r>
              <a:rPr lang="en-US" sz="3200" dirty="0" err="1" smtClean="0"/>
              <a:t>todas</a:t>
            </a:r>
            <a:r>
              <a:rPr lang="en-US" sz="3200" dirty="0" smtClean="0"/>
              <a:t> las </a:t>
            </a:r>
            <a:r>
              <a:rPr lang="en-US" sz="3200" dirty="0" err="1" smtClean="0"/>
              <a:t>partes</a:t>
            </a:r>
            <a:r>
              <a:rPr lang="en-US" sz="3200" dirty="0" smtClean="0"/>
              <a:t> del animal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1" y="1967574"/>
            <a:ext cx="3263503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73" y="2411339"/>
            <a:ext cx="3482718" cy="3336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91" y="365125"/>
            <a:ext cx="4465340" cy="5953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604" y="5860869"/>
            <a:ext cx="3302796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Chicharrones</a:t>
            </a:r>
            <a:r>
              <a:rPr lang="en-US" sz="2400" dirty="0" smtClean="0"/>
              <a:t>, menudo y </a:t>
            </a:r>
            <a:r>
              <a:rPr lang="en-US" sz="2400" dirty="0" err="1" smtClean="0"/>
              <a:t>carnitas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360023" y="1184366"/>
            <a:ext cx="511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¿</a:t>
            </a:r>
            <a:r>
              <a:rPr lang="en-US" b="1" dirty="0" err="1" smtClean="0">
                <a:solidFill>
                  <a:srgbClr val="C00000"/>
                </a:solidFill>
              </a:rPr>
              <a:t>En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tu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cultura</a:t>
            </a:r>
            <a:r>
              <a:rPr lang="en-US" b="1" dirty="0" smtClean="0">
                <a:solidFill>
                  <a:srgbClr val="C00000"/>
                </a:solidFill>
              </a:rPr>
              <a:t> se come la </a:t>
            </a:r>
            <a:r>
              <a:rPr lang="en-US" b="1" dirty="0" err="1" smtClean="0">
                <a:solidFill>
                  <a:srgbClr val="C00000"/>
                </a:solidFill>
              </a:rPr>
              <a:t>piel</a:t>
            </a:r>
            <a:r>
              <a:rPr lang="en-US" b="1" dirty="0" smtClean="0">
                <a:solidFill>
                  <a:srgbClr val="C00000"/>
                </a:solidFill>
              </a:rPr>
              <a:t> y el </a:t>
            </a:r>
            <a:r>
              <a:rPr lang="en-US" b="1" dirty="0" err="1" smtClean="0">
                <a:solidFill>
                  <a:srgbClr val="C00000"/>
                </a:solidFill>
              </a:rPr>
              <a:t>estómago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los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animales</a:t>
            </a:r>
            <a:r>
              <a:rPr lang="en-US" b="1" dirty="0" smtClean="0">
                <a:solidFill>
                  <a:srgbClr val="C00000"/>
                </a:solidFill>
              </a:rPr>
              <a:t>? ¿</a:t>
            </a:r>
            <a:r>
              <a:rPr lang="en-US" b="1" dirty="0" err="1" smtClean="0">
                <a:solidFill>
                  <a:srgbClr val="C00000"/>
                </a:solidFill>
              </a:rPr>
              <a:t>Cuándo</a:t>
            </a:r>
            <a:r>
              <a:rPr lang="en-US" b="1" dirty="0" smtClean="0">
                <a:solidFill>
                  <a:srgbClr val="C00000"/>
                </a:solidFill>
              </a:rPr>
              <a:t> se come la carne con </a:t>
            </a:r>
            <a:r>
              <a:rPr lang="en-US" b="1" dirty="0" err="1" smtClean="0">
                <a:solidFill>
                  <a:srgbClr val="C00000"/>
                </a:solidFill>
              </a:rPr>
              <a:t>su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hueso</a:t>
            </a:r>
            <a:r>
              <a:rPr lang="en-US" b="1" dirty="0" smtClean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12" y="72984"/>
            <a:ext cx="4293096" cy="201781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¿</a:t>
            </a:r>
            <a:r>
              <a:rPr lang="en-US" sz="2000" dirty="0" err="1" smtClean="0">
                <a:solidFill>
                  <a:srgbClr val="C00000"/>
                </a:solidFill>
              </a:rPr>
              <a:t>Qué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tipo</a:t>
            </a:r>
            <a:r>
              <a:rPr lang="en-US" sz="2000" dirty="0" smtClean="0">
                <a:solidFill>
                  <a:srgbClr val="C00000"/>
                </a:solidFill>
              </a:rPr>
              <a:t> de comida </a:t>
            </a:r>
            <a:r>
              <a:rPr lang="en-US" sz="2000" dirty="0" err="1" smtClean="0">
                <a:solidFill>
                  <a:srgbClr val="C00000"/>
                </a:solidFill>
              </a:rPr>
              <a:t>suele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encontrarse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en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los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estadios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deportivos</a:t>
            </a:r>
            <a:r>
              <a:rPr lang="en-US" sz="2000" dirty="0" smtClean="0">
                <a:solidFill>
                  <a:srgbClr val="C00000"/>
                </a:solidFill>
              </a:rPr>
              <a:t>? ¿</a:t>
            </a:r>
            <a:r>
              <a:rPr lang="en-US" sz="2000" dirty="0" err="1" smtClean="0">
                <a:solidFill>
                  <a:srgbClr val="C00000"/>
                </a:solidFill>
              </a:rPr>
              <a:t>Es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frecuente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encontrar</a:t>
            </a:r>
            <a:r>
              <a:rPr lang="en-US" sz="2000" dirty="0" smtClean="0">
                <a:solidFill>
                  <a:srgbClr val="C00000"/>
                </a:solidFill>
              </a:rPr>
              <a:t> carne? ¿</a:t>
            </a:r>
            <a:r>
              <a:rPr lang="en-US" sz="2000" dirty="0" err="1" smtClean="0">
                <a:solidFill>
                  <a:srgbClr val="C00000"/>
                </a:solidFill>
              </a:rPr>
              <a:t>Por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qué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parece</a:t>
            </a:r>
            <a:r>
              <a:rPr lang="en-US" sz="2000" dirty="0" smtClean="0">
                <a:solidFill>
                  <a:srgbClr val="C00000"/>
                </a:solidFill>
              </a:rPr>
              <a:t> que </a:t>
            </a:r>
            <a:r>
              <a:rPr lang="en-US" sz="2000" dirty="0" err="1" smtClean="0">
                <a:solidFill>
                  <a:srgbClr val="C00000"/>
                </a:solidFill>
              </a:rPr>
              <a:t>existe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esa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conexión</a:t>
            </a:r>
            <a:r>
              <a:rPr lang="en-US" sz="2000" dirty="0" smtClean="0">
                <a:solidFill>
                  <a:srgbClr val="C00000"/>
                </a:solidFill>
              </a:rPr>
              <a:t>?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668"/>
            <a:ext cx="8105959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46" y="3368209"/>
            <a:ext cx="4706323" cy="3189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2"/>
            <a:ext cx="3178860" cy="1744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08" y="72984"/>
            <a:ext cx="4584192" cy="3039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740" y="6412006"/>
            <a:ext cx="6498077" cy="4001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Puestos</a:t>
            </a:r>
            <a:r>
              <a:rPr lang="en-US" sz="2000" dirty="0" smtClean="0">
                <a:solidFill>
                  <a:srgbClr val="002060"/>
                </a:solidFill>
              </a:rPr>
              <a:t> de comida </a:t>
            </a:r>
            <a:r>
              <a:rPr lang="en-US" sz="2000" dirty="0" err="1" smtClean="0">
                <a:solidFill>
                  <a:srgbClr val="002060"/>
                </a:solidFill>
              </a:rPr>
              <a:t>en</a:t>
            </a:r>
            <a:r>
              <a:rPr lang="en-US" sz="2000" dirty="0" smtClean="0">
                <a:solidFill>
                  <a:srgbClr val="002060"/>
                </a:solidFill>
              </a:rPr>
              <a:t> el </a:t>
            </a:r>
            <a:r>
              <a:rPr lang="en-US" sz="2000" dirty="0" err="1" smtClean="0">
                <a:solidFill>
                  <a:srgbClr val="002060"/>
                </a:solidFill>
              </a:rPr>
              <a:t>estadio</a:t>
            </a:r>
            <a:r>
              <a:rPr lang="en-US" sz="2000" dirty="0" smtClean="0">
                <a:solidFill>
                  <a:srgbClr val="002060"/>
                </a:solidFill>
              </a:rPr>
              <a:t> de La Boca, </a:t>
            </a:r>
            <a:r>
              <a:rPr lang="en-US" sz="2000" dirty="0" err="1" smtClean="0">
                <a:solidFill>
                  <a:srgbClr val="002060"/>
                </a:solidFill>
              </a:rPr>
              <a:t>en</a:t>
            </a:r>
            <a:r>
              <a:rPr lang="en-US" sz="2000" dirty="0" smtClean="0">
                <a:solidFill>
                  <a:srgbClr val="002060"/>
                </a:solidFill>
              </a:rPr>
              <a:t> Buenos Aires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513"/>
            <a:ext cx="2236694" cy="800287"/>
          </a:xfrm>
        </p:spPr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cerdo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838199" y="1085936"/>
            <a:ext cx="1029596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El </a:t>
            </a:r>
            <a:r>
              <a:rPr lang="en-US" sz="2400" dirty="0" err="1"/>
              <a:t>cerdo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animales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que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prohibiciones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alimentarias</a:t>
            </a:r>
            <a:r>
              <a:rPr lang="en-US" sz="2400" dirty="0"/>
              <a:t>, </a:t>
            </a:r>
            <a:r>
              <a:rPr lang="en-US" sz="2400" dirty="0" err="1"/>
              <a:t>pero</a:t>
            </a:r>
            <a:r>
              <a:rPr lang="en-US" sz="2400" dirty="0"/>
              <a:t>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 </a:t>
            </a:r>
            <a:r>
              <a:rPr lang="en-US" sz="2400" dirty="0" err="1"/>
              <a:t>uno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animales</a:t>
            </a:r>
            <a:r>
              <a:rPr lang="en-US" sz="2400" dirty="0"/>
              <a:t> que </a:t>
            </a:r>
            <a:r>
              <a:rPr lang="en-US" sz="2400" dirty="0" err="1"/>
              <a:t>tienen</a:t>
            </a:r>
            <a:r>
              <a:rPr lang="en-US" sz="2400" dirty="0"/>
              <a:t> un </a:t>
            </a:r>
            <a:r>
              <a:rPr lang="en-US" sz="2400" dirty="0" err="1"/>
              <a:t>papel</a:t>
            </a:r>
            <a:r>
              <a:rPr lang="en-US" sz="2400" dirty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dentro</a:t>
            </a:r>
            <a:r>
              <a:rPr lang="en-US" sz="2400" dirty="0"/>
              <a:t> de la </a:t>
            </a:r>
            <a:r>
              <a:rPr lang="en-US" sz="2400" dirty="0" err="1"/>
              <a:t>dieta</a:t>
            </a:r>
            <a:r>
              <a:rPr lang="en-US" sz="2400" dirty="0"/>
              <a:t> </a:t>
            </a:r>
            <a:r>
              <a:rPr lang="en-US" sz="2400" dirty="0" smtClean="0"/>
              <a:t>y </a:t>
            </a:r>
            <a:r>
              <a:rPr lang="en-US" sz="2400" dirty="0"/>
              <a:t>de la </a:t>
            </a:r>
            <a:r>
              <a:rPr lang="en-US" sz="2400" dirty="0" err="1">
                <a:solidFill>
                  <a:srgbClr val="C00000"/>
                </a:solidFill>
              </a:rPr>
              <a:t>cultura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gastronómica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hispánicas</a:t>
            </a:r>
            <a:r>
              <a:rPr lang="en-US" sz="2400" dirty="0" smtClean="0"/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El </a:t>
            </a:r>
            <a:r>
              <a:rPr lang="en-US" sz="2400" dirty="0" err="1"/>
              <a:t>cerdo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uno</a:t>
            </a:r>
            <a:r>
              <a:rPr lang="en-US" sz="2400" dirty="0">
                <a:solidFill>
                  <a:srgbClr val="C00000"/>
                </a:solidFill>
              </a:rPr>
              <a:t> de </a:t>
            </a:r>
            <a:r>
              <a:rPr lang="en-US" sz="2400" dirty="0" err="1">
                <a:solidFill>
                  <a:srgbClr val="C00000"/>
                </a:solidFill>
              </a:rPr>
              <a:t>los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primeros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animales</a:t>
            </a:r>
            <a:r>
              <a:rPr lang="en-US" sz="2400" dirty="0">
                <a:solidFill>
                  <a:srgbClr val="C00000"/>
                </a:solidFill>
              </a:rPr>
              <a:t> que se </a:t>
            </a:r>
            <a:r>
              <a:rPr lang="en-US" sz="2400" dirty="0" err="1">
                <a:solidFill>
                  <a:srgbClr val="C00000"/>
                </a:solidFill>
              </a:rPr>
              <a:t>domestican</a:t>
            </a:r>
            <a:r>
              <a:rPr lang="en-US" sz="2400" dirty="0"/>
              <a:t>, </a:t>
            </a:r>
            <a:r>
              <a:rPr lang="en-US" sz="2400" dirty="0" err="1" smtClean="0"/>
              <a:t>encontrándose</a:t>
            </a:r>
            <a:r>
              <a:rPr lang="en-US" sz="2400" dirty="0" smtClean="0"/>
              <a:t> </a:t>
            </a:r>
            <a:r>
              <a:rPr lang="en-US" sz="2400" dirty="0" err="1"/>
              <a:t>ya</a:t>
            </a:r>
            <a:r>
              <a:rPr lang="en-US" sz="2400" dirty="0"/>
              <a:t> </a:t>
            </a:r>
            <a:r>
              <a:rPr lang="en-US" sz="2400" dirty="0" err="1"/>
              <a:t>evidencia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particular </a:t>
            </a:r>
            <a:r>
              <a:rPr lang="en-US" sz="2400" dirty="0" err="1"/>
              <a:t>hacia</a:t>
            </a:r>
            <a:r>
              <a:rPr lang="en-US" sz="2400" dirty="0"/>
              <a:t> el </a:t>
            </a:r>
            <a:r>
              <a:rPr lang="en-US" sz="2400" dirty="0" err="1" smtClean="0"/>
              <a:t>año</a:t>
            </a:r>
            <a:r>
              <a:rPr lang="en-US" sz="2400" dirty="0" smtClean="0"/>
              <a:t> </a:t>
            </a:r>
            <a:r>
              <a:rPr lang="en-US" sz="2400" dirty="0"/>
              <a:t>5.000 AEC (Antes de la Era </a:t>
            </a:r>
            <a:r>
              <a:rPr lang="en-US" sz="2400" dirty="0" err="1" smtClean="0"/>
              <a:t>Común</a:t>
            </a:r>
            <a:r>
              <a:rPr lang="en-US" sz="2400" dirty="0"/>
              <a:t>). </a:t>
            </a: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La </a:t>
            </a:r>
            <a:r>
              <a:rPr lang="en-US" sz="2400" dirty="0" err="1" smtClean="0"/>
              <a:t>domesticación</a:t>
            </a:r>
            <a:r>
              <a:rPr lang="en-US" sz="2400" dirty="0" smtClean="0"/>
              <a:t> </a:t>
            </a:r>
            <a:r>
              <a:rPr lang="en-US" sz="2400" dirty="0" err="1" smtClean="0"/>
              <a:t>temprana</a:t>
            </a:r>
            <a:r>
              <a:rPr lang="en-US" sz="2400" dirty="0" smtClean="0"/>
              <a:t> </a:t>
            </a:r>
            <a:r>
              <a:rPr lang="en-US" sz="2400" dirty="0"/>
              <a:t>del </a:t>
            </a:r>
            <a:r>
              <a:rPr lang="en-US" sz="2400" dirty="0" err="1"/>
              <a:t>cerdo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debida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parte a la gran </a:t>
            </a:r>
            <a:r>
              <a:rPr lang="en-US" sz="2400" dirty="0" err="1"/>
              <a:t>adaptabilidad</a:t>
            </a:r>
            <a:r>
              <a:rPr lang="en-US" sz="2400" dirty="0"/>
              <a:t> de </a:t>
            </a:r>
            <a:r>
              <a:rPr lang="en-US" sz="2400" dirty="0" err="1"/>
              <a:t>este</a:t>
            </a:r>
            <a:r>
              <a:rPr lang="en-US" sz="2400" dirty="0"/>
              <a:t> animal y al </a:t>
            </a:r>
            <a:r>
              <a:rPr lang="en-US" sz="2400" dirty="0" err="1"/>
              <a:t>hecho</a:t>
            </a:r>
            <a:r>
              <a:rPr lang="en-US" sz="2400" dirty="0"/>
              <a:t> de que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omnívoro</a:t>
            </a:r>
            <a:r>
              <a:rPr lang="en-US" sz="2400" dirty="0"/>
              <a:t>. </a:t>
            </a:r>
            <a:r>
              <a:rPr lang="en-US" sz="2400" dirty="0" smtClean="0"/>
              <a:t>Se </a:t>
            </a:r>
            <a:r>
              <a:rPr lang="en-US" sz="2400" dirty="0" err="1"/>
              <a:t>cree</a:t>
            </a:r>
            <a:r>
              <a:rPr lang="en-US" sz="2400" dirty="0"/>
              <a:t> que primero se </a:t>
            </a:r>
            <a:r>
              <a:rPr lang="en-US" sz="2400" dirty="0" err="1" smtClean="0"/>
              <a:t>domesticó</a:t>
            </a:r>
            <a:r>
              <a:rPr lang="en-US" sz="2400" dirty="0" smtClean="0"/>
              <a:t> </a:t>
            </a:r>
            <a:r>
              <a:rPr lang="en-US" sz="2400" dirty="0"/>
              <a:t>un </a:t>
            </a:r>
            <a:r>
              <a:rPr lang="en-US" sz="2400" dirty="0" err="1"/>
              <a:t>tipo</a:t>
            </a:r>
            <a:r>
              <a:rPr lang="en-US" sz="2400" dirty="0"/>
              <a:t> de </a:t>
            </a:r>
            <a:r>
              <a:rPr lang="en-US" sz="2400" dirty="0" err="1"/>
              <a:t>cerdo</a:t>
            </a:r>
            <a:r>
              <a:rPr lang="en-US" sz="2400" dirty="0"/>
              <a:t> </a:t>
            </a:r>
            <a:r>
              <a:rPr lang="en-US" sz="2400" dirty="0" err="1"/>
              <a:t>salvaje</a:t>
            </a:r>
            <a:r>
              <a:rPr lang="en-US" sz="2400" dirty="0"/>
              <a:t> o </a:t>
            </a:r>
            <a:r>
              <a:rPr lang="en-US" sz="2400" dirty="0" err="1" smtClean="0"/>
              <a:t>jabalí</a:t>
            </a:r>
            <a:r>
              <a:rPr lang="en-US" sz="2400" dirty="0" smtClean="0"/>
              <a:t> </a:t>
            </a:r>
            <a:r>
              <a:rPr lang="en-US" sz="2400" dirty="0" err="1"/>
              <a:t>en</a:t>
            </a:r>
            <a:r>
              <a:rPr lang="en-US" sz="2400" dirty="0"/>
              <a:t> China o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Oriente</a:t>
            </a:r>
            <a:r>
              <a:rPr lang="en-US" sz="2400" dirty="0"/>
              <a:t> </a:t>
            </a:r>
            <a:r>
              <a:rPr lang="en-US" sz="2400" dirty="0" err="1" smtClean="0"/>
              <a:t>Próximo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Se </a:t>
            </a:r>
            <a:r>
              <a:rPr lang="en-US" sz="2400" dirty="0"/>
              <a:t>ha </a:t>
            </a:r>
            <a:r>
              <a:rPr lang="en-US" sz="2400" dirty="0" err="1"/>
              <a:t>llamado</a:t>
            </a:r>
            <a:r>
              <a:rPr lang="en-US" sz="2400" dirty="0"/>
              <a:t> al </a:t>
            </a:r>
            <a:r>
              <a:rPr lang="en-US" sz="2400" dirty="0" err="1"/>
              <a:t>cerdo</a:t>
            </a:r>
            <a:r>
              <a:rPr lang="en-US" sz="2400" dirty="0"/>
              <a:t> “</a:t>
            </a:r>
            <a:r>
              <a:rPr lang="en-US" sz="2400" dirty="0" err="1" smtClean="0">
                <a:solidFill>
                  <a:srgbClr val="C00000"/>
                </a:solidFill>
              </a:rPr>
              <a:t>despensa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con </a:t>
            </a:r>
            <a:r>
              <a:rPr lang="en-US" sz="2400" dirty="0" err="1">
                <a:solidFill>
                  <a:srgbClr val="C00000"/>
                </a:solidFill>
              </a:rPr>
              <a:t>patas</a:t>
            </a:r>
            <a:r>
              <a:rPr lang="en-US" sz="2400" dirty="0"/>
              <a:t>” </a:t>
            </a:r>
            <a:r>
              <a:rPr lang="en-US" sz="2400" dirty="0" err="1"/>
              <a:t>porque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cerdo</a:t>
            </a:r>
            <a:r>
              <a:rPr lang="en-US" sz="2400" dirty="0"/>
              <a:t> </a:t>
            </a:r>
            <a:r>
              <a:rPr lang="en-US" sz="2400" dirty="0" err="1"/>
              <a:t>todo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aprovechable</a:t>
            </a:r>
            <a:r>
              <a:rPr lang="en-US" sz="2400" dirty="0" smtClean="0"/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Se </a:t>
            </a:r>
            <a:r>
              <a:rPr lang="en-US" sz="2400" dirty="0"/>
              <a:t>consume </a:t>
            </a:r>
            <a:r>
              <a:rPr lang="en-US" sz="2400" dirty="0" err="1">
                <a:solidFill>
                  <a:srgbClr val="C00000"/>
                </a:solidFill>
              </a:rPr>
              <a:t>toda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su</a:t>
            </a:r>
            <a:r>
              <a:rPr lang="en-US" sz="2400" dirty="0">
                <a:solidFill>
                  <a:srgbClr val="C00000"/>
                </a:solidFill>
              </a:rPr>
              <a:t> carne</a:t>
            </a:r>
            <a:r>
              <a:rPr lang="en-US" sz="2400" dirty="0"/>
              <a:t>, </a:t>
            </a:r>
            <a:r>
              <a:rPr lang="en-US" sz="2400" dirty="0" err="1"/>
              <a:t>incluyendo</a:t>
            </a:r>
            <a:r>
              <a:rPr lang="en-US" sz="2400" dirty="0"/>
              <a:t> la </a:t>
            </a:r>
            <a:r>
              <a:rPr lang="en-US" sz="2400" dirty="0" err="1"/>
              <a:t>sangre</a:t>
            </a:r>
            <a:r>
              <a:rPr lang="en-US" sz="2400" dirty="0"/>
              <a:t> y las </a:t>
            </a:r>
            <a:r>
              <a:rPr lang="en-US" sz="2400" dirty="0" err="1" smtClean="0"/>
              <a:t>vísceras</a:t>
            </a:r>
            <a:r>
              <a:rPr lang="en-US" sz="2400" dirty="0"/>
              <a:t>,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cerdas</a:t>
            </a:r>
            <a:r>
              <a:rPr lang="en-US" sz="2400" dirty="0" smtClean="0"/>
              <a:t> </a:t>
            </a:r>
            <a:r>
              <a:rPr lang="en-US" sz="2400" dirty="0"/>
              <a:t>se </a:t>
            </a:r>
            <a:r>
              <a:rPr lang="en-US" sz="2400" dirty="0" err="1"/>
              <a:t>usan</a:t>
            </a:r>
            <a:r>
              <a:rPr lang="en-US" sz="2400" dirty="0"/>
              <a:t> para </a:t>
            </a:r>
            <a:r>
              <a:rPr lang="en-US" sz="2400" dirty="0" err="1"/>
              <a:t>hacer</a:t>
            </a:r>
            <a:r>
              <a:rPr lang="en-US" sz="2400" dirty="0"/>
              <a:t> </a:t>
            </a:r>
            <a:r>
              <a:rPr lang="en-US" sz="2400" dirty="0" err="1" smtClean="0"/>
              <a:t>pinceles</a:t>
            </a:r>
            <a:r>
              <a:rPr lang="en-US" sz="2400" dirty="0" smtClean="0"/>
              <a:t> </a:t>
            </a:r>
            <a:r>
              <a:rPr lang="en-US" sz="2400" dirty="0"/>
              <a:t>y con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piel</a:t>
            </a:r>
            <a:r>
              <a:rPr lang="en-US" sz="2400" dirty="0" smtClean="0"/>
              <a:t> </a:t>
            </a:r>
            <a:r>
              <a:rPr lang="en-US" sz="2400" dirty="0"/>
              <a:t>se </a:t>
            </a:r>
            <a:r>
              <a:rPr lang="en-US" sz="2400" dirty="0" err="1"/>
              <a:t>elaboran</a:t>
            </a:r>
            <a:r>
              <a:rPr lang="en-US" sz="2400" dirty="0"/>
              <a:t> </a:t>
            </a:r>
            <a:r>
              <a:rPr lang="en-US" sz="2400" dirty="0" err="1"/>
              <a:t>diversos</a:t>
            </a:r>
            <a:r>
              <a:rPr lang="en-US" sz="2400" dirty="0"/>
              <a:t> </a:t>
            </a:r>
            <a:r>
              <a:rPr lang="en-US" sz="2400" dirty="0" err="1"/>
              <a:t>objetos</a:t>
            </a:r>
            <a:r>
              <a:rPr lang="en-US" sz="2400" dirty="0"/>
              <a:t> y </a:t>
            </a:r>
            <a:r>
              <a:rPr lang="en-US" sz="2400" dirty="0" err="1"/>
              <a:t>prendas</a:t>
            </a:r>
            <a:r>
              <a:rPr lang="en-US" sz="2400" dirty="0"/>
              <a:t> de </a:t>
            </a:r>
            <a:r>
              <a:rPr lang="en-US" sz="2400" dirty="0" err="1" smtClean="0"/>
              <a:t>vestir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cuero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2" y="62753"/>
            <a:ext cx="6768353" cy="1335741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En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>
                <a:latin typeface="+mn-lt"/>
                <a:ea typeface="Arial Rounded MT Bold" charset="0"/>
                <a:cs typeface="Arial Rounded MT Bold" charset="0"/>
              </a:rPr>
              <a:t>la ciudad de St. Andrews 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(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Escocia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) un popular bar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donde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pueden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seguirse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los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eventos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deportivos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invita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a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los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turistas</a:t>
            </a:r>
            <a:r>
              <a:rPr lang="en-US" sz="2000" dirty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estadounidenses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a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una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barbacoa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en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celebración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de un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lluvioso</a:t>
            </a:r>
            <a:r>
              <a:rPr lang="en-US" sz="2000" dirty="0" smtClean="0">
                <a:latin typeface="+mn-lt"/>
                <a:ea typeface="Arial Rounded MT Bold" charset="0"/>
                <a:cs typeface="Arial Rounded MT Bold" charset="0"/>
              </a:rPr>
              <a:t> 4 de </a:t>
            </a:r>
            <a:r>
              <a:rPr lang="en-US" sz="2000" dirty="0" err="1" smtClean="0">
                <a:latin typeface="+mn-lt"/>
                <a:ea typeface="Arial Rounded MT Bold" charset="0"/>
                <a:cs typeface="Arial Rounded MT Bold" charset="0"/>
              </a:rPr>
              <a:t>julio</a:t>
            </a:r>
            <a:endParaRPr lang="en-US" sz="2000" dirty="0">
              <a:latin typeface="+mn-lt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2161367"/>
            <a:ext cx="6253692" cy="46902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48" y="143435"/>
            <a:ext cx="4679576" cy="6239435"/>
          </a:xfrm>
          <a:prstGeom prst="rect">
            <a:avLst/>
          </a:prstGeom>
          <a:ln w="19050">
            <a:solidFill>
              <a:srgbClr val="9411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8612" y="1492625"/>
            <a:ext cx="6965575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¿</a:t>
            </a:r>
            <a:r>
              <a:rPr lang="en-US" b="1" dirty="0" err="1" smtClean="0">
                <a:solidFill>
                  <a:srgbClr val="C00000"/>
                </a:solidFill>
              </a:rPr>
              <a:t>Por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qué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parece</a:t>
            </a:r>
            <a:r>
              <a:rPr lang="en-US" b="1" dirty="0" smtClean="0">
                <a:solidFill>
                  <a:srgbClr val="C00000"/>
                </a:solidFill>
              </a:rPr>
              <a:t> que </a:t>
            </a:r>
            <a:r>
              <a:rPr lang="en-US" b="1" dirty="0" err="1" smtClean="0">
                <a:solidFill>
                  <a:srgbClr val="C00000"/>
                </a:solidFill>
              </a:rPr>
              <a:t>existe</a:t>
            </a:r>
            <a:r>
              <a:rPr lang="en-US" b="1" dirty="0" smtClean="0">
                <a:solidFill>
                  <a:srgbClr val="C00000"/>
                </a:solidFill>
              </a:rPr>
              <a:t> la </a:t>
            </a:r>
            <a:r>
              <a:rPr lang="en-US" b="1" dirty="0" err="1" smtClean="0">
                <a:solidFill>
                  <a:srgbClr val="C00000"/>
                </a:solidFill>
              </a:rPr>
              <a:t>relación</a:t>
            </a:r>
            <a:r>
              <a:rPr lang="en-US" b="1" dirty="0" smtClean="0">
                <a:solidFill>
                  <a:srgbClr val="C00000"/>
                </a:solidFill>
              </a:rPr>
              <a:t> entre </a:t>
            </a:r>
            <a:r>
              <a:rPr lang="en-US" b="1" dirty="0" err="1" smtClean="0">
                <a:solidFill>
                  <a:srgbClr val="C00000"/>
                </a:solidFill>
              </a:rPr>
              <a:t>celebraciones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nacionales</a:t>
            </a:r>
            <a:r>
              <a:rPr lang="en-US" b="1" dirty="0" smtClean="0">
                <a:solidFill>
                  <a:srgbClr val="C00000"/>
                </a:solidFill>
              </a:rPr>
              <a:t> y el </a:t>
            </a:r>
            <a:r>
              <a:rPr lang="en-US" b="1" dirty="0" err="1" smtClean="0">
                <a:solidFill>
                  <a:srgbClr val="C00000"/>
                </a:solidFill>
              </a:rPr>
              <a:t>consumo</a:t>
            </a:r>
            <a:r>
              <a:rPr lang="en-US" b="1" dirty="0" smtClean="0">
                <a:solidFill>
                  <a:srgbClr val="C00000"/>
                </a:solidFill>
              </a:rPr>
              <a:t> de carne?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690" y="51657"/>
            <a:ext cx="5341734" cy="2377778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ea typeface="Arial Rounded MT Bold" charset="0"/>
                <a:cs typeface="Arial Rounded MT Bold" charset="0"/>
              </a:rPr>
              <a:t>A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pesar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del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destacado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lugar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que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tiene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la carne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en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la 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cocina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, las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frutas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y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verduras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ocupan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gran parte del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espacio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los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mercados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tradicionales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</a:t>
            </a:r>
            <a:endParaRPr lang="en-US" sz="2800" dirty="0"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" y="139979"/>
            <a:ext cx="5801784" cy="4351338"/>
          </a:xfrm>
          <a:ln w="12700">
            <a:solidFill>
              <a:srgbClr val="4E8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22" y="2649800"/>
            <a:ext cx="6644078" cy="4037870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4" y="4069976"/>
            <a:ext cx="3717365" cy="2788024"/>
          </a:xfrm>
          <a:prstGeom prst="rect">
            <a:avLst/>
          </a:prstGeom>
          <a:ln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15606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6" y="251012"/>
            <a:ext cx="6074735" cy="1174378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3600" dirty="0" err="1" smtClean="0"/>
              <a:t>Mercados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Quito y La Paz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6" y="1761616"/>
            <a:ext cx="5996556" cy="4497417"/>
          </a:xfrm>
          <a:ln w="1270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2" y="594718"/>
            <a:ext cx="5504083" cy="5926584"/>
          </a:xfrm>
          <a:prstGeom prst="rect">
            <a:avLst/>
          </a:prstGeom>
          <a:ln w="12700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2819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283432" y="62753"/>
            <a:ext cx="8258055" cy="698436"/>
          </a:xfrm>
          <a:ln w="19050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2400" dirty="0" err="1" smtClean="0">
                <a:ea typeface="Abadi MT Condensed Extra Bold" charset="0"/>
                <a:cs typeface="Abadi MT Condensed Extra Bold" charset="0"/>
              </a:rPr>
              <a:t>Mercados</a:t>
            </a:r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ea typeface="Abadi MT Condensed Extra Bold" charset="0"/>
                <a:cs typeface="Abadi MT Condensed Extra Bold" charset="0"/>
              </a:rPr>
              <a:t>tradicionales</a:t>
            </a:r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 de </a:t>
            </a:r>
            <a:r>
              <a:rPr lang="en-US" sz="2400" dirty="0" err="1" smtClean="0">
                <a:ea typeface="Abadi MT Condensed Extra Bold" charset="0"/>
                <a:cs typeface="Abadi MT Condensed Extra Bold" charset="0"/>
              </a:rPr>
              <a:t>frutas</a:t>
            </a:r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 y </a:t>
            </a:r>
            <a:r>
              <a:rPr lang="en-US" sz="2400" dirty="0" err="1" smtClean="0">
                <a:ea typeface="Abadi MT Condensed Extra Bold" charset="0"/>
                <a:cs typeface="Abadi MT Condensed Extra Bold" charset="0"/>
              </a:rPr>
              <a:t>verduras</a:t>
            </a:r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 al </a:t>
            </a:r>
            <a:r>
              <a:rPr lang="en-US" sz="2400" dirty="0" err="1" smtClean="0">
                <a:ea typeface="Abadi MT Condensed Extra Bold" charset="0"/>
                <a:cs typeface="Abadi MT Condensed Extra Bold" charset="0"/>
              </a:rPr>
              <a:t>aire</a:t>
            </a:r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ea typeface="Abadi MT Condensed Extra Bold" charset="0"/>
                <a:cs typeface="Abadi MT Condensed Extra Bold" charset="0"/>
              </a:rPr>
              <a:t>libre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74" y="4053354"/>
            <a:ext cx="3495803" cy="262185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432877" y="822222"/>
            <a:ext cx="3586995" cy="31700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 </a:t>
            </a:r>
            <a:r>
              <a:rPr lang="en-US" sz="2000" dirty="0" err="1" smtClean="0"/>
              <a:t>muchas</a:t>
            </a:r>
            <a:r>
              <a:rPr lang="en-US" sz="2000" dirty="0" smtClean="0"/>
              <a:t> </a:t>
            </a:r>
            <a:r>
              <a:rPr lang="en-US" sz="2000" dirty="0" err="1" smtClean="0"/>
              <a:t>ciudades</a:t>
            </a:r>
            <a:r>
              <a:rPr lang="en-US" sz="2000" dirty="0" smtClean="0"/>
              <a:t>, </a:t>
            </a:r>
            <a:r>
              <a:rPr lang="en-US" sz="2000" dirty="0" err="1" smtClean="0"/>
              <a:t>como</a:t>
            </a:r>
            <a:r>
              <a:rPr lang="en-US" sz="2000" dirty="0" smtClean="0"/>
              <a:t> en </a:t>
            </a:r>
            <a:r>
              <a:rPr lang="en-US" sz="2000" dirty="0" err="1" smtClean="0"/>
              <a:t>Tolosa</a:t>
            </a:r>
            <a:r>
              <a:rPr lang="en-US" sz="2000" dirty="0" smtClean="0"/>
              <a:t>, </a:t>
            </a:r>
            <a:r>
              <a:rPr lang="en-US" sz="2000" dirty="0" err="1" smtClean="0"/>
              <a:t>España</a:t>
            </a:r>
            <a:r>
              <a:rPr lang="en-US" sz="2000" dirty="0" smtClean="0"/>
              <a:t>, el </a:t>
            </a:r>
            <a:r>
              <a:rPr lang="en-US" sz="2000" dirty="0" err="1" smtClean="0"/>
              <a:t>mercado</a:t>
            </a:r>
            <a:r>
              <a:rPr lang="en-US" sz="2000" dirty="0" smtClean="0"/>
              <a:t> se </a:t>
            </a:r>
            <a:r>
              <a:rPr lang="en-US" sz="2000" dirty="0" err="1" smtClean="0"/>
              <a:t>celebra</a:t>
            </a:r>
            <a:r>
              <a:rPr lang="en-US" sz="2000" dirty="0" smtClean="0"/>
              <a:t> en </a:t>
            </a:r>
            <a:r>
              <a:rPr lang="en-US" sz="2000" dirty="0" err="1" smtClean="0"/>
              <a:t>una</a:t>
            </a:r>
            <a:r>
              <a:rPr lang="en-US" sz="2000" dirty="0" smtClean="0"/>
              <a:t> plaza con </a:t>
            </a:r>
            <a:r>
              <a:rPr lang="en-US" sz="2000" dirty="0" err="1" smtClean="0"/>
              <a:t>soportales</a:t>
            </a:r>
            <a:r>
              <a:rPr lang="en-US" sz="2000" dirty="0" smtClean="0"/>
              <a:t>.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Tolosa</a:t>
            </a:r>
            <a:r>
              <a:rPr lang="en-US" sz="2000" dirty="0" smtClean="0"/>
              <a:t>, </a:t>
            </a:r>
            <a:r>
              <a:rPr lang="en-US" sz="2000" dirty="0" err="1" smtClean="0"/>
              <a:t>los</a:t>
            </a:r>
            <a:r>
              <a:rPr lang="en-US" sz="2000" dirty="0" smtClean="0"/>
              <a:t> arcos </a:t>
            </a:r>
            <a:r>
              <a:rPr lang="en-US" sz="2000" dirty="0" err="1" smtClean="0"/>
              <a:t>están</a:t>
            </a:r>
            <a:r>
              <a:rPr lang="en-US" sz="2000" dirty="0" smtClean="0"/>
              <a:t> </a:t>
            </a:r>
            <a:r>
              <a:rPr lang="en-US" sz="2000" dirty="0" err="1" smtClean="0"/>
              <a:t>numerados</a:t>
            </a:r>
            <a:r>
              <a:rPr lang="en-US" sz="2000" dirty="0" smtClean="0"/>
              <a:t> y </a:t>
            </a:r>
            <a:r>
              <a:rPr lang="en-US" sz="2000" dirty="0" err="1" smtClean="0"/>
              <a:t>asignados</a:t>
            </a:r>
            <a:r>
              <a:rPr lang="en-US" sz="2000" dirty="0" smtClean="0"/>
              <a:t> a </a:t>
            </a:r>
            <a:r>
              <a:rPr lang="en-US" sz="2000" dirty="0" err="1" smtClean="0"/>
              <a:t>cada</a:t>
            </a:r>
            <a:r>
              <a:rPr lang="en-US" sz="2000" dirty="0" smtClean="0"/>
              <a:t> </a:t>
            </a:r>
            <a:r>
              <a:rPr lang="en-US" sz="2000" dirty="0" err="1" smtClean="0"/>
              <a:t>vendedor</a:t>
            </a:r>
            <a:r>
              <a:rPr lang="en-US" sz="2000" dirty="0" smtClean="0"/>
              <a:t>/a. Si </a:t>
            </a:r>
            <a:r>
              <a:rPr lang="en-US" sz="2000" dirty="0" err="1" smtClean="0"/>
              <a:t>llueve</a:t>
            </a:r>
            <a:r>
              <a:rPr lang="en-US" sz="2000" dirty="0" smtClean="0"/>
              <a:t> o </a:t>
            </a:r>
            <a:r>
              <a:rPr lang="en-US" sz="2000" dirty="0" err="1" smtClean="0"/>
              <a:t>hace</a:t>
            </a:r>
            <a:r>
              <a:rPr lang="en-US" sz="2000" dirty="0" smtClean="0"/>
              <a:t> mucho </a:t>
            </a:r>
            <a:r>
              <a:rPr lang="en-US" sz="2000" dirty="0" err="1" smtClean="0"/>
              <a:t>calor</a:t>
            </a:r>
            <a:r>
              <a:rPr lang="en-US" sz="2000" dirty="0" smtClean="0"/>
              <a:t>, los </a:t>
            </a:r>
            <a:r>
              <a:rPr lang="en-US" sz="2000" dirty="0" err="1" smtClean="0"/>
              <a:t>vendedores</a:t>
            </a:r>
            <a:r>
              <a:rPr lang="en-US" sz="2000" dirty="0" smtClean="0"/>
              <a:t> y </a:t>
            </a:r>
            <a:r>
              <a:rPr lang="en-US" sz="2000" dirty="0" err="1" smtClean="0"/>
              <a:t>sus</a:t>
            </a:r>
            <a:r>
              <a:rPr lang="en-US" sz="2000" dirty="0" smtClean="0"/>
              <a:t> </a:t>
            </a:r>
            <a:r>
              <a:rPr lang="en-US" sz="2000" dirty="0" err="1" smtClean="0"/>
              <a:t>mercancías</a:t>
            </a:r>
            <a:r>
              <a:rPr lang="en-US" sz="2000" dirty="0" smtClean="0"/>
              <a:t> </a:t>
            </a:r>
            <a:r>
              <a:rPr lang="en-US" sz="2000" dirty="0" err="1" smtClean="0"/>
              <a:t>pueden</a:t>
            </a:r>
            <a:r>
              <a:rPr lang="en-US" sz="2000" dirty="0" smtClean="0"/>
              <a:t> </a:t>
            </a:r>
            <a:r>
              <a:rPr lang="en-US" sz="2000" dirty="0" err="1" smtClean="0"/>
              <a:t>situarse</a:t>
            </a:r>
            <a:r>
              <a:rPr lang="en-US" sz="2000" dirty="0" smtClean="0"/>
              <a:t> </a:t>
            </a:r>
            <a:r>
              <a:rPr lang="en-US" sz="2000" dirty="0" err="1" smtClean="0"/>
              <a:t>dentro</a:t>
            </a:r>
            <a:r>
              <a:rPr lang="en-US" sz="2000" dirty="0" smtClean="0"/>
              <a:t> de los arcos para </a:t>
            </a:r>
            <a:r>
              <a:rPr lang="en-US" sz="2000" dirty="0" err="1" smtClean="0"/>
              <a:t>estar</a:t>
            </a:r>
            <a:r>
              <a:rPr lang="en-US" sz="2000" dirty="0" smtClean="0"/>
              <a:t> </a:t>
            </a:r>
            <a:r>
              <a:rPr lang="en-US" sz="2000" dirty="0" err="1" smtClean="0"/>
              <a:t>protegidos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5" y="904624"/>
            <a:ext cx="7748623" cy="581146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02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3" y="243430"/>
            <a:ext cx="5988423" cy="1358715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en-US" sz="3200" dirty="0" smtClean="0">
                <a:ea typeface="Arial Rounded MT Bold" charset="0"/>
                <a:cs typeface="Arial Rounded MT Bold" charset="0"/>
              </a:rPr>
              <a:t>El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consumo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frutas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y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verduras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se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promueve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por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medio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anuncios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y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señales</a:t>
            </a:r>
            <a:endParaRPr lang="en-US" sz="3200" dirty="0"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43" y="49549"/>
            <a:ext cx="5091580" cy="3801316"/>
          </a:xfrm>
          <a:ln w="28575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6155" y="1786689"/>
            <a:ext cx="672352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“</a:t>
            </a:r>
            <a:r>
              <a:rPr lang="en-US" sz="2800" dirty="0" err="1" smtClean="0">
                <a:solidFill>
                  <a:srgbClr val="C00000"/>
                </a:solidFill>
              </a:rPr>
              <a:t>Es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muy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rico</a:t>
            </a:r>
            <a:r>
              <a:rPr lang="en-US" sz="2800" dirty="0" smtClean="0">
                <a:solidFill>
                  <a:srgbClr val="C00000"/>
                </a:solidFill>
              </a:rPr>
              <a:t> y </a:t>
            </a:r>
            <a:r>
              <a:rPr lang="en-US" sz="2800" dirty="0" err="1" smtClean="0">
                <a:solidFill>
                  <a:srgbClr val="C00000"/>
                </a:solidFill>
              </a:rPr>
              <a:t>sabrosón</a:t>
            </a:r>
            <a:r>
              <a:rPr lang="en-US" sz="2800" dirty="0" smtClean="0">
                <a:solidFill>
                  <a:srgbClr val="C00000"/>
                </a:solidFill>
              </a:rPr>
              <a:t> el </a:t>
            </a:r>
            <a:r>
              <a:rPr lang="en-US" sz="2800" dirty="0" err="1" smtClean="0">
                <a:solidFill>
                  <a:srgbClr val="C00000"/>
                </a:solidFill>
              </a:rPr>
              <a:t>pepino</a:t>
            </a:r>
            <a:r>
              <a:rPr lang="en-US" sz="2800" dirty="0" smtClean="0">
                <a:solidFill>
                  <a:srgbClr val="C00000"/>
                </a:solidFill>
              </a:rPr>
              <a:t> con</a:t>
            </a:r>
            <a:r>
              <a:rPr lang="mr-IN" sz="2800" dirty="0" smtClean="0">
                <a:solidFill>
                  <a:srgbClr val="C00000"/>
                </a:solidFill>
              </a:rPr>
              <a:t>…</a:t>
            </a:r>
            <a:r>
              <a:rPr lang="en-US" sz="2800" dirty="0" smtClean="0">
                <a:solidFill>
                  <a:srgbClr val="C00000"/>
                </a:solidFill>
              </a:rPr>
              <a:t>.” ¿?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" y="2758739"/>
            <a:ext cx="8462682" cy="392585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580" y="3912571"/>
            <a:ext cx="3486843" cy="294542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839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936" y="162824"/>
            <a:ext cx="4453991" cy="94578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Vegetarianismo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4" y="1108609"/>
            <a:ext cx="5373109" cy="561991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75411" y="137677"/>
            <a:ext cx="6505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enemos</a:t>
            </a:r>
            <a:r>
              <a:rPr lang="en-US" sz="2400" dirty="0" smtClean="0"/>
              <a:t> </a:t>
            </a:r>
            <a:r>
              <a:rPr lang="en-US" sz="2400" dirty="0" err="1" smtClean="0"/>
              <a:t>noticias</a:t>
            </a:r>
            <a:r>
              <a:rPr lang="en-US" sz="2400" dirty="0" smtClean="0"/>
              <a:t> de </a:t>
            </a:r>
            <a:r>
              <a:rPr lang="en-US" sz="2400" dirty="0" err="1" smtClean="0"/>
              <a:t>prácticas</a:t>
            </a:r>
            <a:r>
              <a:rPr lang="en-US" sz="2400" dirty="0" smtClean="0"/>
              <a:t> </a:t>
            </a:r>
            <a:r>
              <a:rPr lang="en-US" sz="2400" dirty="0" err="1" smtClean="0"/>
              <a:t>vegetarianas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</a:t>
            </a:r>
            <a:r>
              <a:rPr lang="en-US" sz="2400" dirty="0"/>
              <a:t>la </a:t>
            </a:r>
            <a:r>
              <a:rPr lang="en-US" sz="2400" dirty="0" err="1"/>
              <a:t>Antigüedad</a:t>
            </a:r>
            <a:r>
              <a:rPr lang="en-US" sz="2400" dirty="0"/>
              <a:t> </a:t>
            </a:r>
            <a:r>
              <a:rPr lang="en-US" sz="2400" dirty="0" err="1" smtClean="0"/>
              <a:t>clásica</a:t>
            </a:r>
            <a:r>
              <a:rPr lang="en-US" sz="2400" dirty="0" smtClean="0"/>
              <a:t>. A lo largo de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siglos</a:t>
            </a:r>
            <a:r>
              <a:rPr lang="en-US" sz="2400" dirty="0" smtClean="0"/>
              <a:t> se </a:t>
            </a:r>
            <a:r>
              <a:rPr lang="en-US" sz="2400" dirty="0" err="1" smtClean="0"/>
              <a:t>han</a:t>
            </a:r>
            <a:r>
              <a:rPr lang="en-US" sz="2400" dirty="0" smtClean="0"/>
              <a:t> </a:t>
            </a:r>
            <a:r>
              <a:rPr lang="en-US" sz="2400" dirty="0" err="1" smtClean="0"/>
              <a:t>aducido</a:t>
            </a:r>
            <a:r>
              <a:rPr lang="en-US" sz="2400" dirty="0" smtClean="0"/>
              <a:t> </a:t>
            </a:r>
            <a:r>
              <a:rPr lang="en-US" sz="2400" dirty="0" err="1" smtClean="0"/>
              <a:t>razones</a:t>
            </a:r>
            <a:r>
              <a:rPr lang="en-US" sz="2400" dirty="0" smtClean="0"/>
              <a:t> </a:t>
            </a:r>
            <a:r>
              <a:rPr lang="en-US" sz="2400" dirty="0" err="1" smtClean="0"/>
              <a:t>éticas</a:t>
            </a:r>
            <a:r>
              <a:rPr lang="en-US" sz="2400" dirty="0" smtClean="0"/>
              <a:t>, </a:t>
            </a:r>
            <a:r>
              <a:rPr lang="en-US" sz="2400" dirty="0" err="1" smtClean="0"/>
              <a:t>económicas</a:t>
            </a:r>
            <a:r>
              <a:rPr lang="en-US" sz="2400" dirty="0" smtClean="0"/>
              <a:t>, </a:t>
            </a:r>
            <a:r>
              <a:rPr lang="en-US" sz="2400" dirty="0" err="1" smtClean="0"/>
              <a:t>médicas</a:t>
            </a:r>
            <a:r>
              <a:rPr lang="en-US" sz="2400" dirty="0" smtClean="0"/>
              <a:t> y </a:t>
            </a:r>
            <a:r>
              <a:rPr lang="en-US" sz="2400" dirty="0" err="1" smtClean="0"/>
              <a:t>medioambientales</a:t>
            </a:r>
            <a:r>
              <a:rPr lang="en-US" sz="2400" dirty="0" smtClean="0"/>
              <a:t> para defender el </a:t>
            </a:r>
            <a:r>
              <a:rPr lang="en-US" sz="2400" dirty="0" err="1" smtClean="0"/>
              <a:t>vegetarianismo</a:t>
            </a:r>
            <a:r>
              <a:rPr lang="en-US" sz="2400" dirty="0" smtClean="0"/>
              <a:t>. </a:t>
            </a:r>
            <a:r>
              <a:rPr lang="en-US" sz="2400" dirty="0" err="1" smtClean="0"/>
              <a:t>Existen</a:t>
            </a:r>
            <a:r>
              <a:rPr lang="en-US" sz="2400" dirty="0" smtClean="0"/>
              <a:t>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 </a:t>
            </a:r>
            <a:r>
              <a:rPr lang="en-US" sz="2400" dirty="0" err="1" smtClean="0"/>
              <a:t>reglas</a:t>
            </a:r>
            <a:r>
              <a:rPr lang="en-US" sz="2400" dirty="0" smtClean="0"/>
              <a:t> </a:t>
            </a:r>
            <a:r>
              <a:rPr lang="en-US" sz="2400" dirty="0" err="1" smtClean="0"/>
              <a:t>religiosas</a:t>
            </a:r>
            <a:r>
              <a:rPr lang="en-US" sz="2400" dirty="0" smtClean="0"/>
              <a:t> que </a:t>
            </a:r>
            <a:r>
              <a:rPr lang="en-US" sz="2400" dirty="0" err="1" smtClean="0"/>
              <a:t>limitan</a:t>
            </a:r>
            <a:r>
              <a:rPr lang="en-US" sz="2400" dirty="0" smtClean="0"/>
              <a:t> o </a:t>
            </a:r>
            <a:r>
              <a:rPr lang="en-US" sz="2400" dirty="0" err="1" smtClean="0"/>
              <a:t>restringen</a:t>
            </a:r>
            <a:r>
              <a:rPr lang="en-US" sz="2400" dirty="0" smtClean="0"/>
              <a:t> el </a:t>
            </a:r>
            <a:r>
              <a:rPr lang="en-US" sz="2400" dirty="0" err="1" smtClean="0"/>
              <a:t>consumo</a:t>
            </a:r>
            <a:r>
              <a:rPr lang="en-US" sz="2400" dirty="0" smtClean="0"/>
              <a:t> de </a:t>
            </a:r>
            <a:r>
              <a:rPr lang="en-US" sz="2400" dirty="0" err="1" smtClean="0"/>
              <a:t>animales</a:t>
            </a:r>
            <a:r>
              <a:rPr lang="en-US" sz="2400" dirty="0" smtClean="0"/>
              <a:t>.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65053" y="3700131"/>
            <a:ext cx="1634591" cy="70788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Dos </a:t>
            </a:r>
            <a:r>
              <a:rPr lang="en-US" sz="2000" dirty="0" err="1" smtClean="0"/>
              <a:t>platos</a:t>
            </a:r>
            <a:r>
              <a:rPr lang="en-US" sz="2000" dirty="0" smtClean="0"/>
              <a:t> </a:t>
            </a:r>
            <a:r>
              <a:rPr lang="en-US" sz="2000" dirty="0" err="1" smtClean="0"/>
              <a:t>vegetarianos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14" y="2389294"/>
            <a:ext cx="4059272" cy="4411999"/>
          </a:xfrm>
          <a:prstGeom prst="rect">
            <a:avLst/>
          </a:prstGeom>
          <a:ln w="1905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6838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153" y="90237"/>
            <a:ext cx="7100047" cy="1679858"/>
          </a:xfrm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ea typeface="Arial Rounded MT Bold" charset="0"/>
                <a:cs typeface="Arial Rounded MT Bold" charset="0"/>
              </a:rPr>
              <a:t>Para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presentar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el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consumo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de carne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como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algo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más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saludable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a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veces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se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enfatizan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sus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componentes</a:t>
            </a:r>
            <a:r>
              <a:rPr lang="en-US" sz="32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3200" dirty="0" err="1" smtClean="0">
                <a:ea typeface="Arial Rounded MT Bold" charset="0"/>
                <a:cs typeface="Arial Rounded MT Bold" charset="0"/>
              </a:rPr>
              <a:t>vegetales</a:t>
            </a:r>
            <a:endParaRPr lang="en-US" sz="3200" dirty="0"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69" y="1837772"/>
            <a:ext cx="3491673" cy="4351338"/>
          </a:xfr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3" y="1860331"/>
            <a:ext cx="2736088" cy="364811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2" y="1"/>
            <a:ext cx="3118695" cy="6858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62187" y="6211669"/>
            <a:ext cx="848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5"/>
              </a:rPr>
              <a:t>http://</a:t>
            </a:r>
            <a:r>
              <a:rPr lang="en-US" b="1" dirty="0" smtClean="0">
                <a:solidFill>
                  <a:srgbClr val="C00000"/>
                </a:solidFill>
                <a:hlinkClick r:id="rId5"/>
              </a:rPr>
              <a:t>elcorreoweb.es/extra/jamon-iberico-el-mejor-aliado-para-el-corazon-DF2153894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6104" y="5553566"/>
            <a:ext cx="1938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 </a:t>
            </a:r>
            <a:r>
              <a:rPr lang="en-US" sz="2000" dirty="0" err="1" smtClean="0"/>
              <a:t>cerdo</a:t>
            </a:r>
            <a:r>
              <a:rPr lang="mr-IN" sz="2000" dirty="0" smtClean="0"/>
              <a:t>…</a:t>
            </a:r>
            <a:r>
              <a:rPr lang="en-US" sz="2000" dirty="0" smtClean="0"/>
              <a:t>¿</a:t>
            </a:r>
            <a:r>
              <a:rPr lang="en-US" sz="2000" dirty="0" err="1" smtClean="0"/>
              <a:t>olivo</a:t>
            </a:r>
            <a:r>
              <a:rPr lang="en-US" sz="2000" dirty="0" smtClean="0"/>
              <a:t> con </a:t>
            </a:r>
            <a:r>
              <a:rPr lang="en-US" sz="2000" dirty="0" err="1" smtClean="0"/>
              <a:t>patas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48" y="5156458"/>
            <a:ext cx="1792346" cy="10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89162"/>
            <a:ext cx="11226209" cy="51744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razonamientos</a:t>
            </a:r>
            <a:r>
              <a:rPr lang="en-US" dirty="0"/>
              <a:t> </a:t>
            </a:r>
            <a:r>
              <a:rPr lang="en-US" dirty="0" err="1" smtClean="0"/>
              <a:t>éticos</a:t>
            </a:r>
            <a:r>
              <a:rPr lang="en-US" dirty="0" smtClean="0"/>
              <a:t> </a:t>
            </a:r>
            <a:r>
              <a:rPr lang="en-US" dirty="0"/>
              <a:t>que se </a:t>
            </a:r>
            <a:r>
              <a:rPr lang="en-US" dirty="0" err="1" smtClean="0"/>
              <a:t>alegan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 smtClean="0"/>
              <a:t>fundamentar</a:t>
            </a:r>
            <a:r>
              <a:rPr lang="en-US" dirty="0" smtClean="0"/>
              <a:t> </a:t>
            </a:r>
            <a:r>
              <a:rPr lang="en-US" dirty="0"/>
              <a:t>las </a:t>
            </a:r>
            <a:r>
              <a:rPr lang="en-US" dirty="0" err="1"/>
              <a:t>dietas</a:t>
            </a:r>
            <a:r>
              <a:rPr lang="en-US" dirty="0"/>
              <a:t> </a:t>
            </a:r>
            <a:r>
              <a:rPr lang="en-US" dirty="0" err="1"/>
              <a:t>vegetarianas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Crees</a:t>
            </a:r>
            <a:r>
              <a:rPr lang="en-US" dirty="0" smtClean="0"/>
              <a:t> que </a:t>
            </a:r>
            <a:r>
              <a:rPr lang="en-US" dirty="0"/>
              <a:t>hay similitudes entre el </a:t>
            </a:r>
            <a:r>
              <a:rPr lang="en-US" dirty="0" err="1"/>
              <a:t>vegetarianismo</a:t>
            </a:r>
            <a:r>
              <a:rPr lang="en-US" dirty="0"/>
              <a:t> que se </a:t>
            </a:r>
            <a:r>
              <a:rPr lang="en-US" dirty="0" err="1" smtClean="0"/>
              <a:t>practica</a:t>
            </a:r>
            <a:r>
              <a:rPr lang="en-US" dirty="0" smtClean="0"/>
              <a:t> </a:t>
            </a:r>
            <a:r>
              <a:rPr lang="en-US" dirty="0" err="1"/>
              <a:t>actualmente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 con el </a:t>
            </a:r>
            <a:r>
              <a:rPr lang="en-US" dirty="0" err="1"/>
              <a:t>vegetarianismo</a:t>
            </a:r>
            <a:r>
              <a:rPr lang="en-US" dirty="0"/>
              <a:t> de la </a:t>
            </a:r>
            <a:r>
              <a:rPr lang="en-US" dirty="0" err="1" smtClean="0"/>
              <a:t>Antigüedad</a:t>
            </a:r>
            <a:r>
              <a:rPr lang="en-US" dirty="0" smtClean="0"/>
              <a:t> </a:t>
            </a:r>
            <a:r>
              <a:rPr lang="en-US" dirty="0" err="1"/>
              <a:t>griega</a:t>
            </a:r>
            <a:r>
              <a:rPr lang="en-US" dirty="0"/>
              <a:t>, el del </a:t>
            </a:r>
            <a:r>
              <a:rPr lang="en-US" dirty="0" err="1"/>
              <a:t>hinduismo</a:t>
            </a:r>
            <a:r>
              <a:rPr lang="en-US" dirty="0"/>
              <a:t>, el </a:t>
            </a:r>
            <a:r>
              <a:rPr lang="en-US" dirty="0" err="1"/>
              <a:t>budismo</a:t>
            </a:r>
            <a:r>
              <a:rPr lang="en-US" dirty="0"/>
              <a:t> o el </a:t>
            </a:r>
            <a:r>
              <a:rPr lang="en-US" dirty="0" err="1"/>
              <a:t>descrito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Domenech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lectura</a:t>
            </a:r>
            <a:r>
              <a:rPr lang="en-US" dirty="0" smtClean="0"/>
              <a:t> del </a:t>
            </a:r>
            <a:r>
              <a:rPr lang="en-US" dirty="0" err="1" smtClean="0"/>
              <a:t>libro</a:t>
            </a:r>
            <a:r>
              <a:rPr lang="en-US" dirty="0" smtClean="0"/>
              <a:t>? </a:t>
            </a:r>
            <a:r>
              <a:rPr lang="en-US" dirty="0" err="1"/>
              <a:t>Razona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respuesta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razones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parecen</a:t>
            </a:r>
            <a:r>
              <a:rPr lang="en-US" dirty="0"/>
              <a:t> las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convincentes</a:t>
            </a:r>
            <a:r>
              <a:rPr lang="en-US" dirty="0"/>
              <a:t> para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dieta</a:t>
            </a:r>
            <a:r>
              <a:rPr lang="en-US" dirty="0"/>
              <a:t> </a:t>
            </a:r>
            <a:r>
              <a:rPr lang="en-US" dirty="0" err="1"/>
              <a:t>vegetariana</a:t>
            </a:r>
            <a:r>
              <a:rPr lang="en-US" dirty="0"/>
              <a:t>? </a:t>
            </a:r>
            <a:r>
              <a:rPr lang="en-US" dirty="0" smtClean="0"/>
              <a:t>¿</a:t>
            </a:r>
            <a:r>
              <a:rPr lang="en-US" dirty="0" err="1" smtClean="0"/>
              <a:t>Piensas</a:t>
            </a:r>
            <a:r>
              <a:rPr lang="en-US" dirty="0" smtClean="0"/>
              <a:t>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 smtClean="0"/>
              <a:t>fácil</a:t>
            </a:r>
            <a:r>
              <a:rPr lang="en-US" dirty="0" smtClean="0"/>
              <a:t>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dieta</a:t>
            </a:r>
            <a:r>
              <a:rPr lang="en-US" dirty="0"/>
              <a:t> </a:t>
            </a:r>
            <a:r>
              <a:rPr lang="en-US" dirty="0" err="1"/>
              <a:t>vegetariana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parecen</a:t>
            </a:r>
            <a:r>
              <a:rPr lang="en-US" dirty="0"/>
              <a:t> el </a:t>
            </a:r>
            <a:r>
              <a:rPr lang="en-US" dirty="0" err="1"/>
              <a:t>cerdo</a:t>
            </a:r>
            <a:r>
              <a:rPr lang="en-US" dirty="0"/>
              <a:t> </a:t>
            </a:r>
            <a:r>
              <a:rPr lang="en-US" dirty="0" err="1"/>
              <a:t>alimentado</a:t>
            </a:r>
            <a:r>
              <a:rPr lang="en-US" dirty="0"/>
              <a:t> con </a:t>
            </a:r>
            <a:r>
              <a:rPr lang="en-US" dirty="0" err="1"/>
              <a:t>bellotas</a:t>
            </a:r>
            <a:r>
              <a:rPr lang="en-US" dirty="0"/>
              <a:t> y el </a:t>
            </a:r>
            <a:r>
              <a:rPr lang="en-US" dirty="0" err="1"/>
              <a:t>aceite</a:t>
            </a:r>
            <a:r>
              <a:rPr lang="en-US" dirty="0"/>
              <a:t> de </a:t>
            </a:r>
            <a:r>
              <a:rPr lang="en-US" dirty="0" err="1"/>
              <a:t>oliva</a:t>
            </a:r>
            <a:r>
              <a:rPr lang="en-US" dirty="0"/>
              <a:t>? 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4"/>
            <a:ext cx="3053316" cy="1075765"/>
          </a:xfrm>
        </p:spPr>
        <p:txBody>
          <a:bodyPr>
            <a:normAutofit/>
          </a:bodyPr>
          <a:lstStyle/>
          <a:p>
            <a:r>
              <a:rPr lang="en-US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Cerdos</a:t>
            </a:r>
            <a:r>
              <a:rPr lang="en-US" sz="2000" dirty="0" smtClean="0"/>
              <a:t> </a:t>
            </a:r>
            <a:r>
              <a:rPr lang="en-US" sz="2000" dirty="0" err="1" smtClean="0"/>
              <a:t>ibéricos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montanera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dehesa</a:t>
            </a:r>
            <a:r>
              <a:rPr lang="en-US" sz="2000" dirty="0" smtClean="0"/>
              <a:t>: </a:t>
            </a:r>
            <a:r>
              <a:rPr lang="en-US" sz="2000" dirty="0"/>
              <a:t>By Fregenal01 (Own work) [CC BY-SA 3.0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/3.0)], via Wikimedia </a:t>
            </a:r>
            <a:r>
              <a:rPr lang="en-US" sz="2000" dirty="0" smtClean="0"/>
              <a:t>Commons</a:t>
            </a:r>
          </a:p>
          <a:p>
            <a:r>
              <a:rPr lang="en-US" sz="2000" dirty="0" err="1" smtClean="0"/>
              <a:t>Fruto</a:t>
            </a:r>
            <a:r>
              <a:rPr lang="en-US" sz="2000" dirty="0" smtClean="0"/>
              <a:t> del </a:t>
            </a:r>
            <a:r>
              <a:rPr lang="en-US" sz="2000" dirty="0" err="1" smtClean="0"/>
              <a:t>achiote</a:t>
            </a:r>
            <a:r>
              <a:rPr lang="en-US" sz="2000" dirty="0" smtClean="0"/>
              <a:t> con </a:t>
            </a:r>
            <a:r>
              <a:rPr lang="en-US" sz="2000" dirty="0" err="1" smtClean="0"/>
              <a:t>semillas</a:t>
            </a:r>
            <a:r>
              <a:rPr lang="en-US" sz="2000" dirty="0"/>
              <a:t>: By </a:t>
            </a:r>
            <a:r>
              <a:rPr lang="en-US" sz="2000" dirty="0" err="1"/>
              <a:t>Arria</a:t>
            </a:r>
            <a:r>
              <a:rPr lang="en-US" sz="2000" dirty="0"/>
              <a:t> Belli (Own work) [GFDL (http://</a:t>
            </a:r>
            <a:r>
              <a:rPr lang="en-US" sz="2000" dirty="0" err="1"/>
              <a:t>www.gnu.org</a:t>
            </a:r>
            <a:r>
              <a:rPr lang="en-US" sz="2000" dirty="0"/>
              <a:t>/</a:t>
            </a:r>
            <a:r>
              <a:rPr lang="en-US" sz="2000" dirty="0" err="1"/>
              <a:t>copyleft</a:t>
            </a:r>
            <a:r>
              <a:rPr lang="en-US" sz="2000" dirty="0"/>
              <a:t>/</a:t>
            </a:r>
            <a:r>
              <a:rPr lang="en-US" sz="2000" dirty="0" err="1"/>
              <a:t>fdl.html</a:t>
            </a:r>
            <a:r>
              <a:rPr lang="en-US" sz="2000" dirty="0"/>
              <a:t>), CC-BY-SA-3.0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/3.0/) or CC BY-SA 2.5-2.0-1.0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/2.5-2.0-1.0)], via Wikimedia </a:t>
            </a:r>
            <a:r>
              <a:rPr lang="en-US" sz="2000" dirty="0" smtClean="0"/>
              <a:t>Commons</a:t>
            </a:r>
          </a:p>
          <a:p>
            <a:r>
              <a:rPr lang="en-US" sz="2000" dirty="0" err="1" smtClean="0"/>
              <a:t>Mercados</a:t>
            </a:r>
            <a:r>
              <a:rPr lang="en-US" sz="2000" dirty="0" smtClean="0"/>
              <a:t> </a:t>
            </a:r>
            <a:r>
              <a:rPr lang="en-US" sz="2000" dirty="0" err="1" smtClean="0"/>
              <a:t>Iñaquito</a:t>
            </a:r>
            <a:r>
              <a:rPr lang="en-US" sz="2000" dirty="0" smtClean="0"/>
              <a:t> y San Roque, Quito: Vivian Mills</a:t>
            </a:r>
          </a:p>
          <a:p>
            <a:r>
              <a:rPr lang="en-US" sz="2000" dirty="0" smtClean="0"/>
              <a:t>Mercado </a:t>
            </a:r>
            <a:r>
              <a:rPr lang="en-US" sz="2000" dirty="0" err="1" smtClean="0"/>
              <a:t>en</a:t>
            </a:r>
            <a:r>
              <a:rPr lang="en-US" sz="2000" dirty="0" smtClean="0"/>
              <a:t> La Paz: Rafael </a:t>
            </a:r>
            <a:r>
              <a:rPr lang="en-US" sz="2000" dirty="0" err="1" smtClean="0"/>
              <a:t>Climent</a:t>
            </a:r>
            <a:r>
              <a:rPr lang="en-US" sz="2000" dirty="0" smtClean="0"/>
              <a:t>-Espino</a:t>
            </a:r>
          </a:p>
          <a:p>
            <a:r>
              <a:rPr lang="en-US" sz="2000" dirty="0" err="1" smtClean="0"/>
              <a:t>Señal</a:t>
            </a:r>
            <a:r>
              <a:rPr lang="en-US" sz="2000" dirty="0" smtClean="0"/>
              <a:t> de la </a:t>
            </a:r>
            <a:r>
              <a:rPr lang="en-US" sz="2000" dirty="0" err="1" smtClean="0"/>
              <a:t>lechonera</a:t>
            </a:r>
            <a:r>
              <a:rPr lang="en-US" sz="2000" dirty="0" smtClean="0"/>
              <a:t>, </a:t>
            </a:r>
            <a:r>
              <a:rPr lang="en-US" sz="2000" dirty="0" err="1" smtClean="0"/>
              <a:t>cerdo</a:t>
            </a:r>
            <a:r>
              <a:rPr lang="en-US" sz="2000" dirty="0" smtClean="0"/>
              <a:t> </a:t>
            </a:r>
            <a:r>
              <a:rPr lang="en-US" sz="2000" dirty="0" err="1" smtClean="0"/>
              <a:t>calabaza</a:t>
            </a:r>
            <a:r>
              <a:rPr lang="en-US" sz="2000" dirty="0" smtClean="0"/>
              <a:t>: Alicia </a:t>
            </a:r>
            <a:r>
              <a:rPr lang="en-US" sz="2000" dirty="0" err="1" smtClean="0"/>
              <a:t>Raftery</a:t>
            </a:r>
            <a:endParaRPr lang="en-US" sz="2000" dirty="0" smtClean="0"/>
          </a:p>
          <a:p>
            <a:r>
              <a:rPr lang="en-US" sz="2000" dirty="0" err="1" smtClean="0"/>
              <a:t>Otras</a:t>
            </a:r>
            <a:r>
              <a:rPr lang="en-US" sz="2000" dirty="0" smtClean="0"/>
              <a:t> </a:t>
            </a:r>
            <a:r>
              <a:rPr lang="en-US" sz="2000" dirty="0" err="1" smtClean="0"/>
              <a:t>fotos</a:t>
            </a:r>
            <a:r>
              <a:rPr lang="en-US" sz="2000" dirty="0" smtClean="0"/>
              <a:t>: Ana M. Gómez-Bravo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0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35" y="686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El </a:t>
            </a:r>
            <a:r>
              <a:rPr lang="en-US" sz="4000" dirty="0" err="1" smtClean="0">
                <a:solidFill>
                  <a:srgbClr val="C00000"/>
                </a:solidFill>
                <a:latin typeface="+mn-lt"/>
              </a:rPr>
              <a:t>cerdo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es</a:t>
            </a:r>
            <a:r>
              <a:rPr lang="en-US" sz="4000" dirty="0" smtClean="0">
                <a:latin typeface="+mn-lt"/>
              </a:rPr>
              <a:t> animal central para la </a:t>
            </a:r>
            <a:r>
              <a:rPr lang="en-US" sz="4000" dirty="0" err="1" smtClean="0">
                <a:latin typeface="+mn-lt"/>
              </a:rPr>
              <a:t>dieta</a:t>
            </a:r>
            <a:r>
              <a:rPr lang="en-US" sz="4000" dirty="0" smtClean="0">
                <a:latin typeface="+mn-lt"/>
              </a:rPr>
              <a:t> de </a:t>
            </a:r>
            <a:r>
              <a:rPr lang="en-US" sz="4000" dirty="0" err="1" smtClean="0">
                <a:latin typeface="+mn-lt"/>
              </a:rPr>
              <a:t>muchos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países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hispánicos</a:t>
            </a:r>
            <a:endParaRPr lang="en-US" sz="4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2418" y="1138517"/>
            <a:ext cx="5665111" cy="4248833"/>
          </a:xfrm>
          <a:ln w="19050">
            <a:solidFill>
              <a:srgbClr val="00905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" y="1394189"/>
            <a:ext cx="6223708" cy="44294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30269" y="5650670"/>
            <a:ext cx="5389407" cy="71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 </a:t>
            </a:r>
            <a:r>
              <a:rPr lang="en-US" sz="2000" dirty="0" err="1" smtClean="0">
                <a:solidFill>
                  <a:srgbClr val="C00000"/>
                </a:solidFill>
              </a:rPr>
              <a:t>cerdo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ibérico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raza</a:t>
            </a:r>
            <a:r>
              <a:rPr lang="en-US" sz="2000" dirty="0" smtClean="0"/>
              <a:t> </a:t>
            </a:r>
            <a:r>
              <a:rPr lang="en-US" sz="2000" dirty="0" err="1" smtClean="0"/>
              <a:t>autóctona</a:t>
            </a:r>
            <a:r>
              <a:rPr lang="en-US" sz="2000" dirty="0" smtClean="0"/>
              <a:t>, con </a:t>
            </a:r>
            <a:r>
              <a:rPr lang="en-US" sz="2000" dirty="0" err="1" smtClean="0"/>
              <a:t>variedades</a:t>
            </a:r>
            <a:r>
              <a:rPr lang="en-US" sz="2000" dirty="0" smtClean="0"/>
              <a:t> </a:t>
            </a:r>
            <a:r>
              <a:rPr lang="en-US" sz="2000" dirty="0" err="1" smtClean="0"/>
              <a:t>negras</a:t>
            </a:r>
            <a:r>
              <a:rPr lang="en-US" sz="2000" dirty="0" smtClean="0"/>
              <a:t> y </a:t>
            </a:r>
            <a:r>
              <a:rPr lang="en-US" sz="2000" dirty="0" err="1" smtClean="0"/>
              <a:t>coloradas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823623"/>
            <a:ext cx="584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Durante la </a:t>
            </a:r>
            <a:r>
              <a:rPr lang="en-US" sz="2000" dirty="0" err="1" smtClean="0">
                <a:solidFill>
                  <a:srgbClr val="C00000"/>
                </a:solidFill>
              </a:rPr>
              <a:t>matanza</a:t>
            </a:r>
            <a:r>
              <a:rPr lang="en-US" sz="2000" dirty="0" smtClean="0"/>
              <a:t> se </a:t>
            </a:r>
            <a:r>
              <a:rPr lang="en-US" sz="2000" dirty="0" err="1" smtClean="0"/>
              <a:t>descuartiza</a:t>
            </a:r>
            <a:r>
              <a:rPr lang="en-US" sz="2000" dirty="0" smtClean="0"/>
              <a:t> el </a:t>
            </a:r>
            <a:r>
              <a:rPr lang="en-US" sz="2000" dirty="0" err="1" smtClean="0"/>
              <a:t>cerdo</a:t>
            </a:r>
            <a:r>
              <a:rPr lang="en-US" sz="2000" dirty="0" smtClean="0"/>
              <a:t> y se </a:t>
            </a:r>
            <a:r>
              <a:rPr lang="en-US" sz="2000" dirty="0" err="1" smtClean="0"/>
              <a:t>preparan</a:t>
            </a:r>
            <a:r>
              <a:rPr lang="en-US" sz="2000" dirty="0" smtClean="0"/>
              <a:t> las </a:t>
            </a:r>
            <a:r>
              <a:rPr lang="en-US" sz="2000" dirty="0" err="1" smtClean="0"/>
              <a:t>piezas</a:t>
            </a:r>
            <a:r>
              <a:rPr lang="en-US" sz="2000" dirty="0" smtClean="0"/>
              <a:t> para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conservación</a:t>
            </a:r>
            <a:r>
              <a:rPr lang="en-US" sz="2000" dirty="0" smtClean="0"/>
              <a:t> y </a:t>
            </a:r>
            <a:r>
              <a:rPr lang="en-US" sz="2000" dirty="0" err="1" smtClean="0"/>
              <a:t>consumo</a:t>
            </a:r>
            <a:r>
              <a:rPr lang="en-US" sz="2000" dirty="0" smtClean="0"/>
              <a:t> a lo largo del </a:t>
            </a:r>
            <a:r>
              <a:rPr lang="en-US" sz="2000" dirty="0" err="1" smtClean="0"/>
              <a:t>año</a:t>
            </a:r>
            <a:r>
              <a:rPr lang="en-US" sz="2000" dirty="0" smtClean="0"/>
              <a:t>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39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928" y="173737"/>
            <a:ext cx="5632166" cy="1547487"/>
          </a:xfrm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El </a:t>
            </a:r>
            <a:r>
              <a:rPr lang="en-US" sz="2800" dirty="0" err="1" smtClean="0">
                <a:latin typeface="+mn-lt"/>
              </a:rPr>
              <a:t>mejor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jamón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es</a:t>
            </a:r>
            <a:r>
              <a:rPr lang="en-US" sz="2800" dirty="0" smtClean="0">
                <a:latin typeface="+mn-lt"/>
              </a:rPr>
              <a:t> el de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cerdo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ibérico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de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pata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negra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alimentado</a:t>
            </a:r>
            <a:r>
              <a:rPr lang="en-US" sz="2800" dirty="0" smtClean="0">
                <a:latin typeface="+mn-lt"/>
              </a:rPr>
              <a:t> con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bellotas</a:t>
            </a:r>
            <a:r>
              <a:rPr lang="en-US" sz="2800" dirty="0" smtClean="0"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" y="0"/>
            <a:ext cx="6067723" cy="6858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10" y="1807535"/>
            <a:ext cx="4588906" cy="4937051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1057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60"/>
            <a:ext cx="12124944" cy="126187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Los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cerdos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pueden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criarse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en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todo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tipo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de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condiciones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por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lo que son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ideales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animales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domésticos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fáciles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de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alimentar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ya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que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comen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sobras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y son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omnívoros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28" y="1061529"/>
            <a:ext cx="6186699" cy="4715494"/>
          </a:xfrm>
          <a:ln w="19050">
            <a:solidFill>
              <a:srgbClr val="002060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9" y="1052491"/>
            <a:ext cx="1887148" cy="181527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61926" y="5889653"/>
            <a:ext cx="502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Cerdos</a:t>
            </a:r>
            <a:r>
              <a:rPr lang="en-US" sz="2000" dirty="0" smtClean="0">
                <a:solidFill>
                  <a:srgbClr val="002060"/>
                </a:solidFill>
              </a:rPr>
              <a:t> y </a:t>
            </a:r>
            <a:r>
              <a:rPr lang="en-US" sz="2000" dirty="0" err="1" smtClean="0">
                <a:solidFill>
                  <a:srgbClr val="002060"/>
                </a:solidFill>
              </a:rPr>
              <a:t>gallinas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criándose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una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granja</a:t>
            </a:r>
            <a:r>
              <a:rPr lang="en-US" sz="2000" dirty="0" smtClean="0">
                <a:solidFill>
                  <a:srgbClr val="002060"/>
                </a:solidFill>
              </a:rPr>
              <a:t> a </a:t>
            </a:r>
            <a:r>
              <a:rPr lang="en-US" sz="2000" dirty="0" err="1" smtClean="0">
                <a:solidFill>
                  <a:srgbClr val="002060"/>
                </a:solidFill>
              </a:rPr>
              <a:t>orillas</a:t>
            </a:r>
            <a:r>
              <a:rPr lang="en-US" sz="2000" dirty="0" smtClean="0">
                <a:solidFill>
                  <a:srgbClr val="002060"/>
                </a:solidFill>
              </a:rPr>
              <a:t> del mar </a:t>
            </a:r>
            <a:r>
              <a:rPr lang="en-US" sz="2000" dirty="0" err="1" smtClean="0">
                <a:solidFill>
                  <a:srgbClr val="002060"/>
                </a:solidFill>
              </a:rPr>
              <a:t>en</a:t>
            </a:r>
            <a:r>
              <a:rPr lang="en-US" sz="2000" dirty="0" smtClean="0">
                <a:solidFill>
                  <a:srgbClr val="002060"/>
                </a:solidFill>
              </a:rPr>
              <a:t> Tenerife, Islas Canarias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164" y="1667436"/>
            <a:ext cx="300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Los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cerdos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tienen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olfato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especial para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detectar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trufas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9" name="Content Placeholder 3" descr="IMG_175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>
            <a:off x="-562073" y="3008549"/>
            <a:ext cx="6993169" cy="2893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797" y="5842337"/>
            <a:ext cx="578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Sin embargo, </a:t>
            </a:r>
            <a:r>
              <a:rPr lang="en-US" sz="2000" dirty="0" err="1" smtClean="0">
                <a:solidFill>
                  <a:srgbClr val="002060"/>
                </a:solidFill>
              </a:rPr>
              <a:t>los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cerdos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compiten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por</a:t>
            </a:r>
            <a:r>
              <a:rPr lang="en-US" sz="2000" dirty="0" smtClean="0">
                <a:solidFill>
                  <a:srgbClr val="002060"/>
                </a:solidFill>
              </a:rPr>
              <a:t> el </a:t>
            </a:r>
            <a:r>
              <a:rPr lang="en-US" sz="2000" dirty="0" err="1" smtClean="0">
                <a:solidFill>
                  <a:srgbClr val="002060"/>
                </a:solidFill>
              </a:rPr>
              <a:t>alimento</a:t>
            </a:r>
            <a:r>
              <a:rPr lang="en-US" sz="2000" dirty="0" smtClean="0">
                <a:solidFill>
                  <a:srgbClr val="002060"/>
                </a:solidFill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</a:rPr>
              <a:t>los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humanos</a:t>
            </a:r>
            <a:r>
              <a:rPr lang="en-US" sz="2000" dirty="0" smtClean="0">
                <a:solidFill>
                  <a:srgbClr val="002060"/>
                </a:solidFill>
              </a:rPr>
              <a:t>, que </a:t>
            </a:r>
            <a:r>
              <a:rPr lang="en-US" sz="2000" dirty="0" err="1" smtClean="0">
                <a:solidFill>
                  <a:srgbClr val="002060"/>
                </a:solidFill>
              </a:rPr>
              <a:t>necesitan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provisiones</a:t>
            </a:r>
            <a:r>
              <a:rPr lang="en-US" sz="2000" dirty="0" smtClean="0">
                <a:solidFill>
                  <a:srgbClr val="002060"/>
                </a:solidFill>
              </a:rPr>
              <a:t> para </a:t>
            </a:r>
            <a:r>
              <a:rPr lang="en-US" sz="2000" dirty="0" err="1" smtClean="0">
                <a:solidFill>
                  <a:srgbClr val="002060"/>
                </a:solidFill>
              </a:rPr>
              <a:t>poder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alimentarse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cuando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llega</a:t>
            </a:r>
            <a:r>
              <a:rPr lang="en-US" sz="2000" dirty="0" smtClean="0">
                <a:solidFill>
                  <a:srgbClr val="002060"/>
                </a:solidFill>
              </a:rPr>
              <a:t> el </a:t>
            </a:r>
            <a:r>
              <a:rPr lang="en-US" sz="2000" dirty="0" err="1" smtClean="0">
                <a:solidFill>
                  <a:srgbClr val="002060"/>
                </a:solidFill>
              </a:rPr>
              <a:t>invierno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14" y="-64557"/>
            <a:ext cx="3690823" cy="136467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C</a:t>
            </a:r>
            <a:r>
              <a:rPr lang="en-US" sz="2800" dirty="0" err="1" smtClean="0">
                <a:solidFill>
                  <a:srgbClr val="C00000"/>
                </a:solidFill>
              </a:rPr>
              <a:t>erdo</a:t>
            </a:r>
            <a:r>
              <a:rPr lang="en-US" sz="2800" dirty="0" smtClean="0">
                <a:solidFill>
                  <a:srgbClr val="C00000"/>
                </a:solidFill>
              </a:rPr>
              <a:t> y </a:t>
            </a:r>
            <a:r>
              <a:rPr lang="en-US" sz="2800" dirty="0" err="1" smtClean="0">
                <a:solidFill>
                  <a:srgbClr val="C00000"/>
                </a:solidFill>
              </a:rPr>
              <a:t>leyes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dietéticas</a:t>
            </a:r>
            <a:r>
              <a:rPr lang="en-US" sz="2800" dirty="0" smtClean="0">
                <a:solidFill>
                  <a:srgbClr val="C00000"/>
                </a:solidFill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</a:rPr>
              <a:t>kasher</a:t>
            </a:r>
            <a:r>
              <a:rPr lang="en-US" sz="2800" dirty="0" smtClean="0">
                <a:solidFill>
                  <a:srgbClr val="C00000"/>
                </a:solidFill>
              </a:rPr>
              <a:t> y halal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48" y="179969"/>
            <a:ext cx="5227455" cy="5908295"/>
          </a:xfrm>
        </p:spPr>
      </p:pic>
      <p:sp>
        <p:nvSpPr>
          <p:cNvPr id="3" name="TextBox 2"/>
          <p:cNvSpPr txBox="1"/>
          <p:nvPr/>
        </p:nvSpPr>
        <p:spPr>
          <a:xfrm>
            <a:off x="1747025" y="1191841"/>
            <a:ext cx="357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6224" y="6133171"/>
            <a:ext cx="321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Carnicería</a:t>
            </a:r>
            <a:r>
              <a:rPr lang="en-US" sz="2000" dirty="0"/>
              <a:t> halal </a:t>
            </a:r>
            <a:r>
              <a:rPr lang="en-US" sz="2000" dirty="0" err="1"/>
              <a:t>en</a:t>
            </a:r>
            <a:r>
              <a:rPr lang="en-US" sz="2000" dirty="0"/>
              <a:t> Barcelona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96" y="1258020"/>
            <a:ext cx="51384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Las </a:t>
            </a:r>
            <a:r>
              <a:rPr lang="en-US" sz="2400" dirty="0" err="1" smtClean="0"/>
              <a:t>leyes</a:t>
            </a:r>
            <a:r>
              <a:rPr lang="en-US" sz="2400" dirty="0" smtClean="0"/>
              <a:t> </a:t>
            </a:r>
            <a:r>
              <a:rPr lang="en-US" sz="2400" dirty="0" err="1" smtClean="0"/>
              <a:t>dietéticas</a:t>
            </a:r>
            <a:r>
              <a:rPr lang="en-US" sz="2400" dirty="0" smtClean="0"/>
              <a:t> </a:t>
            </a:r>
            <a:r>
              <a:rPr lang="en-US" sz="2400" dirty="0" err="1" smtClean="0"/>
              <a:t>kasher</a:t>
            </a:r>
            <a:r>
              <a:rPr lang="en-US" sz="2400" dirty="0" smtClean="0"/>
              <a:t> y halal </a:t>
            </a:r>
            <a:r>
              <a:rPr lang="en-US" sz="2400" dirty="0" err="1" smtClean="0"/>
              <a:t>tienen</a:t>
            </a:r>
            <a:r>
              <a:rPr lang="en-US" sz="2400" dirty="0" smtClean="0"/>
              <a:t> </a:t>
            </a:r>
            <a:r>
              <a:rPr lang="en-US" sz="2400" dirty="0" err="1" smtClean="0"/>
              <a:t>algunos</a:t>
            </a:r>
            <a:r>
              <a:rPr lang="en-US" sz="2400" dirty="0" smtClean="0"/>
              <a:t> </a:t>
            </a:r>
            <a:r>
              <a:rPr lang="en-US" sz="2400" dirty="0" err="1" smtClean="0"/>
              <a:t>puntos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común</a:t>
            </a:r>
            <a:r>
              <a:rPr lang="en-US" sz="2400" dirty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la </a:t>
            </a:r>
            <a:r>
              <a:rPr lang="en-US" sz="2400" dirty="0" err="1" smtClean="0"/>
              <a:t>prohibición</a:t>
            </a:r>
            <a:r>
              <a:rPr lang="en-US" sz="2400" dirty="0" smtClean="0"/>
              <a:t> de comer carne de </a:t>
            </a:r>
            <a:r>
              <a:rPr lang="en-US" sz="2400" dirty="0" err="1" smtClean="0"/>
              <a:t>cerdo</a:t>
            </a:r>
            <a:r>
              <a:rPr lang="en-US" sz="2400" dirty="0"/>
              <a:t> </a:t>
            </a:r>
            <a:r>
              <a:rPr lang="en-US" sz="2400" dirty="0" smtClean="0"/>
              <a:t>y gran </a:t>
            </a:r>
            <a:r>
              <a:rPr lang="en-US" sz="2400" dirty="0" err="1" smtClean="0"/>
              <a:t>número</a:t>
            </a:r>
            <a:r>
              <a:rPr lang="en-US" sz="2400" dirty="0" smtClean="0"/>
              <a:t> de </a:t>
            </a:r>
            <a:r>
              <a:rPr lang="en-US" sz="2400" dirty="0" err="1" smtClean="0"/>
              <a:t>insectos</a:t>
            </a:r>
            <a:r>
              <a:rPr lang="en-US" sz="2400" dirty="0" smtClean="0"/>
              <a:t>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err="1" smtClean="0"/>
              <a:t>Ambas</a:t>
            </a:r>
            <a:r>
              <a:rPr lang="en-US" sz="2400" dirty="0" smtClean="0"/>
              <a:t> </a:t>
            </a:r>
            <a:r>
              <a:rPr lang="en-US" sz="2400" dirty="0" err="1" smtClean="0"/>
              <a:t>leyes</a:t>
            </a:r>
            <a:r>
              <a:rPr lang="en-US" sz="2400" dirty="0" smtClean="0"/>
              <a:t> </a:t>
            </a:r>
            <a:r>
              <a:rPr lang="en-US" sz="2400" dirty="0" err="1" smtClean="0"/>
              <a:t>ordenan</a:t>
            </a:r>
            <a:r>
              <a:rPr lang="en-US" sz="2400" dirty="0" smtClean="0"/>
              <a:t> </a:t>
            </a:r>
            <a:r>
              <a:rPr lang="en-US" sz="2400" dirty="0" err="1" smtClean="0"/>
              <a:t>sacrificar</a:t>
            </a:r>
            <a:r>
              <a:rPr lang="en-US" sz="2400" dirty="0" smtClean="0"/>
              <a:t> a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animales</a:t>
            </a:r>
            <a:r>
              <a:rPr lang="en-US" sz="2400" dirty="0" smtClean="0"/>
              <a:t> </a:t>
            </a:r>
            <a:r>
              <a:rPr lang="en-US" sz="2400" dirty="0" err="1" smtClean="0"/>
              <a:t>destinados</a:t>
            </a:r>
            <a:r>
              <a:rPr lang="en-US" sz="2400" dirty="0" smtClean="0"/>
              <a:t> para el </a:t>
            </a:r>
            <a:r>
              <a:rPr lang="en-US" sz="2400" dirty="0" err="1" smtClean="0"/>
              <a:t>consumo</a:t>
            </a:r>
            <a:r>
              <a:rPr lang="en-US" sz="2400" dirty="0" smtClean="0"/>
              <a:t> </a:t>
            </a:r>
            <a:r>
              <a:rPr lang="en-US" sz="2400" dirty="0" err="1" smtClean="0"/>
              <a:t>según</a:t>
            </a:r>
            <a:r>
              <a:rPr lang="en-US" sz="2400" dirty="0" smtClean="0"/>
              <a:t> </a:t>
            </a:r>
            <a:r>
              <a:rPr lang="en-US" sz="2400" dirty="0" err="1" smtClean="0"/>
              <a:t>unos</a:t>
            </a:r>
            <a:r>
              <a:rPr lang="en-US" sz="2400" dirty="0" smtClean="0"/>
              <a:t> </a:t>
            </a:r>
            <a:r>
              <a:rPr lang="en-US" sz="2400" dirty="0" err="1" smtClean="0"/>
              <a:t>procedimientos</a:t>
            </a:r>
            <a:r>
              <a:rPr lang="en-US" sz="2400" dirty="0" smtClean="0"/>
              <a:t> </a:t>
            </a:r>
            <a:r>
              <a:rPr lang="en-US" sz="2400" dirty="0" err="1" smtClean="0"/>
              <a:t>específicos</a:t>
            </a:r>
            <a:r>
              <a:rPr lang="en-US" sz="2400" dirty="0" smtClean="0"/>
              <a:t>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 Las dos </a:t>
            </a:r>
            <a:r>
              <a:rPr lang="en-US" sz="2400" dirty="0" err="1" smtClean="0"/>
              <a:t>leyes</a:t>
            </a:r>
            <a:r>
              <a:rPr lang="en-US" sz="2400" dirty="0" smtClean="0"/>
              <a:t> </a:t>
            </a:r>
            <a:r>
              <a:rPr lang="en-US" sz="2400" dirty="0" err="1" smtClean="0"/>
              <a:t>mandan</a:t>
            </a:r>
            <a:r>
              <a:rPr lang="en-US" sz="2400" dirty="0" smtClean="0"/>
              <a:t> que se </a:t>
            </a:r>
            <a:r>
              <a:rPr lang="en-US" sz="2400" dirty="0" err="1" smtClean="0"/>
              <a:t>sacrifique</a:t>
            </a:r>
            <a:r>
              <a:rPr lang="en-US" sz="2400" dirty="0" smtClean="0"/>
              <a:t> el animal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medio</a:t>
            </a:r>
            <a:r>
              <a:rPr lang="en-US" sz="2400" dirty="0" smtClean="0"/>
              <a:t> de un </a:t>
            </a:r>
            <a:r>
              <a:rPr lang="en-US" sz="2400" dirty="0" err="1" smtClean="0"/>
              <a:t>corte</a:t>
            </a:r>
            <a:r>
              <a:rPr lang="en-US" sz="2400" dirty="0" smtClean="0"/>
              <a:t> </a:t>
            </a:r>
            <a:r>
              <a:rPr lang="en-US" sz="2400" dirty="0" err="1" smtClean="0"/>
              <a:t>limpio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el </a:t>
            </a:r>
            <a:r>
              <a:rPr lang="en-US" sz="2400" dirty="0" err="1" smtClean="0"/>
              <a:t>cuello</a:t>
            </a:r>
            <a:r>
              <a:rPr lang="en-US" sz="2400" dirty="0" smtClean="0"/>
              <a:t> con un </a:t>
            </a:r>
            <a:r>
              <a:rPr lang="en-US" sz="2400" dirty="0" err="1" smtClean="0"/>
              <a:t>cuchillo</a:t>
            </a:r>
            <a:r>
              <a:rPr lang="en-US" sz="2400" dirty="0" smtClean="0"/>
              <a:t> </a:t>
            </a:r>
            <a:r>
              <a:rPr lang="en-US" sz="2400" dirty="0" err="1" smtClean="0"/>
              <a:t>bien</a:t>
            </a:r>
            <a:r>
              <a:rPr lang="en-US" sz="2400" dirty="0" smtClean="0"/>
              <a:t> </a:t>
            </a:r>
            <a:r>
              <a:rPr lang="en-US" sz="2400" dirty="0" err="1" smtClean="0"/>
              <a:t>afilado</a:t>
            </a:r>
            <a:r>
              <a:rPr lang="en-US" sz="2400" dirty="0" smtClean="0"/>
              <a:t> y que se </a:t>
            </a:r>
            <a:r>
              <a:rPr lang="en-US" sz="2400" dirty="0" err="1" smtClean="0"/>
              <a:t>drene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sangre</a:t>
            </a:r>
            <a:r>
              <a:rPr lang="en-US" sz="2400" dirty="0" smtClean="0"/>
              <a:t> </a:t>
            </a:r>
            <a:r>
              <a:rPr lang="en-US" sz="2400" dirty="0" err="1" smtClean="0"/>
              <a:t>completamente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0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48" y="29786"/>
            <a:ext cx="11779699" cy="115543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Por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su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importancia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culinaria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, el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cerdo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aparece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representado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manera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positiva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la </a:t>
            </a:r>
            <a:r>
              <a:rPr lang="en-US" sz="2800" dirty="0" err="1" smtClean="0">
                <a:solidFill>
                  <a:srgbClr val="C00000"/>
                </a:solidFill>
              </a:rPr>
              <a:t>cultura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gráfica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muchos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países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hispanos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Content Placeholder 3" descr="IMG_18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99" r="-66399"/>
          <a:stretch>
            <a:fillRect/>
          </a:stretch>
        </p:blipFill>
        <p:spPr>
          <a:xfrm>
            <a:off x="-3075632" y="1172732"/>
            <a:ext cx="10881973" cy="4502942"/>
          </a:xfrm>
        </p:spPr>
      </p:pic>
      <p:pic>
        <p:nvPicPr>
          <p:cNvPr id="5" name="Content Placeholder 3" descr="IMG_15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43" r="-44543"/>
          <a:stretch>
            <a:fillRect/>
          </a:stretch>
        </p:blipFill>
        <p:spPr>
          <a:xfrm>
            <a:off x="2233748" y="2966203"/>
            <a:ext cx="8972597" cy="371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65" y="1172732"/>
            <a:ext cx="3550529" cy="411044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3474" y="5883656"/>
            <a:ext cx="330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Carnicería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La Habana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942" y="1501879"/>
            <a:ext cx="345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Tienda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embutidos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Bilbao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00" y="175528"/>
            <a:ext cx="6518953" cy="1698095"/>
          </a:xfrm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dirty="0" smtClean="0"/>
              <a:t>Las </a:t>
            </a:r>
            <a:r>
              <a:rPr lang="en-US" sz="3200" dirty="0" err="1" smtClean="0"/>
              <a:t>tiendas</a:t>
            </a:r>
            <a:r>
              <a:rPr lang="en-US" sz="3200" dirty="0" smtClean="0"/>
              <a:t> de </a:t>
            </a:r>
            <a:r>
              <a:rPr lang="en-US" sz="32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embutidos</a:t>
            </a:r>
            <a:r>
              <a:rPr lang="en-US" sz="3200" dirty="0" smtClean="0"/>
              <a:t> </a:t>
            </a:r>
            <a:r>
              <a:rPr lang="en-US" sz="3200" dirty="0" err="1" smtClean="0"/>
              <a:t>ofrecen</a:t>
            </a:r>
            <a:r>
              <a:rPr lang="en-US" sz="3200" dirty="0" smtClean="0"/>
              <a:t> </a:t>
            </a:r>
            <a:r>
              <a:rPr lang="en-US" sz="3200" dirty="0" err="1" smtClean="0"/>
              <a:t>muchas</a:t>
            </a:r>
            <a:r>
              <a:rPr lang="en-US" sz="3200" dirty="0" smtClean="0"/>
              <a:t> </a:t>
            </a:r>
            <a:r>
              <a:rPr lang="en-US" sz="3200" dirty="0" err="1" smtClean="0"/>
              <a:t>clases</a:t>
            </a:r>
            <a:r>
              <a:rPr lang="en-US" sz="3200" dirty="0" smtClean="0"/>
              <a:t> de </a:t>
            </a:r>
            <a:r>
              <a:rPr lang="en-US" sz="3200" dirty="0" err="1" smtClean="0"/>
              <a:t>jamón</a:t>
            </a:r>
            <a:r>
              <a:rPr lang="en-US" sz="3200" dirty="0" smtClean="0"/>
              <a:t>, chorizo, </a:t>
            </a:r>
            <a:r>
              <a:rPr lang="en-US" sz="3200" dirty="0" err="1" smtClean="0"/>
              <a:t>salchichón</a:t>
            </a:r>
            <a:r>
              <a:rPr lang="en-US" sz="3200" dirty="0" smtClean="0"/>
              <a:t>, </a:t>
            </a:r>
            <a:r>
              <a:rPr lang="en-US" sz="3200" dirty="0" err="1" smtClean="0"/>
              <a:t>lomo</a:t>
            </a:r>
            <a:r>
              <a:rPr lang="en-US" sz="3200" dirty="0" smtClean="0"/>
              <a:t> y </a:t>
            </a:r>
            <a:r>
              <a:rPr lang="en-US" sz="3200" dirty="0" err="1" smtClean="0"/>
              <a:t>otros</a:t>
            </a:r>
            <a:r>
              <a:rPr lang="en-US" sz="3200" dirty="0" smtClean="0"/>
              <a:t> </a:t>
            </a:r>
            <a:r>
              <a:rPr lang="en-US" sz="3200" dirty="0" err="1" smtClean="0"/>
              <a:t>productos</a:t>
            </a:r>
            <a:r>
              <a:rPr lang="en-US" sz="3200" dirty="0" smtClean="0"/>
              <a:t>, </a:t>
            </a:r>
            <a:r>
              <a:rPr lang="en-US" sz="3200" dirty="0" err="1" smtClean="0"/>
              <a:t>resultado</a:t>
            </a:r>
            <a:r>
              <a:rPr lang="en-US" sz="3200" dirty="0" smtClean="0"/>
              <a:t> de la </a:t>
            </a:r>
            <a:r>
              <a:rPr lang="en-US" sz="3200" dirty="0" err="1" smtClean="0"/>
              <a:t>matanza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206"/>
            <a:ext cx="6936107" cy="4351338"/>
          </a:xfrm>
          <a:ln w="190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43" y="265176"/>
            <a:ext cx="5129239" cy="624535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263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0" y="212539"/>
            <a:ext cx="3949831" cy="5266442"/>
          </a:xfrm>
          <a:ln w="1905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20" y="67555"/>
            <a:ext cx="7890994" cy="479145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088164" y="4909415"/>
            <a:ext cx="2904533" cy="10156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Tostas</a:t>
            </a:r>
            <a:r>
              <a:rPr lang="en-US" sz="2000" dirty="0" smtClean="0"/>
              <a:t> de </a:t>
            </a:r>
            <a:r>
              <a:rPr lang="en-US" sz="2000" dirty="0" err="1" smtClean="0"/>
              <a:t>salchichón</a:t>
            </a:r>
            <a:r>
              <a:rPr lang="en-US" sz="2000" dirty="0" smtClean="0"/>
              <a:t>, chorizo, </a:t>
            </a:r>
            <a:r>
              <a:rPr lang="en-US" sz="2000" dirty="0" err="1" smtClean="0"/>
              <a:t>fuet</a:t>
            </a:r>
            <a:r>
              <a:rPr lang="en-US" sz="2000" dirty="0" smtClean="0"/>
              <a:t>, </a:t>
            </a:r>
            <a:r>
              <a:rPr lang="en-US" sz="2000" dirty="0" err="1" smtClean="0"/>
              <a:t>sobrasada</a:t>
            </a:r>
            <a:r>
              <a:rPr lang="en-US" sz="2000" dirty="0" smtClean="0"/>
              <a:t> y </a:t>
            </a:r>
            <a:r>
              <a:rPr lang="en-US" sz="2000" dirty="0" err="1" smtClean="0"/>
              <a:t>morcilla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80" y="4074234"/>
            <a:ext cx="3745992" cy="2809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80" y="5478981"/>
            <a:ext cx="4543721" cy="13234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técnica</a:t>
            </a:r>
            <a:r>
              <a:rPr lang="en-US" sz="2000" dirty="0" smtClean="0"/>
              <a:t> de </a:t>
            </a:r>
            <a:r>
              <a:rPr lang="en-US" sz="2000" dirty="0" err="1" smtClean="0"/>
              <a:t>cortar</a:t>
            </a:r>
            <a:r>
              <a:rPr lang="en-US" sz="2000" dirty="0" smtClean="0"/>
              <a:t> el </a:t>
            </a:r>
            <a:r>
              <a:rPr lang="en-US" sz="2000" dirty="0" err="1" smtClean="0"/>
              <a:t>jamón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importante</a:t>
            </a:r>
            <a:r>
              <a:rPr lang="en-US" sz="2000" dirty="0" smtClean="0"/>
              <a:t> </a:t>
            </a:r>
            <a:r>
              <a:rPr lang="en-US" sz="2000" dirty="0" err="1" smtClean="0"/>
              <a:t>porque</a:t>
            </a:r>
            <a:r>
              <a:rPr lang="en-US" sz="2000" dirty="0" smtClean="0"/>
              <a:t> </a:t>
            </a:r>
            <a:r>
              <a:rPr lang="en-US" sz="2000" dirty="0" err="1" smtClean="0"/>
              <a:t>afecta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sabor</a:t>
            </a:r>
            <a:r>
              <a:rPr lang="en-US" sz="2000" dirty="0" smtClean="0"/>
              <a:t>,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eso</a:t>
            </a:r>
            <a:r>
              <a:rPr lang="en-US" sz="2000" dirty="0" smtClean="0"/>
              <a:t> hay </a:t>
            </a:r>
            <a:r>
              <a:rPr lang="en-US" sz="2000" dirty="0" err="1" smtClean="0"/>
              <a:t>cortadores</a:t>
            </a:r>
            <a:r>
              <a:rPr lang="en-US" sz="2000" dirty="0" smtClean="0"/>
              <a:t> </a:t>
            </a:r>
            <a:r>
              <a:rPr lang="en-US" sz="2000" dirty="0" err="1" smtClean="0"/>
              <a:t>profesionales</a:t>
            </a:r>
            <a:r>
              <a:rPr lang="en-US" sz="2000" dirty="0" smtClean="0"/>
              <a:t> que </a:t>
            </a:r>
            <a:r>
              <a:rPr lang="en-US" sz="2000" dirty="0" err="1" smtClean="0"/>
              <a:t>realizan</a:t>
            </a:r>
            <a:r>
              <a:rPr lang="en-US" sz="2000" dirty="0" smtClean="0"/>
              <a:t> un </a:t>
            </a:r>
            <a:r>
              <a:rPr lang="en-US" sz="2000" dirty="0" err="1" smtClean="0"/>
              <a:t>aprendizaje</a:t>
            </a:r>
            <a:r>
              <a:rPr lang="en-US" sz="2000" dirty="0" smtClean="0"/>
              <a:t> de </a:t>
            </a:r>
            <a:r>
              <a:rPr lang="en-US" sz="2000" dirty="0" err="1" smtClean="0"/>
              <a:t>varios</a:t>
            </a:r>
            <a:r>
              <a:rPr lang="en-US" sz="2000" dirty="0" smtClean="0"/>
              <a:t> </a:t>
            </a:r>
            <a:r>
              <a:rPr lang="en-US" sz="2000" dirty="0" err="1" smtClean="0"/>
              <a:t>años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24878" y="5983854"/>
            <a:ext cx="2856322" cy="70788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Cucuruchos</a:t>
            </a:r>
            <a:r>
              <a:rPr lang="en-US" sz="2000" dirty="0" smtClean="0"/>
              <a:t> de chorizo y </a:t>
            </a:r>
            <a:r>
              <a:rPr lang="en-US" sz="2000" dirty="0" err="1" smtClean="0"/>
              <a:t>salchichón</a:t>
            </a:r>
            <a:r>
              <a:rPr 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20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1464</Words>
  <Application>Microsoft Macintosh PowerPoint</Application>
  <PresentationFormat>Widescreen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Abadi MT Condensed Extra Bold</vt:lpstr>
      <vt:lpstr>Arial Rounded MT Bold</vt:lpstr>
      <vt:lpstr>Calibri</vt:lpstr>
      <vt:lpstr>Calibri Light</vt:lpstr>
      <vt:lpstr>Mangal</vt:lpstr>
      <vt:lpstr>Wingdings</vt:lpstr>
      <vt:lpstr>Arial</vt:lpstr>
      <vt:lpstr>Office Theme</vt:lpstr>
      <vt:lpstr>Capítulo 12</vt:lpstr>
      <vt:lpstr>El cerdo</vt:lpstr>
      <vt:lpstr>El cerdo es animal central para la dieta de muchos países hispánicos</vt:lpstr>
      <vt:lpstr>El mejor jamón es el de cerdo ibérico de pata negra alimentado con bellotas </vt:lpstr>
      <vt:lpstr>Los cerdos pueden criarse en todo tipo de condiciones, por lo que son ideales animales domésticos, fáciles de alimentar ya que comen sobras y son omnívoros </vt:lpstr>
      <vt:lpstr>Cerdo y leyes dietéticas: kasher y halal</vt:lpstr>
      <vt:lpstr>Por su importancia culinaria, el cerdo aparece representado de manera positiva en la cultura gráfica de muchos países hispanos </vt:lpstr>
      <vt:lpstr>Las tiendas de embutidos ofrecen muchas clases de jamón, chorizo, salchichón, lomo y otros productos, resultado de la matanza</vt:lpstr>
      <vt:lpstr>PowerPoint Presentation</vt:lpstr>
      <vt:lpstr>En las tiendas también pueden encontrarse productos cárnicos en conserva </vt:lpstr>
      <vt:lpstr>En los mercados pueden comprarse animales enteros o carne ya despedazada. La presentación puede ser muy diferente de la que se encuentra en otros lugares del mundo </vt:lpstr>
      <vt:lpstr>En muchos países hispanos es también posible comprar animales vivos en el mercado </vt:lpstr>
      <vt:lpstr>El cerdo se sirve como lechón asado en restaurantes populares o en forma de chorizo en parrillas callejeras, junto con cortes de otras carnes, como el vacío, el matambre, la entraña o la tira de asado, en el que la carne está cortada de modo perpendicular a las costillas</vt:lpstr>
      <vt:lpstr>En parejas: ¿cómo difieren estos cortes de carne de los que puedes encontrar en tu supermercado?</vt:lpstr>
      <vt:lpstr>PowerPoint Presentation</vt:lpstr>
      <vt:lpstr>Achiote </vt:lpstr>
      <vt:lpstr>En parejas</vt:lpstr>
      <vt:lpstr>Las culturas carnívoras suelen aprovechar todas las partes del animal</vt:lpstr>
      <vt:lpstr>¿Qué tipo de comida suele encontrarse en los estadios deportivos? ¿Es frecuente encontrar carne? ¿Por qué te parece que existe esa conexión? </vt:lpstr>
      <vt:lpstr>En la ciudad de St. Andrews (Escocia) un popular bar donde pueden seguirse los eventos deportivos invita a los turistas estadounidenses a una barbacoa en celebración de un lluvioso 4 de julio</vt:lpstr>
      <vt:lpstr>A pesar del destacado lugar que tiene la carne en la  cocina, las frutas y verduras ocupan gran parte del espacio de los mercados tradicionales </vt:lpstr>
      <vt:lpstr>Mercados en Quito y La Paz</vt:lpstr>
      <vt:lpstr>Mercados tradicionales de frutas y verduras al aire libre</vt:lpstr>
      <vt:lpstr>El consumo de frutas y verduras se promueve por medio de anuncios y señales</vt:lpstr>
      <vt:lpstr>Vegetarianismo</vt:lpstr>
      <vt:lpstr>Para presentar el consumo de carne como algo más saludable a veces se enfatizan sus componentes vegetales</vt:lpstr>
      <vt:lpstr>En parejas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12</dc:title>
  <dc:creator>Microsoft Office User</dc:creator>
  <cp:lastModifiedBy>Microsoft Office User</cp:lastModifiedBy>
  <cp:revision>217</cp:revision>
  <cp:lastPrinted>2017-11-19T18:16:17Z</cp:lastPrinted>
  <dcterms:created xsi:type="dcterms:W3CDTF">2017-09-15T17:07:09Z</dcterms:created>
  <dcterms:modified xsi:type="dcterms:W3CDTF">2017-11-19T19:16:33Z</dcterms:modified>
</cp:coreProperties>
</file>