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51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9"/>
    <p:restoredTop sz="94714"/>
  </p:normalViewPr>
  <p:slideViewPr>
    <p:cSldViewPr snapToGrid="0" snapToObjects="1">
      <p:cViewPr varScale="1">
        <p:scale>
          <a:sx n="155" d="100"/>
          <a:sy n="155" d="100"/>
        </p:scale>
        <p:origin x="19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B7E71-B7E4-A345-9A18-FDDD6E91994E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2334-EE57-854A-B0DB-217AECB1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03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92334-EE57-854A-B0DB-217AECB1AF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17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92334-EE57-854A-B0DB-217AECB1AF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4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3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6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9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6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7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9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2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6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8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3AA61-1450-644A-9336-19CF89F1B649}" type="datetimeFigureOut">
              <a:rPr lang="en-US" smtClean="0"/>
              <a:t>11/11/17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E23C5-A465-C64C-9360-F6B4ADEA4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074" y="3866372"/>
            <a:ext cx="7772400" cy="1470025"/>
          </a:xfrm>
        </p:spPr>
        <p:txBody>
          <a:bodyPr/>
          <a:lstStyle/>
          <a:p>
            <a:r>
              <a:rPr lang="en-US" dirty="0" err="1"/>
              <a:t>Mapas</a:t>
            </a:r>
            <a:r>
              <a:rPr lang="en-US" dirty="0"/>
              <a:t> </a:t>
            </a:r>
            <a:r>
              <a:rPr lang="en-US" dirty="0" err="1"/>
              <a:t>gastronómicos</a:t>
            </a:r>
            <a:r>
              <a:rPr lang="en-US" dirty="0"/>
              <a:t>: </a:t>
            </a:r>
            <a:r>
              <a:rPr lang="en-US" dirty="0" err="1"/>
              <a:t>España</a:t>
            </a:r>
            <a:r>
              <a:rPr lang="en-US" dirty="0"/>
              <a:t/>
            </a:r>
            <a:br>
              <a:rPr lang="en-US" dirty="0"/>
            </a:br>
            <a:r>
              <a:rPr lang="en-US" sz="4000" dirty="0" err="1" smtClean="0">
                <a:solidFill>
                  <a:srgbClr val="C00000"/>
                </a:solidFill>
              </a:rPr>
              <a:t>Dieta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mediterránea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3376" y="2553649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Capítulo</a:t>
            </a:r>
            <a:r>
              <a:rPr lang="en-US" sz="4800" dirty="0" smtClean="0"/>
              <a:t> 13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144470" y="6209244"/>
            <a:ext cx="29358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Ana M. </a:t>
            </a:r>
            <a:r>
              <a:rPr lang="en-US" dirty="0" smtClean="0"/>
              <a:t>Gómez-Bravo 2017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58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Historia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La </a:t>
            </a:r>
            <a:r>
              <a:rPr lang="en-US" dirty="0" err="1" smtClean="0"/>
              <a:t>dieta</a:t>
            </a:r>
            <a:r>
              <a:rPr lang="en-US" dirty="0" smtClean="0"/>
              <a:t> </a:t>
            </a:r>
            <a:r>
              <a:rPr lang="en-US" dirty="0" err="1" smtClean="0"/>
              <a:t>mediterránea</a:t>
            </a:r>
            <a:r>
              <a:rPr lang="en-US" dirty="0" smtClean="0"/>
              <a:t> </a:t>
            </a:r>
            <a:r>
              <a:rPr lang="en-US" dirty="0" err="1" smtClean="0"/>
              <a:t>adquiere</a:t>
            </a:r>
            <a:r>
              <a:rPr lang="en-US" dirty="0" smtClean="0"/>
              <a:t> </a:t>
            </a:r>
            <a:r>
              <a:rPr lang="en-US" dirty="0" err="1" smtClean="0"/>
              <a:t>renombre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década</a:t>
            </a:r>
            <a:r>
              <a:rPr lang="en-US" dirty="0" smtClean="0"/>
              <a:t> de 1960,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encontrarse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/>
              <a:t>l</a:t>
            </a:r>
            <a:r>
              <a:rPr lang="en-US" dirty="0" smtClean="0"/>
              <a:t>a </a:t>
            </a:r>
            <a:r>
              <a:rPr lang="en-US" dirty="0" err="1"/>
              <a:t>isla</a:t>
            </a:r>
            <a:r>
              <a:rPr lang="en-US" dirty="0"/>
              <a:t> de </a:t>
            </a:r>
            <a:r>
              <a:rPr lang="en-US" dirty="0" err="1" smtClean="0"/>
              <a:t>Creta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población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excelente</a:t>
            </a:r>
            <a:r>
              <a:rPr lang="en-US" dirty="0" smtClean="0"/>
              <a:t> </a:t>
            </a:r>
            <a:r>
              <a:rPr lang="en-US" dirty="0" err="1" smtClean="0"/>
              <a:t>estado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, a </a:t>
            </a:r>
            <a:r>
              <a:rPr lang="en-US" dirty="0" err="1" smtClean="0"/>
              <a:t>pesar</a:t>
            </a:r>
            <a:r>
              <a:rPr lang="en-US" dirty="0" smtClean="0"/>
              <a:t> de las </a:t>
            </a:r>
            <a:r>
              <a:rPr lang="en-US" dirty="0" err="1" smtClean="0"/>
              <a:t>carestías</a:t>
            </a:r>
            <a:r>
              <a:rPr lang="en-US" dirty="0" smtClean="0"/>
              <a:t> de </a:t>
            </a:r>
            <a:r>
              <a:rPr lang="en-US" dirty="0" err="1" smtClean="0"/>
              <a:t>alimentos</a:t>
            </a:r>
            <a:r>
              <a:rPr lang="en-US" dirty="0" smtClean="0"/>
              <a:t> </a:t>
            </a:r>
            <a:r>
              <a:rPr lang="en-US" dirty="0" err="1" smtClean="0"/>
              <a:t>causadas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Segunda</a:t>
            </a:r>
            <a:r>
              <a:rPr lang="en-US" dirty="0" smtClean="0"/>
              <a:t> Guerra Mundial </a:t>
            </a:r>
            <a:endParaRPr lang="en-US" dirty="0"/>
          </a:p>
          <a:p>
            <a:pPr lvl="1">
              <a:buFont typeface="Courier New" charset="0"/>
              <a:buChar char="o"/>
            </a:pP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dieta</a:t>
            </a:r>
            <a:r>
              <a:rPr lang="en-US" dirty="0" smtClean="0"/>
              <a:t> </a:t>
            </a:r>
            <a:r>
              <a:rPr lang="en-US" dirty="0" err="1"/>
              <a:t>asociada</a:t>
            </a:r>
            <a:r>
              <a:rPr lang="en-US" dirty="0"/>
              <a:t> con </a:t>
            </a:r>
            <a:r>
              <a:rPr lang="en-US" dirty="0" err="1" smtClean="0"/>
              <a:t>bajos</a:t>
            </a:r>
            <a:r>
              <a:rPr lang="en-US" dirty="0" smtClean="0"/>
              <a:t> </a:t>
            </a:r>
            <a:r>
              <a:rPr lang="en-US" dirty="0" err="1" smtClean="0"/>
              <a:t>niveles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enfermedades</a:t>
            </a:r>
            <a:r>
              <a:rPr lang="en-US" dirty="0" smtClean="0"/>
              <a:t> </a:t>
            </a:r>
            <a:r>
              <a:rPr lang="en-US" dirty="0" err="1" smtClean="0"/>
              <a:t>cardíacas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Se </a:t>
            </a:r>
            <a:r>
              <a:rPr lang="en-US" dirty="0" err="1" smtClean="0"/>
              <a:t>populariza</a:t>
            </a:r>
            <a:r>
              <a:rPr lang="en-US" dirty="0" smtClean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década</a:t>
            </a:r>
            <a:r>
              <a:rPr lang="en-US" dirty="0" smtClean="0"/>
              <a:t> de 1990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Se </a:t>
            </a:r>
            <a:r>
              <a:rPr lang="en-US" dirty="0" err="1" smtClean="0"/>
              <a:t>identifica</a:t>
            </a:r>
            <a:r>
              <a:rPr lang="en-US" dirty="0" smtClean="0"/>
              <a:t> con la </a:t>
            </a:r>
            <a:r>
              <a:rPr lang="en-US" dirty="0" err="1" smtClean="0"/>
              <a:t>dieta</a:t>
            </a:r>
            <a:r>
              <a:rPr lang="en-US" dirty="0" smtClean="0"/>
              <a:t> </a:t>
            </a:r>
            <a:r>
              <a:rPr lang="en-US" dirty="0"/>
              <a:t>de la </a:t>
            </a:r>
            <a:r>
              <a:rPr lang="en-US" dirty="0" err="1" smtClean="0"/>
              <a:t>cuenca</a:t>
            </a:r>
            <a:r>
              <a:rPr lang="en-US" dirty="0" smtClean="0"/>
              <a:t> </a:t>
            </a:r>
            <a:r>
              <a:rPr lang="en-US" dirty="0"/>
              <a:t>del </a:t>
            </a:r>
            <a:r>
              <a:rPr lang="en-US" dirty="0" err="1"/>
              <a:t>Mediterráneo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/>
              <a:t>los </a:t>
            </a:r>
            <a:r>
              <a:rPr lang="en-US" dirty="0" err="1"/>
              <a:t>años</a:t>
            </a:r>
            <a:r>
              <a:rPr lang="en-US" dirty="0"/>
              <a:t> 60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055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4776"/>
          </a:xfrm>
        </p:spPr>
        <p:txBody>
          <a:bodyPr>
            <a:normAutofit/>
          </a:bodyPr>
          <a:lstStyle/>
          <a:p>
            <a:r>
              <a:rPr lang="en-US" sz="2800" b="1" dirty="0" err="1">
                <a:solidFill>
                  <a:schemeClr val="accent3">
                    <a:lumMod val="50000"/>
                  </a:schemeClr>
                </a:solidFill>
              </a:rPr>
              <a:t>Especificaciones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</a:rPr>
              <a:t>alimentarias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057"/>
            <a:ext cx="9144000" cy="622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4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Composición</a:t>
            </a:r>
            <a:r>
              <a:rPr lang="en-US" dirty="0"/>
              <a:t> de la </a:t>
            </a:r>
            <a:r>
              <a:rPr lang="en-US" dirty="0" err="1"/>
              <a:t>dieta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Alta en: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omega-3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antioxidantes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fibra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fitoquímicos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Baja </a:t>
            </a:r>
            <a:r>
              <a:rPr lang="en-US" dirty="0"/>
              <a:t>en:</a:t>
            </a:r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grasa</a:t>
            </a:r>
            <a:r>
              <a:rPr lang="en-US" dirty="0" smtClean="0"/>
              <a:t> </a:t>
            </a:r>
            <a:r>
              <a:rPr lang="en-US" dirty="0" err="1"/>
              <a:t>saturada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99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2060"/>
                </a:solidFill>
                <a:latin typeface="+mn-lt"/>
              </a:rPr>
              <a:t>Beneficios</a:t>
            </a:r>
            <a:r>
              <a:rPr lang="en-US" dirty="0" smtClean="0">
                <a:solidFill>
                  <a:srgbClr val="002060"/>
                </a:solidFill>
                <a:latin typeface="+mn-lt"/>
              </a:rPr>
              <a:t> para la </a:t>
            </a:r>
            <a:r>
              <a:rPr lang="en-US" dirty="0" err="1" smtClean="0">
                <a:solidFill>
                  <a:srgbClr val="002060"/>
                </a:solidFill>
                <a:latin typeface="+mn-lt"/>
              </a:rPr>
              <a:t>salud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C00000"/>
                </a:solidFill>
              </a:rPr>
              <a:t>Mejora</a:t>
            </a:r>
            <a:r>
              <a:rPr lang="en-US" sz="2800" dirty="0" smtClean="0">
                <a:solidFill>
                  <a:srgbClr val="C00000"/>
                </a:solidFill>
              </a:rPr>
              <a:t>:</a:t>
            </a:r>
            <a:r>
              <a:rPr lang="en-US" sz="2800" dirty="0" smtClean="0"/>
              <a:t> 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la </a:t>
            </a:r>
            <a:r>
              <a:rPr lang="en-US" sz="2400" dirty="0" err="1" smtClean="0">
                <a:solidFill>
                  <a:srgbClr val="002060"/>
                </a:solidFill>
              </a:rPr>
              <a:t>esperanza</a:t>
            </a:r>
            <a:r>
              <a:rPr lang="en-US" sz="2400" dirty="0" smtClean="0">
                <a:solidFill>
                  <a:srgbClr val="002060"/>
                </a:solidFill>
              </a:rPr>
              <a:t> de </a:t>
            </a:r>
            <a:r>
              <a:rPr lang="en-US" sz="2400" dirty="0" err="1" smtClean="0">
                <a:solidFill>
                  <a:srgbClr val="002060"/>
                </a:solidFill>
              </a:rPr>
              <a:t>vida</a:t>
            </a:r>
            <a:endParaRPr lang="en-US" sz="2400" dirty="0">
              <a:solidFill>
                <a:srgbClr val="002060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 el control del peso 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las </a:t>
            </a:r>
            <a:r>
              <a:rPr lang="en-US" sz="2400" dirty="0" err="1" smtClean="0">
                <a:solidFill>
                  <a:srgbClr val="002060"/>
                </a:solidFill>
              </a:rPr>
              <a:t>funciones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mentales</a:t>
            </a:r>
            <a:endParaRPr lang="en-US" sz="2400" dirty="0" smtClean="0">
              <a:solidFill>
                <a:srgbClr val="002060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la </a:t>
            </a:r>
            <a:r>
              <a:rPr lang="en-US" sz="2400" dirty="0" err="1">
                <a:solidFill>
                  <a:srgbClr val="002060"/>
                </a:solidFill>
              </a:rPr>
              <a:t>s</a:t>
            </a:r>
            <a:r>
              <a:rPr lang="en-US" sz="2400" dirty="0" err="1" smtClean="0">
                <a:solidFill>
                  <a:srgbClr val="002060"/>
                </a:solidFill>
              </a:rPr>
              <a:t>alud</a:t>
            </a:r>
            <a:r>
              <a:rPr lang="en-US" sz="2400" dirty="0" smtClean="0">
                <a:solidFill>
                  <a:srgbClr val="002060"/>
                </a:solidFill>
              </a:rPr>
              <a:t> ocular 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la </a:t>
            </a:r>
            <a:r>
              <a:rPr lang="en-US" sz="2400" dirty="0" err="1" smtClean="0">
                <a:solidFill>
                  <a:srgbClr val="002060"/>
                </a:solidFill>
              </a:rPr>
              <a:t>salud</a:t>
            </a:r>
            <a:r>
              <a:rPr lang="en-US" sz="2400" dirty="0" smtClean="0">
                <a:solidFill>
                  <a:srgbClr val="002060"/>
                </a:solidFill>
              </a:rPr>
              <a:t> dental </a:t>
            </a:r>
            <a:endParaRPr lang="en-US" sz="2400" dirty="0">
              <a:solidFill>
                <a:srgbClr val="002060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la </a:t>
            </a:r>
            <a:r>
              <a:rPr lang="en-US" sz="2400" dirty="0" err="1" smtClean="0">
                <a:solidFill>
                  <a:srgbClr val="002060"/>
                </a:solidFill>
              </a:rPr>
              <a:t>fertilidad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la </a:t>
            </a:r>
            <a:r>
              <a:rPr lang="en-US" sz="2400" dirty="0" err="1" smtClean="0">
                <a:solidFill>
                  <a:srgbClr val="002060"/>
                </a:solidFill>
              </a:rPr>
              <a:t>posibilidad</a:t>
            </a:r>
            <a:r>
              <a:rPr lang="en-US" sz="2400" dirty="0" smtClean="0">
                <a:solidFill>
                  <a:srgbClr val="002060"/>
                </a:solidFill>
              </a:rPr>
              <a:t> de </a:t>
            </a:r>
            <a:r>
              <a:rPr lang="en-US" sz="2400" dirty="0" err="1" smtClean="0">
                <a:solidFill>
                  <a:srgbClr val="002060"/>
                </a:solidFill>
              </a:rPr>
              <a:t>tener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bebés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más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sanos</a:t>
            </a:r>
            <a:endParaRPr lang="en-US" sz="2400" dirty="0" smtClean="0">
              <a:solidFill>
                <a:srgbClr val="002060"/>
              </a:solidFill>
            </a:endParaRPr>
          </a:p>
          <a:p>
            <a:pPr lvl="1">
              <a:buFont typeface="Wingdings" charset="2"/>
              <a:buChar char="Ø"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C00000"/>
                </a:solidFill>
              </a:rPr>
              <a:t>Disminuye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el </a:t>
            </a:r>
            <a:r>
              <a:rPr lang="en-US" sz="2800" dirty="0" err="1">
                <a:solidFill>
                  <a:srgbClr val="C00000"/>
                </a:solidFill>
              </a:rPr>
              <a:t>peligro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de: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diabetes </a:t>
            </a:r>
          </a:p>
          <a:p>
            <a:pPr lvl="1">
              <a:buFont typeface="Arial" charset="0"/>
              <a:buChar char="•"/>
            </a:pP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artritis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reumatoide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cáncer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Alzheimer 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Parkinson </a:t>
            </a:r>
          </a:p>
          <a:p>
            <a:pPr lvl="1">
              <a:buFont typeface="Arial" charset="0"/>
              <a:buChar char="•"/>
            </a:pP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depresión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lvl="1">
              <a:buFont typeface="Arial" charset="0"/>
              <a:buChar char="•"/>
            </a:pP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enfermedades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cardiovasculares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473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Los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estudios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han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demostrado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que: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err="1" smtClean="0"/>
              <a:t>presenta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nutrición</a:t>
            </a:r>
            <a:r>
              <a:rPr lang="en-US" dirty="0" smtClean="0"/>
              <a:t> </a:t>
            </a:r>
            <a:r>
              <a:rPr lang="en-US" dirty="0" err="1" smtClean="0"/>
              <a:t>adecuada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reduce </a:t>
            </a:r>
            <a:r>
              <a:rPr lang="en-US" dirty="0"/>
              <a:t>la </a:t>
            </a:r>
            <a:r>
              <a:rPr lang="en-US" dirty="0" err="1"/>
              <a:t>mortalidad</a:t>
            </a:r>
            <a:r>
              <a:rPr lang="en-US" dirty="0"/>
              <a:t> 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reduce </a:t>
            </a:r>
            <a:r>
              <a:rPr lang="en-US" dirty="0"/>
              <a:t>la </a:t>
            </a:r>
            <a:r>
              <a:rPr lang="en-US" dirty="0" err="1"/>
              <a:t>incidencia</a:t>
            </a:r>
            <a:r>
              <a:rPr lang="en-US" dirty="0"/>
              <a:t> de </a:t>
            </a:r>
            <a:r>
              <a:rPr lang="en-US" dirty="0" err="1" smtClean="0"/>
              <a:t>enfermedades</a:t>
            </a:r>
            <a:r>
              <a:rPr lang="en-US" dirty="0" smtClean="0"/>
              <a:t> </a:t>
            </a:r>
            <a:r>
              <a:rPr lang="en-US" dirty="0" err="1" smtClean="0"/>
              <a:t>cardiovasculares</a:t>
            </a:r>
            <a:r>
              <a:rPr lang="en-US" dirty="0" smtClean="0"/>
              <a:t> y las </a:t>
            </a:r>
            <a:r>
              <a:rPr lang="en-US" dirty="0" err="1" smtClean="0"/>
              <a:t>muertes</a:t>
            </a:r>
            <a:r>
              <a:rPr lang="en-US" dirty="0" smtClean="0"/>
              <a:t> </a:t>
            </a:r>
            <a:r>
              <a:rPr lang="en-US" dirty="0" err="1" smtClean="0"/>
              <a:t>resultantes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reduce </a:t>
            </a:r>
            <a:r>
              <a:rPr lang="en-US" dirty="0"/>
              <a:t>la </a:t>
            </a:r>
            <a:r>
              <a:rPr lang="en-US" dirty="0" err="1"/>
              <a:t>incidencia</a:t>
            </a:r>
            <a:r>
              <a:rPr lang="en-US" dirty="0"/>
              <a:t> de </a:t>
            </a:r>
            <a:r>
              <a:rPr lang="en-US" dirty="0" err="1"/>
              <a:t>cáncer</a:t>
            </a:r>
            <a:r>
              <a:rPr lang="en-US" dirty="0"/>
              <a:t> </a:t>
            </a:r>
            <a:r>
              <a:rPr lang="en-US" dirty="0" smtClean="0"/>
              <a:t>y las </a:t>
            </a:r>
            <a:r>
              <a:rPr lang="en-US" dirty="0" err="1" smtClean="0"/>
              <a:t>muertes</a:t>
            </a:r>
            <a:r>
              <a:rPr lang="en-US" dirty="0" smtClean="0"/>
              <a:t> </a:t>
            </a:r>
            <a:r>
              <a:rPr lang="en-US" dirty="0" err="1" smtClean="0"/>
              <a:t>resultantes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err="1" smtClean="0"/>
              <a:t>mejora</a:t>
            </a:r>
            <a:r>
              <a:rPr lang="en-US" dirty="0" smtClean="0"/>
              <a:t> </a:t>
            </a:r>
            <a:r>
              <a:rPr lang="en-US" dirty="0"/>
              <a:t>el </a:t>
            </a:r>
            <a:r>
              <a:rPr lang="en-US" dirty="0" err="1"/>
              <a:t>perfil</a:t>
            </a:r>
            <a:r>
              <a:rPr lang="en-US" dirty="0"/>
              <a:t> </a:t>
            </a:r>
            <a:r>
              <a:rPr lang="en-US" dirty="0" err="1"/>
              <a:t>lipídico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err="1" smtClean="0"/>
              <a:t>mejora</a:t>
            </a:r>
            <a:r>
              <a:rPr lang="en-US" dirty="0" smtClean="0"/>
              <a:t> la </a:t>
            </a:r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dirty="0" err="1"/>
              <a:t>endotelial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err="1"/>
              <a:t>m</a:t>
            </a:r>
            <a:r>
              <a:rPr lang="en-US" dirty="0" err="1" smtClean="0"/>
              <a:t>ejora</a:t>
            </a:r>
            <a:r>
              <a:rPr lang="en-US" dirty="0" smtClean="0"/>
              <a:t> la </a:t>
            </a:r>
            <a:r>
              <a:rPr lang="en-US" dirty="0" err="1" smtClean="0"/>
              <a:t>resistencia</a:t>
            </a:r>
            <a:r>
              <a:rPr lang="en-US" dirty="0" smtClean="0"/>
              <a:t> </a:t>
            </a:r>
            <a:r>
              <a:rPr lang="en-US" dirty="0"/>
              <a:t>a la </a:t>
            </a:r>
            <a:r>
              <a:rPr lang="en-US" dirty="0" err="1"/>
              <a:t>insulina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reduce </a:t>
            </a:r>
            <a:r>
              <a:rPr lang="en-US" dirty="0"/>
              <a:t>el </a:t>
            </a:r>
            <a:r>
              <a:rPr lang="en-US" dirty="0" err="1"/>
              <a:t>riesgo</a:t>
            </a:r>
            <a:r>
              <a:rPr lang="en-US" dirty="0"/>
              <a:t> de </a:t>
            </a:r>
            <a:r>
              <a:rPr lang="en-US" dirty="0" err="1"/>
              <a:t>enfermedades</a:t>
            </a:r>
            <a:r>
              <a:rPr lang="en-US" dirty="0"/>
              <a:t> </a:t>
            </a:r>
            <a:r>
              <a:rPr lang="en-US" dirty="0" err="1"/>
              <a:t>neurodegenerativas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31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+mn-lt"/>
              </a:rPr>
              <a:t>Críticas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Hay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/>
              <a:t>pocas</a:t>
            </a:r>
            <a:r>
              <a:rPr lang="en-US" dirty="0"/>
              <a:t> </a:t>
            </a:r>
            <a:r>
              <a:rPr lang="en-US" dirty="0" err="1"/>
              <a:t>críticas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err="1"/>
              <a:t>Algunos</a:t>
            </a:r>
            <a:r>
              <a:rPr lang="en-US" dirty="0"/>
              <a:t> </a:t>
            </a:r>
            <a:r>
              <a:rPr lang="en-US" dirty="0" err="1"/>
              <a:t>estudios</a:t>
            </a:r>
            <a:r>
              <a:rPr lang="en-US" dirty="0"/>
              <a:t> no </a:t>
            </a:r>
            <a:r>
              <a:rPr lang="en-US" dirty="0" err="1"/>
              <a:t>muestran</a:t>
            </a:r>
            <a:r>
              <a:rPr lang="en-US" dirty="0"/>
              <a:t> </a:t>
            </a:r>
            <a:r>
              <a:rPr lang="en-US" dirty="0" err="1"/>
              <a:t>ninguna</a:t>
            </a:r>
            <a:r>
              <a:rPr lang="en-US" dirty="0"/>
              <a:t> </a:t>
            </a:r>
            <a:r>
              <a:rPr lang="en-US" dirty="0" err="1" smtClean="0"/>
              <a:t>mejoría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/>
              <a:t>:</a:t>
            </a:r>
          </a:p>
          <a:p>
            <a:pPr lvl="1">
              <a:buFont typeface="Courier New" charset="0"/>
              <a:buChar char="o"/>
            </a:pPr>
            <a:r>
              <a:rPr lang="en-US" dirty="0" err="1" smtClean="0"/>
              <a:t>cognición</a:t>
            </a:r>
            <a:endParaRPr lang="en-US" dirty="0"/>
          </a:p>
          <a:p>
            <a:pPr lvl="1">
              <a:buFont typeface="Courier New" charset="0"/>
              <a:buChar char="o"/>
            </a:pPr>
            <a:r>
              <a:rPr lang="en-US" dirty="0" err="1" smtClean="0"/>
              <a:t>riesgo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cáncer</a:t>
            </a:r>
            <a:r>
              <a:rPr lang="en-US" dirty="0" smtClean="0"/>
              <a:t> de </a:t>
            </a:r>
            <a:r>
              <a:rPr lang="en-US" dirty="0" err="1" smtClean="0"/>
              <a:t>próstata</a:t>
            </a:r>
            <a:r>
              <a:rPr lang="en-US" dirty="0" smtClean="0"/>
              <a:t> y de </a:t>
            </a:r>
            <a:r>
              <a:rPr lang="en-US" dirty="0" err="1" smtClean="0"/>
              <a:t>cáncer</a:t>
            </a:r>
            <a:r>
              <a:rPr lang="en-US" dirty="0" smtClean="0"/>
              <a:t> de </a:t>
            </a:r>
            <a:r>
              <a:rPr lang="en-US" dirty="0"/>
              <a:t>mama</a:t>
            </a:r>
          </a:p>
          <a:p>
            <a:pPr>
              <a:buFont typeface="Arial" charset="0"/>
              <a:buChar char="•"/>
            </a:pP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dieta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07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Imágenes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Pirámide</a:t>
            </a:r>
            <a:r>
              <a:rPr lang="en-US" sz="1800" dirty="0" smtClean="0"/>
              <a:t> de la </a:t>
            </a:r>
            <a:r>
              <a:rPr lang="en-US" sz="1800" dirty="0" err="1" smtClean="0"/>
              <a:t>dieta</a:t>
            </a:r>
            <a:r>
              <a:rPr lang="en-US" sz="1800" dirty="0" smtClean="0"/>
              <a:t> </a:t>
            </a:r>
            <a:r>
              <a:rPr lang="en-US" sz="1800" dirty="0" err="1" smtClean="0"/>
              <a:t>mediterránea</a:t>
            </a:r>
            <a:r>
              <a:rPr lang="en-US" sz="1800" dirty="0"/>
              <a:t>: https://</a:t>
            </a:r>
            <a:r>
              <a:rPr lang="en-US" sz="1800" dirty="0" err="1"/>
              <a:t>dietamediterranea.com</a:t>
            </a:r>
            <a:r>
              <a:rPr lang="en-US" sz="1800" dirty="0"/>
              <a:t>/</a:t>
            </a:r>
            <a:r>
              <a:rPr lang="en-US" sz="1800" dirty="0" err="1"/>
              <a:t>piramidedm</a:t>
            </a:r>
            <a:r>
              <a:rPr lang="en-US" sz="1800" dirty="0"/>
              <a:t>/</a:t>
            </a:r>
            <a:r>
              <a:rPr lang="en-US" sz="1800" dirty="0" err="1"/>
              <a:t>piramide_CASTELLANO.pdf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6247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242</Words>
  <Application>Microsoft Macintosh PowerPoint</Application>
  <PresentationFormat>On-screen Show (4:3)</PresentationFormat>
  <Paragraphs>54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Courier New</vt:lpstr>
      <vt:lpstr>Wingdings</vt:lpstr>
      <vt:lpstr>Arial</vt:lpstr>
      <vt:lpstr>Office Theme</vt:lpstr>
      <vt:lpstr>Mapas gastronómicos: España Dieta mediterránea</vt:lpstr>
      <vt:lpstr>Historia</vt:lpstr>
      <vt:lpstr>Especificaciones alimentarias</vt:lpstr>
      <vt:lpstr>Composición de la dieta</vt:lpstr>
      <vt:lpstr>Beneficios para la salud</vt:lpstr>
      <vt:lpstr>Los estudios han demostrado que:</vt:lpstr>
      <vt:lpstr>Críticas</vt:lpstr>
      <vt:lpstr>Imágenes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Mediterranean Diet</dc:title>
  <dc:creator>Jeremy Elkon</dc:creator>
  <cp:lastModifiedBy>Microsoft Office User</cp:lastModifiedBy>
  <cp:revision>32</cp:revision>
  <cp:lastPrinted>2017-11-11T21:04:07Z</cp:lastPrinted>
  <dcterms:created xsi:type="dcterms:W3CDTF">2014-08-18T14:27:22Z</dcterms:created>
  <dcterms:modified xsi:type="dcterms:W3CDTF">2017-11-11T21:04:11Z</dcterms:modified>
</cp:coreProperties>
</file>