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867" r:id="rId1"/>
  </p:sldMasterIdLst>
  <p:notesMasterIdLst>
    <p:notesMasterId r:id="rId29"/>
  </p:notesMasterIdLst>
  <p:sldIdLst>
    <p:sldId id="256" r:id="rId2"/>
    <p:sldId id="295" r:id="rId3"/>
    <p:sldId id="273" r:id="rId4"/>
    <p:sldId id="257" r:id="rId5"/>
    <p:sldId id="258" r:id="rId6"/>
    <p:sldId id="265" r:id="rId7"/>
    <p:sldId id="276" r:id="rId8"/>
    <p:sldId id="277" r:id="rId9"/>
    <p:sldId id="267" r:id="rId10"/>
    <p:sldId id="268" r:id="rId11"/>
    <p:sldId id="278" r:id="rId12"/>
    <p:sldId id="269" r:id="rId13"/>
    <p:sldId id="270" r:id="rId14"/>
    <p:sldId id="281" r:id="rId15"/>
    <p:sldId id="282" r:id="rId16"/>
    <p:sldId id="294" r:id="rId17"/>
    <p:sldId id="286" r:id="rId18"/>
    <p:sldId id="287" r:id="rId19"/>
    <p:sldId id="297" r:id="rId20"/>
    <p:sldId id="293" r:id="rId21"/>
    <p:sldId id="284" r:id="rId22"/>
    <p:sldId id="290" r:id="rId23"/>
    <p:sldId id="291" r:id="rId24"/>
    <p:sldId id="296" r:id="rId25"/>
    <p:sldId id="289" r:id="rId26"/>
    <p:sldId id="264" r:id="rId27"/>
    <p:sldId id="2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F00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69"/>
    <p:restoredTop sz="94674"/>
  </p:normalViewPr>
  <p:slideViewPr>
    <p:cSldViewPr snapToGrid="0" snapToObjects="1">
      <p:cViewPr varScale="1">
        <p:scale>
          <a:sx n="183" d="100"/>
          <a:sy n="183" d="100"/>
        </p:scale>
        <p:origin x="35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5D914-40A2-2E4F-8629-49897A509F1C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0F0D2-7874-8946-9DFC-0DB15E96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3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9" y="1871133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9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2" y="5037663"/>
            <a:ext cx="551167" cy="279400"/>
          </a:xfrm>
        </p:spPr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1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9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9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7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470401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8" y="982133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3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3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2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4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3E46477-FC85-6241-8C99-DF0C78A3F42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2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2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BB6DB66-C578-CE49-A771-48EF494C9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8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8" r:id="rId1"/>
    <p:sldLayoutId id="2147484869" r:id="rId2"/>
    <p:sldLayoutId id="2147484870" r:id="rId3"/>
    <p:sldLayoutId id="2147484871" r:id="rId4"/>
    <p:sldLayoutId id="2147484872" r:id="rId5"/>
    <p:sldLayoutId id="2147484873" r:id="rId6"/>
    <p:sldLayoutId id="2147484874" r:id="rId7"/>
    <p:sldLayoutId id="2147484875" r:id="rId8"/>
    <p:sldLayoutId id="2147484876" r:id="rId9"/>
    <p:sldLayoutId id="2147484877" r:id="rId10"/>
    <p:sldLayoutId id="2147484878" r:id="rId11"/>
    <p:sldLayoutId id="2147484879" r:id="rId12"/>
    <p:sldLayoutId id="2147484880" r:id="rId13"/>
    <p:sldLayoutId id="2147484881" r:id="rId14"/>
    <p:sldLayoutId id="2147484882" r:id="rId15"/>
    <p:sldLayoutId id="2147484883" r:id="rId16"/>
    <p:sldLayoutId id="214748488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-maps.com/carte.php?num_car=2211&amp;lang=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9" Type="http://schemas.openxmlformats.org/officeDocument/2006/relationships/image" Target="../media/image12.jpg"/><Relationship Id="rId10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hyperlink" Target="https://www.youtube.com/watch?v=R3iyLNPyuPY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err="1" smtClean="0">
                <a:latin typeface="+mn-lt"/>
              </a:rPr>
              <a:t>Capítulo</a:t>
            </a:r>
            <a:r>
              <a:rPr lang="en-US" sz="4800" dirty="0" smtClean="0">
                <a:latin typeface="+mn-lt"/>
              </a:rPr>
              <a:t> 13</a:t>
            </a:r>
            <a:endParaRPr lang="en-US" sz="4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7907" y="3657597"/>
            <a:ext cx="7577846" cy="1320802"/>
          </a:xfrm>
        </p:spPr>
        <p:txBody>
          <a:bodyPr>
            <a:noAutofit/>
          </a:bodyPr>
          <a:lstStyle/>
          <a:p>
            <a:r>
              <a:rPr lang="en-US" sz="4000" dirty="0" err="1" smtClean="0"/>
              <a:t>Mapas</a:t>
            </a:r>
            <a:r>
              <a:rPr lang="en-US" sz="4000" dirty="0" smtClean="0"/>
              <a:t> </a:t>
            </a:r>
            <a:r>
              <a:rPr lang="en-US" sz="4000" dirty="0" err="1" smtClean="0"/>
              <a:t>gastronómicos</a:t>
            </a:r>
            <a:r>
              <a:rPr lang="en-US" sz="4000" dirty="0" smtClean="0"/>
              <a:t>: </a:t>
            </a:r>
            <a:r>
              <a:rPr lang="en-US" sz="4000" dirty="0" err="1" smtClean="0"/>
              <a:t>España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11894" y="5910080"/>
            <a:ext cx="301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© Ana M. Gómez-</a:t>
            </a:r>
            <a:r>
              <a:rPr lang="en-US" b="1" dirty="0" smtClean="0"/>
              <a:t>Bravo 2017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65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214" y="632298"/>
            <a:ext cx="6945548" cy="1663430"/>
          </a:xfrm>
          <a:ln w="38100"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Otro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alimento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emblemático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de las Islas Canarias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el gofio,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una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harina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de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uno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o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varios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cereales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que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normalmente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se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toma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mezclada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con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agua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o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leche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13" y="632298"/>
            <a:ext cx="2979685" cy="555993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4" y="2614901"/>
            <a:ext cx="4130117" cy="3335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23" y="2830749"/>
            <a:ext cx="2635298" cy="311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6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87" y="556489"/>
            <a:ext cx="4591455" cy="497003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86" y="823658"/>
            <a:ext cx="3956532" cy="4599118"/>
          </a:xfrm>
          <a:ln w="19050" cmpd="sng">
            <a:solidFill>
              <a:srgbClr val="8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64986" y="5582086"/>
            <a:ext cx="3956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Quesada </a:t>
            </a:r>
            <a:r>
              <a:rPr lang="en-US" sz="2400" dirty="0" err="1" smtClean="0"/>
              <a:t>pasiega</a:t>
            </a:r>
            <a:r>
              <a:rPr lang="en-US" sz="2400" dirty="0" smtClean="0"/>
              <a:t> (Cantabria)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816393" y="5698415"/>
            <a:ext cx="403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Cordero al </a:t>
            </a:r>
            <a:r>
              <a:rPr lang="en-US" sz="2400" dirty="0" err="1"/>
              <a:t>chilindrón</a:t>
            </a:r>
            <a:r>
              <a:rPr lang="en-US" sz="2400" dirty="0"/>
              <a:t> (Aragón)</a:t>
            </a:r>
          </a:p>
        </p:txBody>
      </p:sp>
    </p:spTree>
    <p:extLst>
      <p:ext uri="{BB962C8B-B14F-4D97-AF65-F5344CB8AC3E}">
        <p14:creationId xmlns:p14="http://schemas.microsoft.com/office/powerpoint/2010/main" val="21094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79" y="2174594"/>
            <a:ext cx="4132250" cy="3446290"/>
          </a:xfrm>
          <a:ln w="19050">
            <a:solidFill>
              <a:srgbClr val="00905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61" y="2174594"/>
            <a:ext cx="5449077" cy="3673081"/>
          </a:xfrm>
          <a:prstGeom prst="rect">
            <a:avLst/>
          </a:prstGeom>
          <a:ln w="19050">
            <a:solidFill>
              <a:srgbClr val="00905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137137" y="1272011"/>
            <a:ext cx="9641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Dos </a:t>
            </a:r>
            <a:r>
              <a:rPr lang="en-US" sz="2400" dirty="0" err="1"/>
              <a:t>versiones</a:t>
            </a:r>
            <a:r>
              <a:rPr lang="en-US" sz="2400" dirty="0"/>
              <a:t> </a:t>
            </a:r>
            <a:r>
              <a:rPr lang="en-US" sz="2400" dirty="0" err="1"/>
              <a:t>diferentes</a:t>
            </a:r>
            <a:r>
              <a:rPr lang="en-US" sz="2400" dirty="0"/>
              <a:t> de </a:t>
            </a:r>
            <a:r>
              <a:rPr lang="en-US" sz="2400" b="1" dirty="0" err="1">
                <a:solidFill>
                  <a:srgbClr val="C00000"/>
                </a:solidFill>
              </a:rPr>
              <a:t>merluza</a:t>
            </a:r>
            <a:r>
              <a:rPr lang="en-US" sz="2400" b="1" dirty="0">
                <a:solidFill>
                  <a:srgbClr val="C00000"/>
                </a:solidFill>
              </a:rPr>
              <a:t> a la </a:t>
            </a:r>
            <a:r>
              <a:rPr lang="en-US" sz="2400" b="1" dirty="0" err="1">
                <a:solidFill>
                  <a:srgbClr val="C00000"/>
                </a:solidFill>
              </a:rPr>
              <a:t>vasca</a:t>
            </a:r>
            <a:r>
              <a:rPr lang="en-US" sz="2400" dirty="0"/>
              <a:t>: </a:t>
            </a:r>
            <a:r>
              <a:rPr lang="en-US" sz="2400" dirty="0" err="1"/>
              <a:t>tradicional</a:t>
            </a:r>
            <a:r>
              <a:rPr lang="en-US" sz="2400" dirty="0"/>
              <a:t> </a:t>
            </a:r>
            <a:r>
              <a:rPr lang="en-US" sz="2400" dirty="0" smtClean="0"/>
              <a:t>y </a:t>
            </a:r>
            <a:r>
              <a:rPr lang="en-US" sz="2400" dirty="0" err="1" smtClean="0"/>
              <a:t>alta</a:t>
            </a:r>
            <a:r>
              <a:rPr lang="en-US" sz="2400" dirty="0" smtClean="0"/>
              <a:t> </a:t>
            </a:r>
            <a:r>
              <a:rPr lang="en-US" sz="2400" dirty="0" err="1" smtClean="0"/>
              <a:t>cocina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131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9897" y="369184"/>
            <a:ext cx="4378325" cy="155733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Crema </a:t>
            </a:r>
            <a:r>
              <a:rPr lang="en-US" sz="2800" dirty="0" err="1" smtClean="0">
                <a:solidFill>
                  <a:schemeClr val="tx1"/>
                </a:solidFill>
                <a:latin typeface="+mn-lt"/>
              </a:rPr>
              <a:t>catalana</a:t>
            </a: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 (Cataluña)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86" y="1926522"/>
            <a:ext cx="3171706" cy="3906226"/>
          </a:xfrm>
          <a:ln w="127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527" y="671208"/>
            <a:ext cx="6031149" cy="4523362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20637" y="5321029"/>
            <a:ext cx="6605080" cy="8309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Crema </a:t>
            </a:r>
            <a:r>
              <a:rPr lang="en-US" sz="2400" dirty="0" err="1" smtClean="0"/>
              <a:t>catalana</a:t>
            </a:r>
            <a:r>
              <a:rPr lang="en-US" sz="2400" dirty="0" smtClean="0"/>
              <a:t> y </a:t>
            </a:r>
            <a:r>
              <a:rPr lang="en-US" sz="2400" dirty="0" err="1" smtClean="0"/>
              <a:t>filloa</a:t>
            </a:r>
            <a:r>
              <a:rPr lang="en-US" sz="2400" dirty="0" smtClean="0"/>
              <a:t> </a:t>
            </a:r>
            <a:r>
              <a:rPr lang="en-US" sz="2400" dirty="0" err="1" smtClean="0"/>
              <a:t>gallega</a:t>
            </a:r>
            <a:r>
              <a:rPr lang="en-US" sz="2400" dirty="0" smtClean="0"/>
              <a:t> a la </a:t>
            </a:r>
            <a:r>
              <a:rPr lang="en-US" sz="2400" dirty="0" err="1" smtClean="0"/>
              <a:t>venta</a:t>
            </a:r>
            <a:r>
              <a:rPr lang="en-US" sz="2400" dirty="0" smtClean="0"/>
              <a:t> entre </a:t>
            </a:r>
            <a:r>
              <a:rPr lang="en-US" sz="2400" dirty="0" err="1" smtClean="0"/>
              <a:t>otros</a:t>
            </a:r>
            <a:r>
              <a:rPr lang="en-US" sz="2400" dirty="0" smtClean="0"/>
              <a:t> </a:t>
            </a:r>
            <a:r>
              <a:rPr lang="en-US" sz="2400" dirty="0" err="1" smtClean="0"/>
              <a:t>postres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el Mercado de San Miguel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60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7" y="1001949"/>
            <a:ext cx="5705292" cy="438724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20843" y="5622419"/>
            <a:ext cx="266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Migas</a:t>
            </a:r>
            <a:r>
              <a:rPr lang="en-US" sz="2400" dirty="0" smtClean="0"/>
              <a:t> (La Mancha)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59" y="1867073"/>
            <a:ext cx="5394095" cy="402717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422204" y="1128409"/>
            <a:ext cx="38618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Cocido</a:t>
            </a:r>
            <a:r>
              <a:rPr lang="en-US" sz="2400" dirty="0" smtClean="0"/>
              <a:t> </a:t>
            </a:r>
            <a:r>
              <a:rPr lang="en-US" sz="2400" dirty="0" err="1" smtClean="0"/>
              <a:t>madrileño</a:t>
            </a:r>
            <a:r>
              <a:rPr lang="en-US" sz="2400" dirty="0" smtClean="0"/>
              <a:t> </a:t>
            </a:r>
            <a:r>
              <a:rPr lang="en-US" sz="2400" dirty="0"/>
              <a:t>(Madrid)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07692" y="463975"/>
            <a:ext cx="4249738" cy="1717675"/>
          </a:xfrm>
          <a:ln w="19050"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dirty="0" err="1" smtClean="0">
                <a:latin typeface="+mn-lt"/>
              </a:rPr>
              <a:t>Tortillitas</a:t>
            </a:r>
            <a:r>
              <a:rPr lang="en-US" sz="2800" dirty="0" smtClean="0">
                <a:latin typeface="+mn-lt"/>
              </a:rPr>
              <a:t> de </a:t>
            </a:r>
            <a:r>
              <a:rPr lang="en-US" sz="2800" dirty="0" err="1" smtClean="0">
                <a:latin typeface="+mn-lt"/>
              </a:rPr>
              <a:t>camarones</a:t>
            </a:r>
            <a:r>
              <a:rPr lang="en-US" sz="2800" dirty="0" smtClean="0">
                <a:latin typeface="+mn-lt"/>
              </a:rPr>
              <a:t> y </a:t>
            </a:r>
            <a:r>
              <a:rPr lang="en-US" sz="2800" dirty="0" err="1" smtClean="0">
                <a:latin typeface="+mn-lt"/>
              </a:rPr>
              <a:t>frituras</a:t>
            </a:r>
            <a:r>
              <a:rPr lang="en-US" sz="2800" dirty="0" smtClean="0">
                <a:latin typeface="+mn-lt"/>
              </a:rPr>
              <a:t> de </a:t>
            </a:r>
            <a:r>
              <a:rPr lang="en-US" sz="2800" dirty="0" err="1" smtClean="0">
                <a:latin typeface="+mn-lt"/>
              </a:rPr>
              <a:t>pescado</a:t>
            </a:r>
            <a:r>
              <a:rPr lang="en-US" sz="2800" dirty="0" smtClean="0">
                <a:latin typeface="+mn-lt"/>
              </a:rPr>
              <a:t> (Andalucía)</a:t>
            </a:r>
            <a:endParaRPr lang="en-US" sz="2800" dirty="0">
              <a:latin typeface="+mn-lt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30" y="592272"/>
            <a:ext cx="5090972" cy="3317875"/>
          </a:xfrm>
          <a:ln w="19050">
            <a:solidFill>
              <a:srgbClr val="C00000"/>
            </a:solidFill>
          </a:ln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23" y="2169268"/>
            <a:ext cx="4072607" cy="4096611"/>
          </a:xfrm>
          <a:prstGeom prst="rect">
            <a:avLst/>
          </a:prstGeom>
          <a:ln w="19050">
            <a:solidFill>
              <a:srgbClr val="4E8F00"/>
            </a:solidFill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76" y="3116959"/>
            <a:ext cx="4045789" cy="314892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42466" y="4217573"/>
            <a:ext cx="21313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 </a:t>
            </a:r>
            <a:r>
              <a:rPr lang="en-US" dirty="0" err="1" smtClean="0"/>
              <a:t>tortillitas</a:t>
            </a:r>
            <a:r>
              <a:rPr lang="en-US" dirty="0" smtClean="0"/>
              <a:t> de </a:t>
            </a:r>
            <a:r>
              <a:rPr lang="en-US" dirty="0" err="1" smtClean="0"/>
              <a:t>camarones</a:t>
            </a:r>
            <a:r>
              <a:rPr lang="en-US" dirty="0" smtClean="0"/>
              <a:t> son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deliciosa</a:t>
            </a:r>
            <a:r>
              <a:rPr lang="en-US" dirty="0" smtClean="0"/>
              <a:t> </a:t>
            </a:r>
            <a:r>
              <a:rPr lang="en-US" dirty="0" err="1" smtClean="0"/>
              <a:t>especialidad</a:t>
            </a:r>
            <a:r>
              <a:rPr lang="en-US" dirty="0" smtClean="0"/>
              <a:t> de Cádiz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70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28507" y="579194"/>
            <a:ext cx="3843338" cy="9239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Paella y disco de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arado</a:t>
            </a:r>
            <a:endParaRPr lang="en-US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8681" y="5719864"/>
            <a:ext cx="840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Cómo</a:t>
            </a:r>
            <a:r>
              <a:rPr lang="en-US" dirty="0" smtClean="0"/>
              <a:t> se </a:t>
            </a:r>
            <a:r>
              <a:rPr lang="en-US" dirty="0" err="1" smtClean="0"/>
              <a:t>hace</a:t>
            </a:r>
            <a:r>
              <a:rPr lang="en-US" dirty="0" smtClean="0"/>
              <a:t> un disco de </a:t>
            </a:r>
            <a:r>
              <a:rPr lang="en-US" dirty="0" err="1" smtClean="0"/>
              <a:t>arado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=d8LKrah1uBA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60" y="1678817"/>
            <a:ext cx="3650739" cy="2830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8001" y="4599027"/>
            <a:ext cx="37382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Las paellas </a:t>
            </a:r>
            <a:r>
              <a:rPr lang="en-US" sz="2000" dirty="0" err="1" smtClean="0"/>
              <a:t>tradicionales</a:t>
            </a:r>
            <a:r>
              <a:rPr lang="en-US" sz="2000" dirty="0" smtClean="0"/>
              <a:t> son de </a:t>
            </a:r>
            <a:r>
              <a:rPr lang="en-US" sz="2000" dirty="0" err="1" smtClean="0"/>
              <a:t>hierro</a:t>
            </a:r>
            <a:r>
              <a:rPr lang="en-US" sz="2000" dirty="0" smtClean="0"/>
              <a:t> y </a:t>
            </a:r>
            <a:r>
              <a:rPr lang="en-US" sz="2000" dirty="0" err="1" smtClean="0"/>
              <a:t>tienen</a:t>
            </a:r>
            <a:r>
              <a:rPr lang="en-US" sz="2000" dirty="0" smtClean="0"/>
              <a:t>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concavidad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el </a:t>
            </a:r>
            <a:r>
              <a:rPr lang="en-US" sz="2000" dirty="0" err="1" smtClean="0"/>
              <a:t>centro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11" y="1678817"/>
            <a:ext cx="3148961" cy="35311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1080" y="5258199"/>
            <a:ext cx="1720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Carne al disco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941196" y="1997837"/>
            <a:ext cx="3102317" cy="289310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En Argentina se </a:t>
            </a:r>
            <a:r>
              <a:rPr lang="en-US" sz="2000" dirty="0" err="1"/>
              <a:t>usa</a:t>
            </a:r>
            <a:r>
              <a:rPr lang="en-US" sz="2000" dirty="0"/>
              <a:t> un </a:t>
            </a:r>
            <a:r>
              <a:rPr lang="en-US" sz="2000" dirty="0" err="1"/>
              <a:t>utensilio</a:t>
            </a:r>
            <a:r>
              <a:rPr lang="en-US" sz="2000" dirty="0"/>
              <a:t> </a:t>
            </a:r>
            <a:r>
              <a:rPr lang="en-US" sz="2000" dirty="0" err="1"/>
              <a:t>parecido</a:t>
            </a:r>
            <a:r>
              <a:rPr lang="en-US" sz="2000" dirty="0"/>
              <a:t> a la paella </a:t>
            </a:r>
            <a:r>
              <a:rPr lang="en-US" sz="2000" dirty="0" err="1"/>
              <a:t>llamado</a:t>
            </a:r>
            <a:r>
              <a:rPr lang="en-US" sz="2000" dirty="0"/>
              <a:t> </a:t>
            </a:r>
            <a:r>
              <a:rPr lang="en-US" sz="2400" b="1" dirty="0">
                <a:solidFill>
                  <a:srgbClr val="C00000"/>
                </a:solidFill>
              </a:rPr>
              <a:t>disco</a:t>
            </a:r>
            <a:r>
              <a:rPr lang="en-US" sz="2000" dirty="0"/>
              <a:t> o disco de </a:t>
            </a:r>
            <a:r>
              <a:rPr lang="en-US" sz="2000" dirty="0" err="1"/>
              <a:t>arado</a:t>
            </a:r>
            <a:r>
              <a:rPr lang="en-US" sz="2000" dirty="0"/>
              <a:t>, </a:t>
            </a:r>
            <a:r>
              <a:rPr lang="en-US" sz="2000" dirty="0" err="1"/>
              <a:t>también</a:t>
            </a:r>
            <a:r>
              <a:rPr lang="en-US" sz="2000" dirty="0"/>
              <a:t> de forma </a:t>
            </a:r>
            <a:r>
              <a:rPr lang="en-US" sz="2000" dirty="0" err="1" smtClean="0"/>
              <a:t>cóncava</a:t>
            </a:r>
            <a:r>
              <a:rPr lang="en-US" sz="2000" dirty="0" smtClean="0"/>
              <a:t>. </a:t>
            </a:r>
            <a:r>
              <a:rPr lang="en-US" sz="2000" dirty="0" err="1"/>
              <a:t>En</a:t>
            </a:r>
            <a:r>
              <a:rPr lang="en-US" sz="2000" dirty="0"/>
              <a:t> el disco se </a:t>
            </a:r>
            <a:r>
              <a:rPr lang="en-US" sz="2000" dirty="0" err="1"/>
              <a:t>preparan</a:t>
            </a:r>
            <a:r>
              <a:rPr lang="en-US" sz="2000" dirty="0"/>
              <a:t> las </a:t>
            </a:r>
            <a:r>
              <a:rPr lang="en-US" sz="2000" dirty="0" err="1"/>
              <a:t>deliciosas</a:t>
            </a:r>
            <a:r>
              <a:rPr lang="en-US" sz="2000" dirty="0"/>
              <a:t> </a:t>
            </a:r>
            <a:r>
              <a:rPr lang="en-US" sz="2000" dirty="0" err="1"/>
              <a:t>discadas</a:t>
            </a:r>
            <a:r>
              <a:rPr lang="en-US" sz="2000" dirty="0"/>
              <a:t>, la carne al disco y </a:t>
            </a:r>
            <a:r>
              <a:rPr lang="en-US" sz="2000" dirty="0" err="1"/>
              <a:t>muchos</a:t>
            </a:r>
            <a:r>
              <a:rPr lang="en-US" sz="2000" dirty="0"/>
              <a:t> </a:t>
            </a:r>
            <a:r>
              <a:rPr lang="en-US" sz="2000" dirty="0" err="1"/>
              <a:t>otros</a:t>
            </a:r>
            <a:r>
              <a:rPr lang="en-US" sz="2000" dirty="0"/>
              <a:t> </a:t>
            </a:r>
            <a:r>
              <a:rPr lang="en-US" sz="2000" dirty="0" err="1"/>
              <a:t>platos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62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19748" y="786793"/>
            <a:ext cx="6969746" cy="504396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El gazpacho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andaluz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incorpora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tres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cultivos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que se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consideran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pilares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de la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dieta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mediterránea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: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trigo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(pan),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olivo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aceite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) y vid 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vinagre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de vino)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07" y="1655805"/>
            <a:ext cx="5604586" cy="3901329"/>
          </a:xfrm>
          <a:ln w="38100">
            <a:solidFill>
              <a:srgbClr val="C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3" y="531487"/>
            <a:ext cx="4327705" cy="582003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842829" y="5643632"/>
            <a:ext cx="6410527" cy="70788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Diversas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clases</a:t>
            </a:r>
            <a:r>
              <a:rPr lang="en-US" sz="2000" b="1" dirty="0" smtClean="0">
                <a:solidFill>
                  <a:srgbClr val="C00000"/>
                </a:solidFill>
              </a:rPr>
              <a:t> de </a:t>
            </a:r>
            <a:r>
              <a:rPr lang="en-US" sz="2000" b="1" dirty="0" err="1" smtClean="0">
                <a:solidFill>
                  <a:srgbClr val="C00000"/>
                </a:solidFill>
              </a:rPr>
              <a:t>aceite</a:t>
            </a:r>
            <a:r>
              <a:rPr lang="en-US" sz="2000" b="1" dirty="0" smtClean="0">
                <a:solidFill>
                  <a:srgbClr val="C00000"/>
                </a:solidFill>
              </a:rPr>
              <a:t> de </a:t>
            </a:r>
            <a:r>
              <a:rPr lang="en-US" sz="2000" b="1" dirty="0" err="1" smtClean="0">
                <a:solidFill>
                  <a:srgbClr val="C00000"/>
                </a:solidFill>
              </a:rPr>
              <a:t>oliva</a:t>
            </a:r>
            <a:r>
              <a:rPr lang="en-US" sz="2000" b="1" dirty="0" smtClean="0">
                <a:solidFill>
                  <a:srgbClr val="C00000"/>
                </a:solidFill>
              </a:rPr>
              <a:t> y </a:t>
            </a:r>
            <a:r>
              <a:rPr lang="en-US" sz="2000" b="1" dirty="0" err="1" smtClean="0">
                <a:solidFill>
                  <a:srgbClr val="C00000"/>
                </a:solidFill>
              </a:rPr>
              <a:t>vinagre</a:t>
            </a:r>
            <a:r>
              <a:rPr lang="en-US" sz="2000" b="1" dirty="0" smtClean="0">
                <a:solidFill>
                  <a:srgbClr val="C00000"/>
                </a:solidFill>
              </a:rPr>
              <a:t> a la </a:t>
            </a:r>
            <a:r>
              <a:rPr lang="en-US" sz="2000" b="1" dirty="0" err="1" smtClean="0">
                <a:solidFill>
                  <a:srgbClr val="C00000"/>
                </a:solidFill>
              </a:rPr>
              <a:t>venta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en</a:t>
            </a:r>
            <a:r>
              <a:rPr lang="en-US" sz="2000" b="1" dirty="0" smtClean="0">
                <a:solidFill>
                  <a:srgbClr val="C00000"/>
                </a:solidFill>
              </a:rPr>
              <a:t> el </a:t>
            </a:r>
            <a:r>
              <a:rPr lang="en-US" sz="2000" b="1" dirty="0" err="1" smtClean="0">
                <a:solidFill>
                  <a:srgbClr val="C00000"/>
                </a:solidFill>
              </a:rPr>
              <a:t>Mercat</a:t>
            </a:r>
            <a:r>
              <a:rPr lang="en-US" sz="2000" b="1" dirty="0" smtClean="0">
                <a:solidFill>
                  <a:srgbClr val="C00000"/>
                </a:solidFill>
              </a:rPr>
              <a:t> de la </a:t>
            </a:r>
            <a:r>
              <a:rPr lang="en-US" sz="2000" b="1" dirty="0" err="1" smtClean="0">
                <a:solidFill>
                  <a:srgbClr val="C00000"/>
                </a:solidFill>
              </a:rPr>
              <a:t>Boqueria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en</a:t>
            </a:r>
            <a:r>
              <a:rPr lang="en-US" sz="2000" b="1" dirty="0" smtClean="0">
                <a:solidFill>
                  <a:srgbClr val="C00000"/>
                </a:solidFill>
              </a:rPr>
              <a:t> Barcelona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0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792174" y="972766"/>
            <a:ext cx="2619375" cy="5429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Tomatina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16" y="972766"/>
            <a:ext cx="7767875" cy="5182629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743313" y="2040586"/>
            <a:ext cx="2913450" cy="304698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La Tomatina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>que se </a:t>
            </a:r>
            <a:r>
              <a:rPr lang="en-US" sz="2400" dirty="0" err="1" smtClean="0"/>
              <a:t>celebra</a:t>
            </a:r>
            <a:r>
              <a:rPr lang="en-US" sz="2400" dirty="0" smtClean="0"/>
              <a:t> que </a:t>
            </a:r>
            <a:r>
              <a:rPr lang="en-US" sz="2400" dirty="0" err="1" smtClean="0"/>
              <a:t>Buñol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agosto</a:t>
            </a:r>
            <a:r>
              <a:rPr lang="en-US" sz="2400" dirty="0" smtClean="0"/>
              <a:t>,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batalla</a:t>
            </a:r>
            <a:r>
              <a:rPr lang="en-US" sz="2400" dirty="0" smtClean="0"/>
              <a:t> </a:t>
            </a:r>
            <a:r>
              <a:rPr lang="en-US" sz="2400" dirty="0" err="1" smtClean="0"/>
              <a:t>callejera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la que se </a:t>
            </a:r>
            <a:r>
              <a:rPr lang="en-US" sz="2400" dirty="0" err="1" smtClean="0"/>
              <a:t>emplean</a:t>
            </a:r>
            <a:r>
              <a:rPr lang="en-US" sz="2400" dirty="0" smtClean="0"/>
              <a:t> </a:t>
            </a:r>
            <a:r>
              <a:rPr lang="en-US" sz="2400" dirty="0" err="1" smtClean="0"/>
              <a:t>más</a:t>
            </a:r>
            <a:r>
              <a:rPr lang="en-US" sz="2400" dirty="0" smtClean="0"/>
              <a:t> de 22.000 </a:t>
            </a:r>
            <a:r>
              <a:rPr lang="en-US" sz="2400" dirty="0" err="1" smtClean="0"/>
              <a:t>tomates</a:t>
            </a:r>
            <a:r>
              <a:rPr lang="en-US" sz="2400" dirty="0" smtClean="0"/>
              <a:t> no </a:t>
            </a:r>
            <a:r>
              <a:rPr lang="en-US" sz="2400" dirty="0" err="1" smtClean="0"/>
              <a:t>aptos</a:t>
            </a:r>
            <a:r>
              <a:rPr lang="en-US" sz="2400" dirty="0" smtClean="0"/>
              <a:t> para el </a:t>
            </a:r>
            <a:r>
              <a:rPr lang="en-US" sz="2400" dirty="0" err="1" smtClean="0"/>
              <a:t>consumo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873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65686" y="643363"/>
            <a:ext cx="2729240" cy="1216085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rgbClr val="C00000"/>
                </a:solidFill>
                <a:latin typeface="+mn-lt"/>
              </a:rPr>
              <a:t>En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parejas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42175" y="1859448"/>
            <a:ext cx="7747970" cy="439476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¿</a:t>
            </a:r>
            <a:r>
              <a:rPr lang="en-US" b="1" dirty="0" err="1" smtClean="0"/>
              <a:t>Cuáles</a:t>
            </a:r>
            <a:r>
              <a:rPr lang="en-US" b="1" dirty="0" smtClean="0"/>
              <a:t> </a:t>
            </a:r>
            <a:r>
              <a:rPr lang="en-US" b="1" dirty="0"/>
              <a:t>son las </a:t>
            </a:r>
            <a:r>
              <a:rPr lang="en-US" b="1" dirty="0" err="1" smtClean="0"/>
              <a:t>características</a:t>
            </a:r>
            <a:r>
              <a:rPr lang="en-US" b="1" dirty="0" smtClean="0"/>
              <a:t> </a:t>
            </a:r>
            <a:r>
              <a:rPr lang="en-US" b="1" dirty="0"/>
              <a:t>de la </a:t>
            </a:r>
            <a:r>
              <a:rPr lang="en-US" b="1" dirty="0" err="1" smtClean="0"/>
              <a:t>geografía</a:t>
            </a:r>
            <a:r>
              <a:rPr lang="en-US" b="1" dirty="0" smtClean="0"/>
              <a:t> </a:t>
            </a:r>
            <a:r>
              <a:rPr lang="en-US" b="1" dirty="0" err="1" smtClean="0"/>
              <a:t>gastronómica</a:t>
            </a:r>
            <a:r>
              <a:rPr lang="en-US" b="1" dirty="0" smtClean="0"/>
              <a:t> </a:t>
            </a:r>
            <a:r>
              <a:rPr lang="en-US" b="1" dirty="0" err="1" smtClean="0"/>
              <a:t>española</a:t>
            </a:r>
            <a:r>
              <a:rPr lang="en-US" b="1" dirty="0"/>
              <a:t>?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¿</a:t>
            </a:r>
            <a:r>
              <a:rPr lang="en-US" b="1" dirty="0" err="1" smtClean="0"/>
              <a:t>Cuántos</a:t>
            </a:r>
            <a:r>
              <a:rPr lang="en-US" b="1" dirty="0" smtClean="0"/>
              <a:t> </a:t>
            </a:r>
            <a:r>
              <a:rPr lang="en-US" b="1" dirty="0" err="1"/>
              <a:t>mapas</a:t>
            </a:r>
            <a:r>
              <a:rPr lang="en-US" b="1" dirty="0"/>
              <a:t> </a:t>
            </a:r>
            <a:r>
              <a:rPr lang="en-US" b="1" dirty="0" err="1" smtClean="0"/>
              <a:t>gastronómicos</a:t>
            </a:r>
            <a:r>
              <a:rPr lang="en-US" b="1" dirty="0" smtClean="0"/>
              <a:t> </a:t>
            </a:r>
            <a:r>
              <a:rPr lang="en-US" b="1" dirty="0" err="1"/>
              <a:t>pueden</a:t>
            </a:r>
            <a:r>
              <a:rPr lang="en-US" b="1" dirty="0"/>
              <a:t> </a:t>
            </a:r>
            <a:r>
              <a:rPr lang="en-US" b="1" dirty="0" err="1"/>
              <a:t>hacerse</a:t>
            </a:r>
            <a:r>
              <a:rPr lang="en-US" b="1" dirty="0"/>
              <a:t> al </a:t>
            </a:r>
            <a:r>
              <a:rPr lang="en-US" b="1" dirty="0" err="1"/>
              <a:t>hablar</a:t>
            </a:r>
            <a:r>
              <a:rPr lang="en-US" b="1" dirty="0"/>
              <a:t> de la </a:t>
            </a:r>
            <a:r>
              <a:rPr lang="en-US" b="1" dirty="0" err="1" smtClean="0"/>
              <a:t>gastronomía</a:t>
            </a:r>
            <a:r>
              <a:rPr lang="en-US" b="1" dirty="0" smtClean="0"/>
              <a:t> </a:t>
            </a:r>
            <a:r>
              <a:rPr lang="en-US" b="1" dirty="0" err="1" smtClean="0"/>
              <a:t>española</a:t>
            </a:r>
            <a:r>
              <a:rPr lang="en-US" b="1" dirty="0"/>
              <a:t>?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¿</a:t>
            </a:r>
            <a:r>
              <a:rPr lang="en-US" b="1" dirty="0" err="1" smtClean="0"/>
              <a:t>Qué</a:t>
            </a:r>
            <a:r>
              <a:rPr lang="en-US" b="1" dirty="0" smtClean="0"/>
              <a:t> </a:t>
            </a:r>
            <a:r>
              <a:rPr lang="en-US" b="1" dirty="0" err="1"/>
              <a:t>es</a:t>
            </a:r>
            <a:r>
              <a:rPr lang="en-US" b="1" dirty="0"/>
              <a:t> la </a:t>
            </a:r>
            <a:r>
              <a:rPr lang="en-US" b="1" dirty="0" err="1"/>
              <a:t>dieta</a:t>
            </a:r>
            <a:r>
              <a:rPr lang="en-US" b="1" dirty="0"/>
              <a:t> </a:t>
            </a:r>
            <a:r>
              <a:rPr lang="en-US" b="1" dirty="0" err="1" smtClean="0"/>
              <a:t>mediterránea</a:t>
            </a:r>
            <a:r>
              <a:rPr lang="en-US" b="1" dirty="0"/>
              <a:t>? ¿</a:t>
            </a:r>
            <a:r>
              <a:rPr lang="en-US" b="1" dirty="0" err="1" smtClean="0"/>
              <a:t>Cuáles</a:t>
            </a:r>
            <a:r>
              <a:rPr lang="en-US" b="1" dirty="0" smtClean="0"/>
              <a:t> </a:t>
            </a:r>
            <a:r>
              <a:rPr lang="en-US" b="1" dirty="0"/>
              <a:t>son </a:t>
            </a:r>
            <a:r>
              <a:rPr lang="en-US" b="1" dirty="0" err="1"/>
              <a:t>sus</a:t>
            </a:r>
            <a:r>
              <a:rPr lang="en-US" b="1" dirty="0"/>
              <a:t> </a:t>
            </a:r>
            <a:r>
              <a:rPr lang="en-US" b="1" dirty="0" err="1"/>
              <a:t>beneficios</a:t>
            </a:r>
            <a:r>
              <a:rPr lang="en-US" b="1" dirty="0"/>
              <a:t>? 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¿</a:t>
            </a:r>
            <a:r>
              <a:rPr lang="en-US" b="1" dirty="0" err="1"/>
              <a:t>Puedes</a:t>
            </a:r>
            <a:r>
              <a:rPr lang="en-US" b="1" dirty="0"/>
              <a:t> </a:t>
            </a:r>
            <a:r>
              <a:rPr lang="en-US" b="1" dirty="0" err="1"/>
              <a:t>enumerar</a:t>
            </a:r>
            <a:r>
              <a:rPr lang="en-US" b="1" dirty="0"/>
              <a:t> </a:t>
            </a:r>
            <a:r>
              <a:rPr lang="en-US" b="1" dirty="0" err="1"/>
              <a:t>algunas</a:t>
            </a:r>
            <a:r>
              <a:rPr lang="en-US" b="1" dirty="0"/>
              <a:t> de las </a:t>
            </a:r>
            <a:r>
              <a:rPr lang="en-US" b="1" dirty="0" err="1"/>
              <a:t>razones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las que el gazpacho ha </a:t>
            </a:r>
            <a:r>
              <a:rPr lang="en-US" b="1" dirty="0" err="1"/>
              <a:t>sido</a:t>
            </a:r>
            <a:r>
              <a:rPr lang="en-US" b="1" dirty="0"/>
              <a:t> un </a:t>
            </a:r>
            <a:r>
              <a:rPr lang="en-US" b="1" dirty="0" err="1"/>
              <a:t>marcador</a:t>
            </a:r>
            <a:r>
              <a:rPr lang="en-US" b="1" dirty="0"/>
              <a:t> de </a:t>
            </a:r>
            <a:r>
              <a:rPr lang="en-US" b="1" dirty="0" err="1"/>
              <a:t>nivel</a:t>
            </a:r>
            <a:r>
              <a:rPr lang="en-US" b="1" dirty="0"/>
              <a:t> </a:t>
            </a:r>
            <a:r>
              <a:rPr lang="en-US" b="1" dirty="0" err="1" smtClean="0"/>
              <a:t>socioeconómico</a:t>
            </a:r>
            <a:r>
              <a:rPr lang="en-US" b="1" dirty="0" smtClean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determinados</a:t>
            </a:r>
            <a:r>
              <a:rPr lang="en-US" b="1" dirty="0"/>
              <a:t> </a:t>
            </a:r>
            <a:r>
              <a:rPr lang="en-US" b="1" dirty="0" err="1"/>
              <a:t>momentos</a:t>
            </a:r>
            <a:r>
              <a:rPr lang="en-US" b="1" dirty="0"/>
              <a:t> </a:t>
            </a:r>
            <a:r>
              <a:rPr lang="en-US" b="1" dirty="0" err="1" smtClean="0"/>
              <a:t>históricos</a:t>
            </a:r>
            <a:r>
              <a:rPr lang="en-US" b="1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¿</a:t>
            </a:r>
            <a:r>
              <a:rPr lang="en-US" b="1" dirty="0" err="1" smtClean="0"/>
              <a:t>Qué</a:t>
            </a:r>
            <a:r>
              <a:rPr lang="en-US" b="1" dirty="0" smtClean="0"/>
              <a:t> </a:t>
            </a:r>
            <a:r>
              <a:rPr lang="en-US" b="1" dirty="0" err="1"/>
              <a:t>es</a:t>
            </a:r>
            <a:r>
              <a:rPr lang="en-US" b="1" dirty="0"/>
              <a:t> la Tomatina? ¿</a:t>
            </a:r>
            <a:r>
              <a:rPr lang="en-US" b="1" dirty="0" err="1"/>
              <a:t>Conoces</a:t>
            </a:r>
            <a:r>
              <a:rPr lang="en-US" b="1" dirty="0"/>
              <a:t> </a:t>
            </a:r>
            <a:r>
              <a:rPr lang="en-US" b="1" dirty="0" err="1"/>
              <a:t>otros</a:t>
            </a:r>
            <a:r>
              <a:rPr lang="en-US" b="1" dirty="0"/>
              <a:t> </a:t>
            </a:r>
            <a:r>
              <a:rPr lang="en-US" b="1" dirty="0" err="1"/>
              <a:t>ejemplos</a:t>
            </a:r>
            <a:r>
              <a:rPr lang="en-US" b="1" dirty="0"/>
              <a:t> de fiestas o </a:t>
            </a:r>
            <a:r>
              <a:rPr lang="en-US" b="1" dirty="0" err="1"/>
              <a:t>celebraciones</a:t>
            </a:r>
            <a:r>
              <a:rPr lang="en-US" b="1" dirty="0"/>
              <a:t> </a:t>
            </a:r>
            <a:r>
              <a:rPr lang="en-US" b="1" dirty="0" err="1"/>
              <a:t>donde</a:t>
            </a:r>
            <a:r>
              <a:rPr lang="en-US" b="1" dirty="0"/>
              <a:t> se </a:t>
            </a:r>
            <a:r>
              <a:rPr lang="en-US" b="1" dirty="0" err="1"/>
              <a:t>arrojen</a:t>
            </a:r>
            <a:r>
              <a:rPr lang="en-US" b="1" dirty="0"/>
              <a:t> </a:t>
            </a:r>
            <a:r>
              <a:rPr lang="en-US" b="1" dirty="0" err="1"/>
              <a:t>alimentos</a:t>
            </a:r>
            <a:r>
              <a:rPr lang="en-US" b="1" dirty="0"/>
              <a:t> </a:t>
            </a:r>
            <a:r>
              <a:rPr lang="en-US" b="1" dirty="0" err="1"/>
              <a:t>unas</a:t>
            </a:r>
            <a:r>
              <a:rPr lang="en-US" b="1" dirty="0"/>
              <a:t> personas a </a:t>
            </a:r>
            <a:r>
              <a:rPr lang="en-US" b="1" dirty="0" err="1"/>
              <a:t>otras</a:t>
            </a:r>
            <a:r>
              <a:rPr lang="en-US" b="1" dirty="0"/>
              <a:t>? 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36" y="886478"/>
            <a:ext cx="2896526" cy="507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80576"/>
            <a:ext cx="9601196" cy="130386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solidFill>
                  <a:srgbClr val="C00000"/>
                </a:solidFill>
                <a:latin typeface="+mn-lt"/>
              </a:rPr>
              <a:t>Diversidad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geográfica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étnica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, cultural y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culinaria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mapas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gastronómicos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498566"/>
            <a:ext cx="9784402" cy="3668770"/>
          </a:xfrm>
        </p:spPr>
        <p:txBody>
          <a:bodyPr>
            <a:normAutofit/>
          </a:bodyPr>
          <a:lstStyle/>
          <a:p>
            <a:r>
              <a:rPr lang="en-US" dirty="0" err="1" smtClean="0"/>
              <a:t>Existe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corre</a:t>
            </a:r>
            <a:r>
              <a:rPr lang="en-US" dirty="0" err="1" smtClean="0">
                <a:solidFill>
                  <a:schemeClr val="tx1"/>
                </a:solidFill>
              </a:rPr>
              <a:t>lación</a:t>
            </a:r>
            <a:r>
              <a:rPr lang="en-US" dirty="0" smtClean="0">
                <a:solidFill>
                  <a:schemeClr val="tx1"/>
                </a:solidFill>
              </a:rPr>
              <a:t> entre </a:t>
            </a:r>
            <a:r>
              <a:rPr lang="en-US" dirty="0">
                <a:solidFill>
                  <a:schemeClr val="tx1"/>
                </a:solidFill>
              </a:rPr>
              <a:t>las </a:t>
            </a:r>
            <a:r>
              <a:rPr lang="en-US" dirty="0" err="1">
                <a:solidFill>
                  <a:schemeClr val="tx1"/>
                </a:solidFill>
              </a:rPr>
              <a:t>diferentes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regiones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geográficas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climáticas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 </a:t>
            </a:r>
            <a:r>
              <a:rPr lang="en-US" dirty="0" err="1" smtClean="0">
                <a:solidFill>
                  <a:schemeClr val="tx1"/>
                </a:solidFill>
              </a:rPr>
              <a:t>históricas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de </a:t>
            </a:r>
            <a:r>
              <a:rPr lang="en-US" dirty="0" err="1">
                <a:solidFill>
                  <a:schemeClr val="tx1"/>
                </a:solidFill>
              </a:rPr>
              <a:t>cada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país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con </a:t>
            </a:r>
            <a:r>
              <a:rPr lang="en-US" dirty="0" err="1">
                <a:solidFill>
                  <a:schemeClr val="tx1"/>
                </a:solidFill>
              </a:rPr>
              <a:t>otras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centradas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la </a:t>
            </a:r>
            <a:r>
              <a:rPr lang="en-US" dirty="0" err="1" smtClean="0">
                <a:solidFill>
                  <a:schemeClr val="tx1"/>
                </a:solidFill>
              </a:rPr>
              <a:t>alimentación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caso</a:t>
            </a:r>
            <a:r>
              <a:rPr lang="en-US" dirty="0" smtClean="0"/>
              <a:t> de </a:t>
            </a:r>
            <a:r>
              <a:rPr lang="en-US" dirty="0" err="1" smtClean="0"/>
              <a:t>España</a:t>
            </a:r>
            <a:r>
              <a:rPr lang="en-US" dirty="0" smtClean="0"/>
              <a:t>,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mapa</a:t>
            </a:r>
            <a:r>
              <a:rPr lang="en-US" dirty="0" smtClean="0"/>
              <a:t> </a:t>
            </a:r>
            <a:r>
              <a:rPr lang="en-US" dirty="0" err="1" smtClean="0"/>
              <a:t>gastronómico</a:t>
            </a:r>
            <a:r>
              <a:rPr lang="en-US" dirty="0" smtClean="0"/>
              <a:t>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trazarse</a:t>
            </a:r>
            <a:r>
              <a:rPr lang="en-US" dirty="0" smtClean="0"/>
              <a:t> </a:t>
            </a:r>
            <a:r>
              <a:rPr lang="en-US" dirty="0" err="1" smtClean="0"/>
              <a:t>según</a:t>
            </a:r>
            <a:r>
              <a:rPr lang="en-US" dirty="0" smtClean="0"/>
              <a:t> </a:t>
            </a:r>
            <a:r>
              <a:rPr lang="en-US" dirty="0" err="1" smtClean="0"/>
              <a:t>diferentes</a:t>
            </a:r>
            <a:r>
              <a:rPr lang="en-US" dirty="0" smtClean="0"/>
              <a:t> zonas: la </a:t>
            </a:r>
            <a:r>
              <a:rPr lang="en-US" b="1" dirty="0">
                <a:solidFill>
                  <a:srgbClr val="C00000"/>
                </a:solidFill>
              </a:rPr>
              <a:t>zona de </a:t>
            </a:r>
            <a:r>
              <a:rPr lang="en-US" b="1" dirty="0" err="1">
                <a:solidFill>
                  <a:srgbClr val="C00000"/>
                </a:solidFill>
              </a:rPr>
              <a:t>los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asados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centro</a:t>
            </a:r>
            <a:r>
              <a:rPr lang="en-US" dirty="0"/>
              <a:t> de </a:t>
            </a:r>
            <a:r>
              <a:rPr lang="en-US" dirty="0" err="1" smtClean="0"/>
              <a:t>España</a:t>
            </a:r>
            <a:r>
              <a:rPr lang="en-US" dirty="0"/>
              <a:t>), la </a:t>
            </a:r>
            <a:r>
              <a:rPr lang="en-US" b="1" dirty="0">
                <a:solidFill>
                  <a:srgbClr val="C00000"/>
                </a:solidFill>
              </a:rPr>
              <a:t>zona de las salsas</a:t>
            </a:r>
            <a:r>
              <a:rPr lang="en-US" dirty="0"/>
              <a:t> (el </a:t>
            </a:r>
            <a:r>
              <a:rPr lang="en-US" dirty="0" err="1"/>
              <a:t>norte</a:t>
            </a:r>
            <a:r>
              <a:rPr lang="en-US" dirty="0"/>
              <a:t>), la </a:t>
            </a:r>
            <a:r>
              <a:rPr lang="en-US" b="1" dirty="0">
                <a:solidFill>
                  <a:srgbClr val="C00000"/>
                </a:solidFill>
              </a:rPr>
              <a:t>zona de </a:t>
            </a:r>
            <a:r>
              <a:rPr lang="en-US" b="1" dirty="0" err="1">
                <a:solidFill>
                  <a:srgbClr val="C00000"/>
                </a:solidFill>
              </a:rPr>
              <a:t>los</a:t>
            </a:r>
            <a:r>
              <a:rPr lang="en-US" b="1" dirty="0">
                <a:solidFill>
                  <a:srgbClr val="C00000"/>
                </a:solidFill>
              </a:rPr>
              <a:t> pimientos </a:t>
            </a:r>
            <a:r>
              <a:rPr lang="en-US" dirty="0"/>
              <a:t>(la zona interior del </a:t>
            </a:r>
            <a:r>
              <a:rPr lang="en-US" dirty="0" err="1"/>
              <a:t>noroeste</a:t>
            </a:r>
            <a:r>
              <a:rPr lang="en-US" dirty="0"/>
              <a:t>), la </a:t>
            </a:r>
            <a:r>
              <a:rPr lang="en-US" b="1" dirty="0">
                <a:solidFill>
                  <a:srgbClr val="C00000"/>
                </a:solidFill>
              </a:rPr>
              <a:t>zona de </a:t>
            </a:r>
            <a:r>
              <a:rPr lang="en-US" b="1" dirty="0" err="1">
                <a:solidFill>
                  <a:srgbClr val="C00000"/>
                </a:solidFill>
              </a:rPr>
              <a:t>los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guisados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(</a:t>
            </a:r>
            <a:r>
              <a:rPr lang="en-US" dirty="0" smtClean="0"/>
              <a:t>Cataluña </a:t>
            </a:r>
            <a:r>
              <a:rPr lang="en-US" dirty="0"/>
              <a:t>y Baleares), la </a:t>
            </a:r>
            <a:r>
              <a:rPr lang="en-US" b="1" dirty="0">
                <a:solidFill>
                  <a:srgbClr val="C00000"/>
                </a:solidFill>
              </a:rPr>
              <a:t>zona de </a:t>
            </a:r>
            <a:r>
              <a:rPr lang="en-US" b="1" dirty="0" err="1">
                <a:solidFill>
                  <a:srgbClr val="C00000"/>
                </a:solidFill>
              </a:rPr>
              <a:t>los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arroces</a:t>
            </a:r>
            <a:r>
              <a:rPr lang="en-US" dirty="0"/>
              <a:t> (el </a:t>
            </a:r>
            <a:r>
              <a:rPr lang="en-US" dirty="0" err="1"/>
              <a:t>este</a:t>
            </a:r>
            <a:r>
              <a:rPr lang="en-US" dirty="0"/>
              <a:t>), la </a:t>
            </a:r>
            <a:r>
              <a:rPr lang="en-US" b="1" dirty="0">
                <a:solidFill>
                  <a:srgbClr val="C00000"/>
                </a:solidFill>
              </a:rPr>
              <a:t>zona de </a:t>
            </a:r>
            <a:r>
              <a:rPr lang="en-US" b="1" dirty="0" err="1">
                <a:solidFill>
                  <a:srgbClr val="C00000"/>
                </a:solidFill>
              </a:rPr>
              <a:t>los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fritos</a:t>
            </a:r>
            <a:r>
              <a:rPr lang="en-US" b="1" dirty="0">
                <a:solidFill>
                  <a:srgbClr val="C00000"/>
                </a:solidFill>
              </a:rPr>
              <a:t> y </a:t>
            </a:r>
            <a:r>
              <a:rPr lang="en-US" b="1" dirty="0" err="1">
                <a:solidFill>
                  <a:srgbClr val="C00000"/>
                </a:solidFill>
              </a:rPr>
              <a:t>los</a:t>
            </a:r>
            <a:r>
              <a:rPr lang="en-US" b="1" dirty="0">
                <a:solidFill>
                  <a:srgbClr val="C00000"/>
                </a:solidFill>
              </a:rPr>
              <a:t> gazpachos </a:t>
            </a:r>
            <a:r>
              <a:rPr lang="en-US" dirty="0"/>
              <a:t>(el sur) y la </a:t>
            </a:r>
            <a:r>
              <a:rPr lang="en-US" b="1" dirty="0">
                <a:solidFill>
                  <a:srgbClr val="C00000"/>
                </a:solidFill>
              </a:rPr>
              <a:t>zona de </a:t>
            </a:r>
            <a:r>
              <a:rPr lang="en-US" b="1" dirty="0" err="1">
                <a:solidFill>
                  <a:srgbClr val="C00000"/>
                </a:solidFill>
              </a:rPr>
              <a:t>los</a:t>
            </a:r>
            <a:r>
              <a:rPr lang="en-US" b="1" dirty="0">
                <a:solidFill>
                  <a:srgbClr val="C00000"/>
                </a:solidFill>
              </a:rPr>
              <a:t> mojos</a:t>
            </a:r>
            <a:r>
              <a:rPr lang="en-US" dirty="0"/>
              <a:t> (Islas Canarias).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2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13" y="147611"/>
            <a:ext cx="5766487" cy="432486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" y="212030"/>
            <a:ext cx="4725732" cy="632837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05949" y="4694484"/>
            <a:ext cx="5708822" cy="156966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España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muy</a:t>
            </a:r>
            <a:r>
              <a:rPr lang="en-US" sz="2400" dirty="0" smtClean="0"/>
              <a:t> habitual </a:t>
            </a:r>
            <a:r>
              <a:rPr lang="en-US" sz="2400" dirty="0" err="1" smtClean="0"/>
              <a:t>salir</a:t>
            </a:r>
            <a:r>
              <a:rPr lang="en-US" sz="2400" dirty="0" smtClean="0"/>
              <a:t> de tapas con amigos y </a:t>
            </a:r>
            <a:r>
              <a:rPr lang="en-US" sz="2400" dirty="0" err="1" smtClean="0"/>
              <a:t>amigas</a:t>
            </a:r>
            <a:r>
              <a:rPr lang="en-US" sz="2400" dirty="0" smtClean="0"/>
              <a:t>. </a:t>
            </a:r>
            <a:r>
              <a:rPr lang="en-US" sz="2400" dirty="0" err="1" smtClean="0"/>
              <a:t>Normalmente</a:t>
            </a:r>
            <a:r>
              <a:rPr lang="en-US" sz="2400" dirty="0" smtClean="0"/>
              <a:t> hay zonas de la ciudad </a:t>
            </a:r>
            <a:r>
              <a:rPr lang="en-US" sz="2400" dirty="0" err="1" smtClean="0"/>
              <a:t>donde</a:t>
            </a:r>
            <a:r>
              <a:rPr lang="en-US" sz="2400" dirty="0" smtClean="0"/>
              <a:t> se </a:t>
            </a:r>
            <a:r>
              <a:rPr lang="en-US" sz="2400" dirty="0" err="1" smtClean="0"/>
              <a:t>concentran</a:t>
            </a:r>
            <a:r>
              <a:rPr lang="en-US" sz="2400" dirty="0" smtClean="0"/>
              <a:t> </a:t>
            </a:r>
            <a:r>
              <a:rPr lang="en-US" sz="2400" dirty="0" err="1" smtClean="0"/>
              <a:t>excelentes</a:t>
            </a:r>
            <a:r>
              <a:rPr lang="en-US" sz="2400" dirty="0" smtClean="0"/>
              <a:t> bares de tapas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791864" y="1120994"/>
            <a:ext cx="1709524" cy="230832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a typeface="Arial Rounded MT Bold" charset="0"/>
                <a:cs typeface="Arial Rounded MT Bold" charset="0"/>
              </a:rPr>
              <a:t>Madrid, Plaza Mayor y Cava Baja, dos </a:t>
            </a:r>
            <a:r>
              <a:rPr lang="en-US" sz="2000" dirty="0" err="1" smtClean="0">
                <a:ea typeface="Arial Rounded MT Bold" charset="0"/>
                <a:cs typeface="Arial Rounded MT Bold" charset="0"/>
              </a:rPr>
              <a:t>excelentes</a:t>
            </a:r>
            <a:r>
              <a:rPr lang="en-US" sz="2000" dirty="0" smtClean="0">
                <a:ea typeface="Arial Rounded MT Bold" charset="0"/>
                <a:cs typeface="Arial Rounded MT Bold" charset="0"/>
              </a:rPr>
              <a:t> zonas para </a:t>
            </a:r>
            <a:r>
              <a:rPr lang="en-US" sz="2000" dirty="0" err="1" smtClean="0">
                <a:ea typeface="Arial Rounded MT Bold" charset="0"/>
                <a:cs typeface="Arial Rounded MT Bold" charset="0"/>
              </a:rPr>
              <a:t>saborear</a:t>
            </a:r>
            <a:r>
              <a:rPr lang="en-US" sz="20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ea typeface="Arial Rounded MT Bold" charset="0"/>
                <a:cs typeface="Arial Rounded MT Bold" charset="0"/>
              </a:rPr>
              <a:t>tapas</a:t>
            </a:r>
            <a:endParaRPr lang="en-US" sz="2400" dirty="0">
              <a:solidFill>
                <a:srgbClr val="C00000"/>
              </a:solidFill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83" y="2264405"/>
            <a:ext cx="6184900" cy="4122738"/>
          </a:xfrm>
          <a:ln w="28575">
            <a:solidFill>
              <a:srgbClr val="C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51298" y="568369"/>
            <a:ext cx="6504270" cy="156966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posible</a:t>
            </a:r>
            <a:r>
              <a:rPr lang="en-US" sz="2400" dirty="0" smtClean="0"/>
              <a:t> que el </a:t>
            </a:r>
            <a:r>
              <a:rPr lang="en-US" sz="2400" dirty="0" err="1" smtClean="0">
                <a:solidFill>
                  <a:srgbClr val="C00000"/>
                </a:solidFill>
              </a:rPr>
              <a:t>origen</a:t>
            </a:r>
            <a:r>
              <a:rPr lang="en-US" sz="2400" dirty="0" smtClean="0">
                <a:solidFill>
                  <a:srgbClr val="C00000"/>
                </a:solidFill>
              </a:rPr>
              <a:t> de las tapas </a:t>
            </a:r>
            <a:r>
              <a:rPr lang="en-US" sz="2400" dirty="0" err="1" smtClean="0"/>
              <a:t>fueran</a:t>
            </a:r>
            <a:r>
              <a:rPr lang="en-US" sz="2400" dirty="0" smtClean="0"/>
              <a:t>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pequeños</a:t>
            </a:r>
            <a:r>
              <a:rPr lang="en-US" sz="2400" dirty="0" smtClean="0"/>
              <a:t> </a:t>
            </a:r>
            <a:r>
              <a:rPr lang="en-US" sz="2400" dirty="0" err="1" smtClean="0"/>
              <a:t>llamativos</a:t>
            </a:r>
            <a:r>
              <a:rPr lang="en-US" sz="2400" dirty="0" smtClean="0"/>
              <a:t> o </a:t>
            </a:r>
            <a:r>
              <a:rPr lang="en-US" sz="2400" dirty="0" err="1" smtClean="0"/>
              <a:t>aperitivos</a:t>
            </a:r>
            <a:r>
              <a:rPr lang="en-US" sz="2400" dirty="0" smtClean="0"/>
              <a:t> que se </a:t>
            </a:r>
            <a:r>
              <a:rPr lang="en-US" sz="2400" dirty="0" err="1" smtClean="0"/>
              <a:t>ponían</a:t>
            </a:r>
            <a:r>
              <a:rPr lang="en-US" sz="2400" dirty="0" smtClean="0"/>
              <a:t> </a:t>
            </a:r>
            <a:r>
              <a:rPr lang="en-US" sz="2400" dirty="0" err="1" smtClean="0"/>
              <a:t>encima</a:t>
            </a:r>
            <a:r>
              <a:rPr lang="en-US" sz="2400" dirty="0" smtClean="0"/>
              <a:t> de la </a:t>
            </a:r>
            <a:r>
              <a:rPr lang="en-US" sz="2400" dirty="0" err="1" smtClean="0"/>
              <a:t>tabla</a:t>
            </a:r>
            <a:r>
              <a:rPr lang="en-US" sz="2400" dirty="0" smtClean="0"/>
              <a:t> o tapa que </a:t>
            </a:r>
            <a:r>
              <a:rPr lang="en-US" sz="2400" dirty="0" err="1" smtClean="0"/>
              <a:t>protegía</a:t>
            </a:r>
            <a:r>
              <a:rPr lang="en-US" sz="2400" dirty="0" smtClean="0"/>
              <a:t> la </a:t>
            </a:r>
            <a:r>
              <a:rPr lang="en-US" sz="2400" dirty="0" err="1" smtClean="0"/>
              <a:t>bebida</a:t>
            </a:r>
            <a:r>
              <a:rPr lang="en-US" sz="2400" dirty="0" smtClean="0"/>
              <a:t>. </a:t>
            </a:r>
            <a:r>
              <a:rPr lang="en-US" sz="2400" dirty="0" err="1" smtClean="0"/>
              <a:t>Estos</a:t>
            </a:r>
            <a:r>
              <a:rPr lang="en-US" sz="2400" dirty="0" smtClean="0"/>
              <a:t> </a:t>
            </a:r>
            <a:r>
              <a:rPr lang="en-US" sz="2400" dirty="0" err="1" smtClean="0"/>
              <a:t>aperitivos</a:t>
            </a:r>
            <a:r>
              <a:rPr lang="en-US" sz="2400" dirty="0" smtClean="0"/>
              <a:t> </a:t>
            </a:r>
            <a:r>
              <a:rPr lang="en-US" sz="2400" dirty="0" err="1" smtClean="0"/>
              <a:t>servían</a:t>
            </a:r>
            <a:r>
              <a:rPr lang="en-US" sz="2400" dirty="0" smtClean="0"/>
              <a:t> para </a:t>
            </a:r>
            <a:r>
              <a:rPr lang="en-US" sz="2400" dirty="0" err="1" smtClean="0"/>
              <a:t>avivar</a:t>
            </a:r>
            <a:r>
              <a:rPr lang="en-US" sz="2400" dirty="0" smtClean="0"/>
              <a:t> la </a:t>
            </a:r>
            <a:r>
              <a:rPr lang="en-US" sz="2400" dirty="0" err="1" smtClean="0"/>
              <a:t>sed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37" y="1193606"/>
            <a:ext cx="4211578" cy="4652272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745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121" y="251860"/>
            <a:ext cx="2487612" cy="3317875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860"/>
            <a:ext cx="8437978" cy="618785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515801" y="3676577"/>
            <a:ext cx="3186574" cy="26776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a typeface="Arial Rounded MT Bold" charset="0"/>
                <a:cs typeface="Arial Rounded MT Bold" charset="0"/>
              </a:rPr>
              <a:t>Entre las tapas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más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típicas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se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encuentran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la tortilla de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patata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, los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boquerones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en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vinagre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, los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calamares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,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las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croquetas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y el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pulpo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a la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gallega</a:t>
            </a:r>
            <a:endParaRPr lang="en-US" sz="2400" dirty="0"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82" y="2608955"/>
            <a:ext cx="4198689" cy="291619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4" y="1003914"/>
            <a:ext cx="6606747" cy="495506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520768" y="656669"/>
            <a:ext cx="3725632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ea typeface="Arial Rounded MT Bold" charset="0"/>
                <a:cs typeface="Arial Rounded MT Bold" charset="0"/>
              </a:rPr>
              <a:t>En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los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mercados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y bares se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encuentra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gran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variedad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de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aceitunas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aliñadas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de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muchas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formas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diferentes</a:t>
            </a:r>
            <a:endParaRPr lang="en-US" sz="2400" dirty="0"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9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56280" y="423123"/>
            <a:ext cx="2708299" cy="1468498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rgbClr val="C00000"/>
                </a:solidFill>
                <a:latin typeface="+mn-lt"/>
              </a:rPr>
              <a:t>En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parejas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2373" y="1668789"/>
            <a:ext cx="6994112" cy="4515625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8000" b="1" dirty="0" smtClean="0"/>
              <a:t>¿</a:t>
            </a:r>
            <a:r>
              <a:rPr lang="en-US" sz="8000" b="1" dirty="0" err="1" smtClean="0"/>
              <a:t>Qué</a:t>
            </a:r>
            <a:r>
              <a:rPr lang="en-US" sz="8000" b="1" dirty="0" smtClean="0"/>
              <a:t> </a:t>
            </a:r>
            <a:r>
              <a:rPr lang="en-US" sz="8000" b="1" dirty="0"/>
              <a:t>son las tapas? ¿</a:t>
            </a:r>
            <a:r>
              <a:rPr lang="en-US" sz="8000" b="1" dirty="0" err="1" smtClean="0"/>
              <a:t>Cómo</a:t>
            </a:r>
            <a:r>
              <a:rPr lang="en-US" sz="8000" b="1" dirty="0" smtClean="0"/>
              <a:t> </a:t>
            </a:r>
            <a:r>
              <a:rPr lang="en-US" sz="8000" b="1" dirty="0"/>
              <a:t>se </a:t>
            </a:r>
            <a:r>
              <a:rPr lang="en-US" sz="8000" b="1" dirty="0" err="1"/>
              <a:t>explica</a:t>
            </a:r>
            <a:r>
              <a:rPr lang="en-US" sz="8000" b="1" dirty="0"/>
              <a:t> el </a:t>
            </a:r>
            <a:r>
              <a:rPr lang="en-US" sz="8000" b="1" dirty="0" err="1"/>
              <a:t>origen</a:t>
            </a:r>
            <a:r>
              <a:rPr lang="en-US" sz="8000" b="1" dirty="0"/>
              <a:t> de </a:t>
            </a:r>
            <a:r>
              <a:rPr lang="en-US" sz="8000" b="1" dirty="0" err="1"/>
              <a:t>su</a:t>
            </a:r>
            <a:r>
              <a:rPr lang="en-US" sz="8000" b="1" dirty="0"/>
              <a:t> </a:t>
            </a:r>
            <a:r>
              <a:rPr lang="en-US" sz="8000" b="1" dirty="0" err="1"/>
              <a:t>nombre</a:t>
            </a:r>
            <a:r>
              <a:rPr lang="en-US" sz="8000" b="1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000" b="1" dirty="0"/>
              <a:t>¿</a:t>
            </a:r>
            <a:r>
              <a:rPr lang="en-US" sz="8000" b="1" dirty="0" err="1"/>
              <a:t>Pueden</a:t>
            </a:r>
            <a:r>
              <a:rPr lang="en-US" sz="8000" b="1" dirty="0"/>
              <a:t> </a:t>
            </a:r>
            <a:r>
              <a:rPr lang="en-US" sz="8000" b="1" dirty="0" err="1"/>
              <a:t>relacionarse</a:t>
            </a:r>
            <a:r>
              <a:rPr lang="en-US" sz="8000" b="1" dirty="0"/>
              <a:t> las tapas con un </a:t>
            </a:r>
            <a:r>
              <a:rPr lang="en-US" sz="8000" b="1" dirty="0" err="1"/>
              <a:t>lugar</a:t>
            </a:r>
            <a:r>
              <a:rPr lang="en-US" sz="8000" b="1" dirty="0"/>
              <a:t> </a:t>
            </a:r>
            <a:r>
              <a:rPr lang="en-US" sz="8000" b="1" dirty="0" err="1" smtClean="0"/>
              <a:t>geográfico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específico</a:t>
            </a:r>
            <a:r>
              <a:rPr lang="en-US" sz="8000" b="1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000" b="1" dirty="0"/>
              <a:t>¿</a:t>
            </a:r>
            <a:r>
              <a:rPr lang="en-US" sz="8000" b="1" dirty="0" err="1"/>
              <a:t>Podemos</a:t>
            </a:r>
            <a:r>
              <a:rPr lang="en-US" sz="8000" b="1" dirty="0"/>
              <a:t> </a:t>
            </a:r>
            <a:r>
              <a:rPr lang="en-US" sz="8000" b="1" dirty="0" err="1"/>
              <a:t>hablar</a:t>
            </a:r>
            <a:r>
              <a:rPr lang="en-US" sz="8000" b="1" dirty="0"/>
              <a:t> de un </a:t>
            </a:r>
            <a:r>
              <a:rPr lang="en-US" sz="8000" b="1" dirty="0" err="1"/>
              <a:t>momento</a:t>
            </a:r>
            <a:r>
              <a:rPr lang="en-US" sz="8000" b="1" dirty="0"/>
              <a:t> </a:t>
            </a:r>
            <a:r>
              <a:rPr lang="en-US" sz="8000" b="1" dirty="0" err="1"/>
              <a:t>en</a:t>
            </a:r>
            <a:r>
              <a:rPr lang="en-US" sz="8000" b="1" dirty="0"/>
              <a:t> el que se “</a:t>
            </a:r>
            <a:r>
              <a:rPr lang="en-US" sz="8000" b="1" dirty="0" err="1"/>
              <a:t>inventan</a:t>
            </a:r>
            <a:r>
              <a:rPr lang="en-US" sz="8000" b="1" dirty="0"/>
              <a:t>” las tapas?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000" b="1" dirty="0"/>
              <a:t>¿</a:t>
            </a:r>
            <a:r>
              <a:rPr lang="en-US" sz="8000" b="1" dirty="0" err="1"/>
              <a:t>Piensas</a:t>
            </a:r>
            <a:r>
              <a:rPr lang="en-US" sz="8000" b="1" dirty="0"/>
              <a:t> que ha </a:t>
            </a:r>
            <a:r>
              <a:rPr lang="en-US" sz="8000" b="1" dirty="0" err="1"/>
              <a:t>habido</a:t>
            </a:r>
            <a:r>
              <a:rPr lang="en-US" sz="8000" b="1" dirty="0"/>
              <a:t> </a:t>
            </a:r>
            <a:r>
              <a:rPr lang="en-US" sz="8000" b="1" dirty="0" err="1"/>
              <a:t>alimentos</a:t>
            </a:r>
            <a:r>
              <a:rPr lang="en-US" sz="8000" b="1" dirty="0"/>
              <a:t> que </a:t>
            </a:r>
            <a:r>
              <a:rPr lang="en-US" sz="8000" b="1" dirty="0" err="1"/>
              <a:t>han</a:t>
            </a:r>
            <a:r>
              <a:rPr lang="en-US" sz="8000" b="1" dirty="0"/>
              <a:t> </a:t>
            </a:r>
            <a:r>
              <a:rPr lang="en-US" sz="8000" b="1" dirty="0" err="1"/>
              <a:t>cumplido</a:t>
            </a:r>
            <a:r>
              <a:rPr lang="en-US" sz="8000" b="1" dirty="0"/>
              <a:t> la </a:t>
            </a:r>
            <a:r>
              <a:rPr lang="en-US" sz="8000" b="1" dirty="0" err="1" smtClean="0"/>
              <a:t>función</a:t>
            </a:r>
            <a:r>
              <a:rPr lang="en-US" sz="8000" b="1" dirty="0" smtClean="0"/>
              <a:t> </a:t>
            </a:r>
            <a:r>
              <a:rPr lang="en-US" sz="8000" b="1" dirty="0"/>
              <a:t>de las </a:t>
            </a:r>
            <a:r>
              <a:rPr lang="en-US" sz="8000" b="1" dirty="0" smtClean="0"/>
              <a:t>tapas </a:t>
            </a:r>
            <a:r>
              <a:rPr lang="en-US" sz="8000" b="1" dirty="0"/>
              <a:t>sin </a:t>
            </a:r>
            <a:r>
              <a:rPr lang="en-US" sz="8000" b="1" dirty="0" err="1"/>
              <a:t>llevar</a:t>
            </a:r>
            <a:r>
              <a:rPr lang="en-US" sz="8000" b="1" dirty="0"/>
              <a:t> ese </a:t>
            </a:r>
            <a:r>
              <a:rPr lang="en-US" sz="8000" b="1" dirty="0" err="1"/>
              <a:t>nombre</a:t>
            </a:r>
            <a:r>
              <a:rPr lang="en-US" sz="8000" b="1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000" b="1" dirty="0"/>
              <a:t>¿</a:t>
            </a:r>
            <a:r>
              <a:rPr lang="en-US" sz="8000" b="1" dirty="0" err="1" smtClean="0"/>
              <a:t>Cómo</a:t>
            </a:r>
            <a:r>
              <a:rPr lang="en-US" sz="8000" b="1" dirty="0" smtClean="0"/>
              <a:t> </a:t>
            </a:r>
            <a:r>
              <a:rPr lang="en-US" sz="8000" b="1" dirty="0"/>
              <a:t>se </a:t>
            </a:r>
            <a:r>
              <a:rPr lang="en-US" sz="8000" b="1" dirty="0" err="1"/>
              <a:t>explica</a:t>
            </a:r>
            <a:r>
              <a:rPr lang="en-US" sz="8000" b="1" dirty="0"/>
              <a:t> la </a:t>
            </a:r>
            <a:r>
              <a:rPr lang="en-US" sz="8000" b="1" dirty="0" err="1" smtClean="0"/>
              <a:t>etimología</a:t>
            </a:r>
            <a:r>
              <a:rPr lang="en-US" sz="8000" b="1" dirty="0" smtClean="0"/>
              <a:t> </a:t>
            </a:r>
            <a:r>
              <a:rPr lang="en-US" sz="8000" b="1" dirty="0"/>
              <a:t>de ‘</a:t>
            </a:r>
            <a:r>
              <a:rPr lang="en-US" sz="8000" b="1" dirty="0" err="1"/>
              <a:t>arroz</a:t>
            </a:r>
            <a:r>
              <a:rPr lang="en-US" sz="8000" b="1" dirty="0"/>
              <a:t>’? ¿</a:t>
            </a:r>
            <a:r>
              <a:rPr lang="en-US" sz="8000" b="1" dirty="0" err="1" smtClean="0"/>
              <a:t>Qué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relación</a:t>
            </a:r>
            <a:r>
              <a:rPr lang="en-US" sz="8000" b="1" dirty="0" smtClean="0"/>
              <a:t> </a:t>
            </a:r>
            <a:r>
              <a:rPr lang="en-US" sz="8000" b="1" dirty="0" err="1"/>
              <a:t>tiene</a:t>
            </a:r>
            <a:r>
              <a:rPr lang="en-US" sz="8000" b="1" dirty="0"/>
              <a:t> con la </a:t>
            </a:r>
            <a:r>
              <a:rPr lang="en-US" sz="8000" b="1" dirty="0" err="1" smtClean="0"/>
              <a:t>historia</a:t>
            </a:r>
            <a:r>
              <a:rPr lang="en-US" sz="8000" b="1" dirty="0" smtClean="0"/>
              <a:t> </a:t>
            </a:r>
            <a:r>
              <a:rPr lang="en-US" sz="8000" b="1" dirty="0"/>
              <a:t>de </a:t>
            </a:r>
            <a:r>
              <a:rPr lang="en-US" sz="8000" b="1" dirty="0" err="1"/>
              <a:t>su</a:t>
            </a:r>
            <a:r>
              <a:rPr lang="en-US" sz="8000" b="1" dirty="0"/>
              <a:t> </a:t>
            </a:r>
            <a:r>
              <a:rPr lang="en-US" sz="8000" b="1" dirty="0" err="1"/>
              <a:t>cultivo</a:t>
            </a:r>
            <a:r>
              <a:rPr lang="en-US" sz="8000" b="1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000" b="1" dirty="0"/>
              <a:t>¿</a:t>
            </a:r>
            <a:r>
              <a:rPr lang="en-US" sz="8000" b="1" dirty="0" err="1" smtClean="0"/>
              <a:t>Qué</a:t>
            </a:r>
            <a:r>
              <a:rPr lang="en-US" sz="8000" b="1" dirty="0" smtClean="0"/>
              <a:t> </a:t>
            </a:r>
            <a:r>
              <a:rPr lang="en-US" sz="8000" b="1" dirty="0" err="1"/>
              <a:t>es</a:t>
            </a:r>
            <a:r>
              <a:rPr lang="en-US" sz="8000" b="1" dirty="0"/>
              <a:t> </a:t>
            </a:r>
            <a:r>
              <a:rPr lang="en-US" sz="8000" b="1" dirty="0" err="1"/>
              <a:t>una</a:t>
            </a:r>
            <a:r>
              <a:rPr lang="en-US" sz="8000" b="1" dirty="0"/>
              <a:t> paella? ¿</a:t>
            </a:r>
            <a:r>
              <a:rPr lang="en-US" sz="8000" b="1" dirty="0" err="1" smtClean="0"/>
              <a:t>Qué</a:t>
            </a:r>
            <a:r>
              <a:rPr lang="en-US" sz="8000" b="1" dirty="0" smtClean="0"/>
              <a:t> </a:t>
            </a:r>
            <a:r>
              <a:rPr lang="en-US" sz="8000" b="1" dirty="0" err="1"/>
              <a:t>importancia</a:t>
            </a:r>
            <a:r>
              <a:rPr lang="en-US" sz="8000" b="1" dirty="0"/>
              <a:t> cultural </a:t>
            </a:r>
            <a:r>
              <a:rPr lang="en-US" sz="8000" b="1" dirty="0" err="1"/>
              <a:t>tiene</a:t>
            </a:r>
            <a:r>
              <a:rPr lang="en-US" sz="8000" b="1" dirty="0"/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000" b="1" dirty="0"/>
              <a:t>¿</a:t>
            </a:r>
            <a:r>
              <a:rPr lang="en-US" sz="8000" b="1" dirty="0" err="1" smtClean="0"/>
              <a:t>Cómo</a:t>
            </a:r>
            <a:r>
              <a:rPr lang="en-US" sz="8000" b="1" dirty="0" smtClean="0"/>
              <a:t> </a:t>
            </a:r>
            <a:r>
              <a:rPr lang="en-US" sz="8000" b="1" dirty="0" err="1"/>
              <a:t>piensas</a:t>
            </a:r>
            <a:r>
              <a:rPr lang="en-US" sz="8000" b="1" dirty="0"/>
              <a:t> que se </a:t>
            </a:r>
            <a:r>
              <a:rPr lang="en-US" sz="8000" b="1" dirty="0" err="1"/>
              <a:t>puede</a:t>
            </a:r>
            <a:r>
              <a:rPr lang="en-US" sz="8000" b="1" dirty="0"/>
              <a:t> </a:t>
            </a:r>
            <a:r>
              <a:rPr lang="en-US" sz="8000" b="1" dirty="0" err="1"/>
              <a:t>explicar</a:t>
            </a:r>
            <a:r>
              <a:rPr lang="en-US" sz="8000" b="1" dirty="0"/>
              <a:t> la </a:t>
            </a:r>
            <a:r>
              <a:rPr lang="en-US" sz="8000" b="1" dirty="0" err="1"/>
              <a:t>similitud</a:t>
            </a:r>
            <a:r>
              <a:rPr lang="en-US" sz="8000" b="1" dirty="0"/>
              <a:t> entre paella </a:t>
            </a:r>
            <a:r>
              <a:rPr lang="en-US" sz="8000" b="1" dirty="0" err="1" smtClean="0"/>
              <a:t>española</a:t>
            </a:r>
            <a:r>
              <a:rPr lang="en-US" sz="8000" b="1" dirty="0" smtClean="0"/>
              <a:t> </a:t>
            </a:r>
            <a:r>
              <a:rPr lang="en-US" sz="8000" b="1" dirty="0"/>
              <a:t>y </a:t>
            </a:r>
            <a:r>
              <a:rPr lang="en-US" sz="8000" b="1" dirty="0" smtClean="0"/>
              <a:t>disco </a:t>
            </a:r>
            <a:r>
              <a:rPr lang="en-US" sz="8000" b="1" dirty="0" err="1"/>
              <a:t>argentino</a:t>
            </a:r>
            <a:r>
              <a:rPr lang="en-US" sz="8000" b="1" dirty="0"/>
              <a:t>? </a:t>
            </a:r>
            <a:r>
              <a:rPr lang="en-US" sz="8000" b="1" dirty="0" smtClean="0"/>
              <a:t> </a:t>
            </a:r>
            <a:endParaRPr lang="en-US" sz="8000" b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504" y="886479"/>
            <a:ext cx="3279483" cy="5085041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673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1" y="160338"/>
            <a:ext cx="4840288" cy="6454775"/>
          </a:xfrm>
        </p:spPr>
      </p:pic>
      <p:sp>
        <p:nvSpPr>
          <p:cNvPr id="5" name="TextBox 4"/>
          <p:cNvSpPr txBox="1"/>
          <p:nvPr/>
        </p:nvSpPr>
        <p:spPr>
          <a:xfrm>
            <a:off x="5143010" y="1286537"/>
            <a:ext cx="5902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El </a:t>
            </a:r>
            <a:r>
              <a:rPr lang="en-US" i="1" dirty="0" err="1"/>
              <a:t>olivo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HtyVkAHassQ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43010" y="2047474"/>
            <a:ext cx="6382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Mujeres</a:t>
            </a:r>
            <a:r>
              <a:rPr lang="en-US" i="1" dirty="0" smtClean="0"/>
              <a:t> </a:t>
            </a:r>
            <a:r>
              <a:rPr lang="en-US" i="1" dirty="0"/>
              <a:t>al </a:t>
            </a:r>
            <a:r>
              <a:rPr lang="en-US" i="1" dirty="0" err="1"/>
              <a:t>borde</a:t>
            </a:r>
            <a:r>
              <a:rPr lang="en-US" i="1" dirty="0"/>
              <a:t> de un </a:t>
            </a:r>
            <a:r>
              <a:rPr lang="en-US" i="1" dirty="0" err="1"/>
              <a:t>ataque</a:t>
            </a:r>
            <a:r>
              <a:rPr lang="en-US" i="1" dirty="0"/>
              <a:t> de </a:t>
            </a:r>
            <a:r>
              <a:rPr lang="en-US" i="1" dirty="0" err="1"/>
              <a:t>nervios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=Q31VFLBkmSs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43816" y="2808410"/>
            <a:ext cx="560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La Verbena de la Paloma</a:t>
            </a:r>
            <a:r>
              <a:rPr lang="en-US" dirty="0" smtClean="0"/>
              <a:t>, café </a:t>
            </a:r>
            <a:r>
              <a:rPr lang="en-US" dirty="0" err="1" smtClean="0"/>
              <a:t>cantante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=_GRhkpsmDT8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43010" y="3610229"/>
            <a:ext cx="638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Fuera</a:t>
            </a:r>
            <a:r>
              <a:rPr lang="en-US" i="1" dirty="0" smtClean="0"/>
              <a:t> de carta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ohkenuWNVOQ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03897" y="5219150"/>
            <a:ext cx="5487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Los </a:t>
            </a:r>
            <a:r>
              <a:rPr lang="en-US" i="1" dirty="0" err="1" smtClean="0"/>
              <a:t>ladrones</a:t>
            </a:r>
            <a:r>
              <a:rPr lang="en-US" i="1" dirty="0" smtClean="0"/>
              <a:t> van a la </a:t>
            </a:r>
            <a:r>
              <a:rPr lang="en-US" i="1" dirty="0" err="1" smtClean="0"/>
              <a:t>oficina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=yRs8nl5PpLY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3010" y="4414689"/>
            <a:ext cx="5487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Café </a:t>
            </a:r>
            <a:r>
              <a:rPr lang="en-US" i="1" dirty="0" err="1" smtClean="0"/>
              <a:t>cantante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=rUJKnzI6EKs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40877" y="496971"/>
            <a:ext cx="1532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</a:rPr>
              <a:t>Películas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5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0" y="26085"/>
            <a:ext cx="5258726" cy="6759575"/>
          </a:xfrm>
        </p:spPr>
      </p:pic>
      <p:sp>
        <p:nvSpPr>
          <p:cNvPr id="3" name="TextBox 2"/>
          <p:cNvSpPr txBox="1"/>
          <p:nvPr/>
        </p:nvSpPr>
        <p:spPr>
          <a:xfrm>
            <a:off x="6400651" y="1110488"/>
            <a:ext cx="4806778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 </a:t>
            </a:r>
            <a:r>
              <a:rPr lang="en-US" sz="2400" dirty="0" err="1" smtClean="0"/>
              <a:t>igual</a:t>
            </a:r>
            <a:r>
              <a:rPr lang="en-US" sz="2400" dirty="0" smtClean="0"/>
              <a:t> que </a:t>
            </a:r>
            <a:r>
              <a:rPr lang="en-US" sz="2400" dirty="0" err="1" smtClean="0"/>
              <a:t>hemos</a:t>
            </a:r>
            <a:r>
              <a:rPr lang="en-US" sz="2400" dirty="0" smtClean="0"/>
              <a:t> </a:t>
            </a:r>
            <a:r>
              <a:rPr lang="en-US" sz="2400" dirty="0" err="1" smtClean="0"/>
              <a:t>trazado</a:t>
            </a:r>
            <a:r>
              <a:rPr lang="en-US" sz="2400" dirty="0" smtClean="0"/>
              <a:t> un </a:t>
            </a:r>
            <a:r>
              <a:rPr lang="en-US" sz="2400" dirty="0" err="1" smtClean="0"/>
              <a:t>mapa</a:t>
            </a:r>
            <a:r>
              <a:rPr lang="en-US" sz="2400" dirty="0" smtClean="0"/>
              <a:t> </a:t>
            </a:r>
            <a:r>
              <a:rPr lang="en-US" sz="2400" dirty="0" err="1" smtClean="0"/>
              <a:t>gastronómico</a:t>
            </a:r>
            <a:r>
              <a:rPr lang="en-US" sz="2400" dirty="0" smtClean="0"/>
              <a:t> de </a:t>
            </a:r>
            <a:r>
              <a:rPr lang="en-US" sz="2400" dirty="0" err="1" smtClean="0"/>
              <a:t>España</a:t>
            </a:r>
            <a:r>
              <a:rPr lang="en-US" sz="2400" dirty="0" smtClean="0"/>
              <a:t>, se </a:t>
            </a:r>
            <a:r>
              <a:rPr lang="en-US" sz="2400" dirty="0" err="1" smtClean="0"/>
              <a:t>pueden</a:t>
            </a:r>
            <a:r>
              <a:rPr lang="en-US" sz="2400" dirty="0" smtClean="0"/>
              <a:t> </a:t>
            </a:r>
            <a:r>
              <a:rPr lang="en-US" sz="2400" dirty="0" err="1" smtClean="0"/>
              <a:t>también</a:t>
            </a:r>
            <a:r>
              <a:rPr lang="en-US" sz="2400" dirty="0" smtClean="0"/>
              <a:t> </a:t>
            </a:r>
            <a:r>
              <a:rPr lang="en-US" sz="2400" dirty="0" err="1" smtClean="0"/>
              <a:t>trazar</a:t>
            </a:r>
            <a:r>
              <a:rPr lang="en-US" sz="2400" dirty="0" smtClean="0"/>
              <a:t> </a:t>
            </a:r>
            <a:r>
              <a:rPr lang="en-US" sz="2400" dirty="0" err="1" smtClean="0"/>
              <a:t>otros</a:t>
            </a:r>
            <a:r>
              <a:rPr lang="en-US" sz="2400" dirty="0" smtClean="0"/>
              <a:t>,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dirty="0" err="1" smtClean="0"/>
              <a:t>este</a:t>
            </a:r>
            <a:r>
              <a:rPr lang="en-US" sz="2400" dirty="0" smtClean="0"/>
              <a:t> del </a:t>
            </a:r>
            <a:r>
              <a:rPr lang="en-US" sz="2400" dirty="0" err="1" smtClean="0"/>
              <a:t>Perú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400651" y="3405873"/>
            <a:ext cx="4738966" cy="8309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ea typeface="Arial Rounded MT Bold" charset="0"/>
                <a:cs typeface="Arial Rounded MT Bold" charset="0"/>
              </a:rPr>
              <a:t>Elige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un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país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hispánico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y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dibuja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su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mapa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gastronómico</a:t>
            </a:r>
            <a:endParaRPr lang="en-US" sz="2400" dirty="0"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8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51754"/>
            <a:ext cx="9601196" cy="67120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302" y="2626468"/>
            <a:ext cx="10914434" cy="3394955"/>
          </a:xfrm>
        </p:spPr>
        <p:txBody>
          <a:bodyPr>
            <a:normAutofit/>
          </a:bodyPr>
          <a:lstStyle/>
          <a:p>
            <a:r>
              <a:rPr lang="en-US" sz="2000" dirty="0" err="1"/>
              <a:t>Mapa</a:t>
            </a:r>
            <a:r>
              <a:rPr lang="en-US" sz="2000" dirty="0"/>
              <a:t> </a:t>
            </a:r>
            <a:r>
              <a:rPr lang="en-US" sz="2000" dirty="0" err="1"/>
              <a:t>Autonomías</a:t>
            </a:r>
            <a:r>
              <a:rPr lang="en-US" sz="2000" dirty="0"/>
              <a:t> </a:t>
            </a:r>
            <a:r>
              <a:rPr lang="en-US" sz="2000" dirty="0" err="1"/>
              <a:t>españolas</a:t>
            </a:r>
            <a:r>
              <a:rPr lang="en-US" sz="2000" dirty="0"/>
              <a:t>: </a:t>
            </a: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d-maps.com/carte.php?num_car=2211&amp;lang=en</a:t>
            </a:r>
            <a:endParaRPr lang="en-US" sz="2000" dirty="0" smtClean="0"/>
          </a:p>
          <a:p>
            <a:r>
              <a:rPr lang="en-US" sz="2000" dirty="0"/>
              <a:t>Tomatina: By </a:t>
            </a:r>
            <a:r>
              <a:rPr lang="en-US" sz="2000" dirty="0" err="1"/>
              <a:t>Carlesboveserral</a:t>
            </a:r>
            <a:r>
              <a:rPr lang="en-US" sz="2000" dirty="0"/>
              <a:t> (Own work) [CC BY-SA 4.0 (http://</a:t>
            </a:r>
            <a:r>
              <a:rPr lang="en-US" sz="2000" dirty="0" err="1"/>
              <a:t>creativecommons.org</a:t>
            </a:r>
            <a:r>
              <a:rPr lang="en-US" sz="2000" dirty="0"/>
              <a:t>/licenses/by-</a:t>
            </a:r>
            <a:r>
              <a:rPr lang="en-US" sz="2000" dirty="0" err="1"/>
              <a:t>sa</a:t>
            </a:r>
            <a:r>
              <a:rPr lang="en-US" sz="2000" dirty="0"/>
              <a:t>/4.0)], via Wikimedia </a:t>
            </a:r>
            <a:r>
              <a:rPr lang="en-US" sz="2000" dirty="0" smtClean="0"/>
              <a:t>Commons</a:t>
            </a:r>
          </a:p>
          <a:p>
            <a:r>
              <a:rPr lang="en-US" sz="2000" dirty="0" err="1" smtClean="0"/>
              <a:t>Tortillitas</a:t>
            </a:r>
            <a:r>
              <a:rPr lang="en-US" sz="2000" dirty="0" smtClean="0"/>
              <a:t> de </a:t>
            </a:r>
            <a:r>
              <a:rPr lang="en-US" sz="2000" dirty="0" err="1" smtClean="0"/>
              <a:t>camarones</a:t>
            </a:r>
            <a:r>
              <a:rPr lang="en-US" sz="2000" dirty="0" smtClean="0"/>
              <a:t>, </a:t>
            </a:r>
            <a:r>
              <a:rPr lang="en-US" sz="2000" dirty="0" err="1" smtClean="0"/>
              <a:t>mapa</a:t>
            </a:r>
            <a:r>
              <a:rPr lang="en-US" sz="2000" dirty="0" smtClean="0"/>
              <a:t> </a:t>
            </a:r>
            <a:r>
              <a:rPr lang="en-US" sz="2000" dirty="0" err="1" smtClean="0"/>
              <a:t>gastronómico</a:t>
            </a:r>
            <a:r>
              <a:rPr lang="en-US" sz="2000" dirty="0" smtClean="0"/>
              <a:t> de </a:t>
            </a:r>
            <a:r>
              <a:rPr lang="en-US" sz="2000" dirty="0" err="1" smtClean="0"/>
              <a:t>Perú</a:t>
            </a:r>
            <a:r>
              <a:rPr lang="en-US" sz="2000" dirty="0" smtClean="0"/>
              <a:t>: Rafael </a:t>
            </a:r>
            <a:r>
              <a:rPr lang="en-US" sz="2000" dirty="0" err="1" smtClean="0"/>
              <a:t>Climent</a:t>
            </a:r>
            <a:r>
              <a:rPr lang="en-US" sz="2000" dirty="0" smtClean="0"/>
              <a:t>-Espino</a:t>
            </a:r>
          </a:p>
          <a:p>
            <a:r>
              <a:rPr lang="en-US" sz="2000" dirty="0" err="1" smtClean="0"/>
              <a:t>Otras</a:t>
            </a:r>
            <a:r>
              <a:rPr lang="en-US" sz="2000" dirty="0" smtClean="0"/>
              <a:t> </a:t>
            </a:r>
            <a:r>
              <a:rPr lang="en-US" sz="2000" dirty="0" err="1" smtClean="0"/>
              <a:t>fotos</a:t>
            </a:r>
            <a:r>
              <a:rPr lang="en-US" sz="2000" dirty="0" smtClean="0"/>
              <a:t>: Ana M. Gómez-Bravo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696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31" y="-86496"/>
            <a:ext cx="9542694" cy="815545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C000"/>
                </a:solidFill>
              </a:rPr>
              <a:t>Mapa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gastronómico</a:t>
            </a:r>
            <a:r>
              <a:rPr lang="en-US" sz="3600" b="1" dirty="0">
                <a:solidFill>
                  <a:srgbClr val="FFC000"/>
                </a:solidFill>
              </a:rPr>
              <a:t> de </a:t>
            </a:r>
            <a:r>
              <a:rPr lang="en-US" sz="3600" b="1" dirty="0" err="1">
                <a:solidFill>
                  <a:srgbClr val="FFC000"/>
                </a:solidFill>
              </a:rPr>
              <a:t>España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44" y="628761"/>
            <a:ext cx="8739651" cy="6123534"/>
          </a:xfrm>
          <a:solidFill>
            <a:srgbClr val="00B050"/>
          </a:solidFill>
          <a:ln w="28575">
            <a:solidFill>
              <a:srgbClr val="C00000"/>
            </a:solidFill>
          </a:ln>
        </p:spPr>
      </p:pic>
      <p:sp>
        <p:nvSpPr>
          <p:cNvPr id="9" name="Rectangle 8"/>
          <p:cNvSpPr/>
          <p:nvPr/>
        </p:nvSpPr>
        <p:spPr>
          <a:xfrm flipH="1">
            <a:off x="7451387" y="3336585"/>
            <a:ext cx="680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dirty="0">
              <a:effectLst/>
              <a:latin typeface="Apple Color Emoji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2707728" flipV="1">
            <a:off x="5583185" y="3006123"/>
            <a:ext cx="1153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Apple Color Emoji" charset="0"/>
              </a:rPr>
              <a:t>🍗</a:t>
            </a:r>
            <a:endParaRPr lang="en-US">
              <a:effectLst/>
              <a:latin typeface="Apple Color Emoji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5179360" flipH="1" flipV="1">
            <a:off x="5317873" y="2660109"/>
            <a:ext cx="1093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Apple Color Emoji" charset="0"/>
              </a:rPr>
              <a:t>🍗</a:t>
            </a:r>
            <a:endParaRPr lang="en-US">
              <a:effectLst/>
              <a:latin typeface="Apple Color Emoj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0757" y="1866384"/>
            <a:ext cx="603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>
              <a:effectLst/>
              <a:latin typeface="Apple Color Emoj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721" y="2216218"/>
            <a:ext cx="1144153" cy="12053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4" y="1210133"/>
            <a:ext cx="908768" cy="8226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387" y="3892829"/>
            <a:ext cx="1428348" cy="11368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00" y="2477134"/>
            <a:ext cx="1799074" cy="10548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689" y="5029649"/>
            <a:ext cx="835430" cy="8403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467" y="5191882"/>
            <a:ext cx="1771941" cy="9212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42" y="1138089"/>
            <a:ext cx="1568337" cy="7791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08" y="5280117"/>
            <a:ext cx="1291544" cy="7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7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7" y="2251774"/>
            <a:ext cx="3774332" cy="392309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92" y="2251773"/>
            <a:ext cx="3679654" cy="3923091"/>
          </a:xfrm>
          <a:ln w="12700" cmpd="sng"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1465832" y="701772"/>
            <a:ext cx="9601200" cy="1303338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>
                <a:latin typeface="+mn-lt"/>
              </a:rPr>
              <a:t>Cada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n-lt"/>
              </a:rPr>
              <a:t>región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tiene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también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un </a:t>
            </a:r>
            <a:r>
              <a:rPr lang="en-US" sz="3200" dirty="0" err="1">
                <a:solidFill>
                  <a:srgbClr val="C00000"/>
                </a:solidFill>
                <a:latin typeface="+mn-lt"/>
              </a:rPr>
              <a:t>plato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+mn-lt"/>
              </a:rPr>
              <a:t>emblemático</a:t>
            </a:r>
            <a:r>
              <a:rPr lang="en-US" sz="32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dirty="0">
                <a:latin typeface="+mn-lt"/>
              </a:rPr>
              <a:t>que </a:t>
            </a:r>
            <a:r>
              <a:rPr lang="en-US" sz="3200" dirty="0" err="1" smtClean="0">
                <a:latin typeface="+mn-lt"/>
              </a:rPr>
              <a:t>puede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reflejar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una</a:t>
            </a:r>
            <a:r>
              <a:rPr lang="en-US" sz="3200" dirty="0" smtClean="0">
                <a:latin typeface="+mn-lt"/>
              </a:rPr>
              <a:t> de las </a:t>
            </a:r>
            <a:r>
              <a:rPr lang="en-US" sz="3200" dirty="0" err="1" smtClean="0">
                <a:latin typeface="+mn-lt"/>
              </a:rPr>
              <a:t>técnicas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culinarias</a:t>
            </a:r>
            <a:r>
              <a:rPr lang="en-US" sz="3200" dirty="0" smtClean="0">
                <a:latin typeface="+mn-lt"/>
              </a:rPr>
              <a:t> que la </a:t>
            </a:r>
            <a:r>
              <a:rPr lang="en-US" sz="3200" dirty="0" err="1" smtClean="0">
                <a:latin typeface="+mn-lt"/>
              </a:rPr>
              <a:t>caracterizan</a:t>
            </a:r>
            <a:r>
              <a:rPr lang="en-US" sz="3200" dirty="0" smtClean="0">
                <a:latin typeface="+mn-lt"/>
              </a:rPr>
              <a:t> </a:t>
            </a:r>
            <a:endParaRPr lang="en-US" sz="32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660" y="3900473"/>
            <a:ext cx="1488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Cochifrito</a:t>
            </a:r>
            <a:r>
              <a:rPr lang="en-US" sz="2400" dirty="0" smtClean="0"/>
              <a:t> (Navarra)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04689" y="3764604"/>
            <a:ext cx="144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Fabada</a:t>
            </a:r>
            <a:r>
              <a:rPr lang="en-US" sz="2400" dirty="0" smtClean="0"/>
              <a:t> (Asturias)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36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05507" y="606425"/>
            <a:ext cx="4991100" cy="1612900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 smtClean="0">
                <a:latin typeface="+mn-lt"/>
              </a:rPr>
              <a:t>Pulpo</a:t>
            </a:r>
            <a:r>
              <a:rPr lang="en-US" sz="2800" dirty="0" smtClean="0">
                <a:latin typeface="+mn-lt"/>
              </a:rPr>
              <a:t> a la </a:t>
            </a:r>
            <a:r>
              <a:rPr lang="en-US" sz="2800" dirty="0" err="1" smtClean="0">
                <a:latin typeface="+mn-lt"/>
              </a:rPr>
              <a:t>gallega</a:t>
            </a:r>
            <a:r>
              <a:rPr lang="en-US" sz="2800" dirty="0" smtClean="0">
                <a:latin typeface="+mn-lt"/>
              </a:rPr>
              <a:t> y </a:t>
            </a:r>
            <a:r>
              <a:rPr lang="en-US" sz="2800" dirty="0" err="1" smtClean="0">
                <a:latin typeface="+mn-lt"/>
              </a:rPr>
              <a:t>tarta</a:t>
            </a:r>
            <a:r>
              <a:rPr lang="en-US" sz="2800" dirty="0" smtClean="0">
                <a:latin typeface="+mn-lt"/>
              </a:rPr>
              <a:t> de Santiago (Galicia)</a:t>
            </a:r>
            <a:endParaRPr lang="en-US" sz="2800" dirty="0">
              <a:latin typeface="+mn-lt"/>
            </a:endParaRPr>
          </a:p>
        </p:txBody>
      </p:sp>
      <p:pic>
        <p:nvPicPr>
          <p:cNvPr id="4" name="Content Placeholder 3" descr="IMG_0261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21" y="2268550"/>
            <a:ext cx="4305317" cy="3875754"/>
          </a:xfr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602652"/>
            <a:ext cx="4597940" cy="5605108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20333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5" y="1013048"/>
            <a:ext cx="5118857" cy="4563981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294" y="1095885"/>
            <a:ext cx="5733804" cy="4339550"/>
          </a:xfrm>
          <a:prstGeom prst="rect">
            <a:avLst/>
          </a:prstGeom>
          <a:ln>
            <a:solidFill>
              <a:srgbClr val="262626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317693" y="5726561"/>
            <a:ext cx="373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Cochinillo</a:t>
            </a:r>
            <a:r>
              <a:rPr lang="en-US" sz="2400" dirty="0" smtClean="0"/>
              <a:t> </a:t>
            </a:r>
            <a:r>
              <a:rPr lang="en-US" sz="2400" dirty="0" err="1" smtClean="0"/>
              <a:t>asado</a:t>
            </a:r>
            <a:r>
              <a:rPr lang="en-US" sz="2400" dirty="0" smtClean="0"/>
              <a:t> (Segovia)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315201" y="5710186"/>
            <a:ext cx="2431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Paella (Valencia)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0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17" y="943583"/>
            <a:ext cx="4305428" cy="4737370"/>
          </a:xfrm>
          <a:prstGeom prst="rect">
            <a:avLst/>
          </a:prstGeom>
          <a:ln w="12700" cmpd="sng">
            <a:solidFill>
              <a:srgbClr val="8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217924" y="5710135"/>
            <a:ext cx="4221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Arroz</a:t>
            </a:r>
            <a:r>
              <a:rPr lang="en-US" sz="2400" dirty="0" smtClean="0"/>
              <a:t> </a:t>
            </a:r>
            <a:r>
              <a:rPr lang="en-US" sz="2400" dirty="0" err="1" smtClean="0"/>
              <a:t>caldoso</a:t>
            </a:r>
            <a:r>
              <a:rPr lang="en-US" sz="2400" dirty="0" smtClean="0"/>
              <a:t> (</a:t>
            </a:r>
            <a:r>
              <a:rPr lang="en-US" sz="2400" dirty="0" err="1" smtClean="0"/>
              <a:t>levante</a:t>
            </a:r>
            <a:r>
              <a:rPr lang="en-US" sz="2400" dirty="0" smtClean="0"/>
              <a:t> </a:t>
            </a:r>
            <a:r>
              <a:rPr lang="en-US" sz="2400" dirty="0" err="1" smtClean="0"/>
              <a:t>español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87" y="1060315"/>
            <a:ext cx="6005209" cy="4503906"/>
          </a:xfrm>
          <a:prstGeom prst="rect">
            <a:avLst/>
          </a:prstGeom>
          <a:ln w="12700" cmpd="sng">
            <a:solidFill>
              <a:srgbClr val="8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120630" y="5710136"/>
            <a:ext cx="27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Michirones</a:t>
            </a:r>
            <a:r>
              <a:rPr lang="en-US" sz="2400" dirty="0"/>
              <a:t> (Murcia)</a:t>
            </a:r>
          </a:p>
        </p:txBody>
      </p:sp>
    </p:spTree>
    <p:extLst>
      <p:ext uri="{BB962C8B-B14F-4D97-AF65-F5344CB8AC3E}">
        <p14:creationId xmlns:p14="http://schemas.microsoft.com/office/powerpoint/2010/main" val="23722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83285" y="38035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15" y="571713"/>
            <a:ext cx="4192621" cy="5050874"/>
          </a:xfrm>
          <a:prstGeom prst="rect">
            <a:avLst/>
          </a:prstGeom>
          <a:ln>
            <a:solidFill>
              <a:srgbClr val="4E8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461115" y="5622587"/>
            <a:ext cx="4003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Patatas</a:t>
            </a:r>
            <a:r>
              <a:rPr lang="en-US" sz="2400" dirty="0"/>
              <a:t> a la </a:t>
            </a:r>
            <a:r>
              <a:rPr lang="en-US" sz="2400" dirty="0" err="1"/>
              <a:t>riojana</a:t>
            </a:r>
            <a:r>
              <a:rPr lang="en-US" sz="2400" dirty="0"/>
              <a:t> (La Rioja)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86" y="986743"/>
            <a:ext cx="6008948" cy="4506711"/>
          </a:xfrm>
          <a:ln w="12700" cmpd="sng">
            <a:solidFill>
              <a:srgbClr val="4E8F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724871" y="5700409"/>
            <a:ext cx="28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Arroz</a:t>
            </a:r>
            <a:r>
              <a:rPr lang="en-US" sz="2400" dirty="0" smtClean="0"/>
              <a:t> brut (Mallorca)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358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50" y="593387"/>
            <a:ext cx="3294994" cy="4632922"/>
          </a:xfrm>
          <a:prstGeom prst="rect">
            <a:avLst/>
          </a:prstGeom>
          <a:ln w="19050" cmpd="sng">
            <a:solidFill>
              <a:srgbClr val="4E8F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23981" y="5254193"/>
            <a:ext cx="2369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Ron </a:t>
            </a:r>
            <a:r>
              <a:rPr lang="en-US" sz="2400" dirty="0" err="1" smtClean="0"/>
              <a:t>miel</a:t>
            </a:r>
            <a:r>
              <a:rPr lang="en-US" sz="2400" dirty="0" smtClean="0"/>
              <a:t> </a:t>
            </a:r>
            <a:r>
              <a:rPr lang="en-US" sz="2400" dirty="0" err="1" smtClean="0"/>
              <a:t>canario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53" y="593387"/>
            <a:ext cx="4718833" cy="5173539"/>
          </a:xfrm>
          <a:prstGeom prst="rect">
            <a:avLst/>
          </a:prstGeom>
          <a:ln>
            <a:solidFill>
              <a:srgbClr val="4E8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740462" y="5766926"/>
            <a:ext cx="5508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Papas </a:t>
            </a:r>
            <a:r>
              <a:rPr lang="en-US" sz="2400" dirty="0" err="1"/>
              <a:t>arrugás</a:t>
            </a:r>
            <a:r>
              <a:rPr lang="en-US" sz="2400" dirty="0"/>
              <a:t> con mojo </a:t>
            </a:r>
            <a:r>
              <a:rPr lang="en-US" sz="2400" dirty="0" err="1"/>
              <a:t>picón</a:t>
            </a:r>
            <a:r>
              <a:rPr lang="en-US" sz="2400" dirty="0"/>
              <a:t> (Canarias)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82100" y="5951592"/>
            <a:ext cx="34281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4"/>
              </a:rPr>
              <a:t>https</a:t>
            </a:r>
            <a:r>
              <a:rPr lang="en-US" sz="1200" dirty="0">
                <a:hlinkClick r:id="rId4"/>
              </a:rPr>
              <a:t>://</a:t>
            </a:r>
            <a:r>
              <a:rPr lang="en-US" sz="1200" dirty="0" smtClean="0">
                <a:hlinkClick r:id="rId4"/>
              </a:rPr>
              <a:t>www.youtube.com/watch?v=R3iyLNPyuPY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42219" y="5735838"/>
            <a:ext cx="2474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hlinkClick r:id="rId4"/>
              </a:rPr>
              <a:t>Juan Carlos Senante, “Mojo Picón”: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385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ganic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1044</TotalTime>
  <Words>933</Words>
  <Application>Microsoft Macintosh PowerPoint</Application>
  <PresentationFormat>Widescreen</PresentationFormat>
  <Paragraphs>76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Apple Color Emoji</vt:lpstr>
      <vt:lpstr>Arial Rounded MT Bold</vt:lpstr>
      <vt:lpstr>Calibri</vt:lpstr>
      <vt:lpstr>Franklin Gothic Book</vt:lpstr>
      <vt:lpstr>Franklin Gothic Medium</vt:lpstr>
      <vt:lpstr>Arial</vt:lpstr>
      <vt:lpstr>Organic</vt:lpstr>
      <vt:lpstr>Capítulo 13</vt:lpstr>
      <vt:lpstr>Diversidad geográfica, étnica, cultural y culinaria: mapas gastronómicos</vt:lpstr>
      <vt:lpstr>Mapa gastronómico de España</vt:lpstr>
      <vt:lpstr>Cada región tiene también un plato emblemático que puede reflejar una de las técnicas culinarias que la caracterizan </vt:lpstr>
      <vt:lpstr>Pulpo a la gallega y tarta de Santiago (Galicia)</vt:lpstr>
      <vt:lpstr>PowerPoint Presentation</vt:lpstr>
      <vt:lpstr>PowerPoint Presentation</vt:lpstr>
      <vt:lpstr>PowerPoint Presentation</vt:lpstr>
      <vt:lpstr>PowerPoint Presentation</vt:lpstr>
      <vt:lpstr>Otro alimento emblemático de las Islas Canarias es el gofio, una harina de uno o varios cereales que normalmente se toma mezclada con agua o leche </vt:lpstr>
      <vt:lpstr>PowerPoint Presentation</vt:lpstr>
      <vt:lpstr>PowerPoint Presentation</vt:lpstr>
      <vt:lpstr>Crema catalana (Cataluña)</vt:lpstr>
      <vt:lpstr>PowerPoint Presentation</vt:lpstr>
      <vt:lpstr>Tortillitas de camarones y frituras de pescado (Andalucía)</vt:lpstr>
      <vt:lpstr>Paella y disco de arado</vt:lpstr>
      <vt:lpstr>El gazpacho andaluz incorpora tres cultivos que se consideran pilares de la dieta mediterránea: trigo (pan), olivo (aceite) y vid (vinagre de vino)</vt:lpstr>
      <vt:lpstr>Tomatina</vt:lpstr>
      <vt:lpstr>En parejas</vt:lpstr>
      <vt:lpstr>PowerPoint Presentation</vt:lpstr>
      <vt:lpstr>PowerPoint Presentation</vt:lpstr>
      <vt:lpstr>PowerPoint Presentation</vt:lpstr>
      <vt:lpstr>PowerPoint Presentation</vt:lpstr>
      <vt:lpstr>En parejas</vt:lpstr>
      <vt:lpstr>PowerPoint Presentation</vt:lpstr>
      <vt:lpstr>PowerPoint Presentation</vt:lpstr>
      <vt:lpstr>Imágenes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13</dc:title>
  <dc:creator>Microsoft Office User</dc:creator>
  <cp:lastModifiedBy>Microsoft Office User</cp:lastModifiedBy>
  <cp:revision>211</cp:revision>
  <cp:lastPrinted>2017-11-12T23:40:56Z</cp:lastPrinted>
  <dcterms:created xsi:type="dcterms:W3CDTF">2017-09-18T19:04:00Z</dcterms:created>
  <dcterms:modified xsi:type="dcterms:W3CDTF">2017-11-13T21:19:09Z</dcterms:modified>
</cp:coreProperties>
</file>