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52" r:id="rId1"/>
  </p:sldMasterIdLst>
  <p:notesMasterIdLst>
    <p:notesMasterId r:id="rId27"/>
  </p:notesMasterIdLst>
  <p:sldIdLst>
    <p:sldId id="256" r:id="rId2"/>
    <p:sldId id="310" r:id="rId3"/>
    <p:sldId id="311" r:id="rId4"/>
    <p:sldId id="299" r:id="rId5"/>
    <p:sldId id="305" r:id="rId6"/>
    <p:sldId id="314" r:id="rId7"/>
    <p:sldId id="315" r:id="rId8"/>
    <p:sldId id="298" r:id="rId9"/>
    <p:sldId id="318" r:id="rId10"/>
    <p:sldId id="296" r:id="rId11"/>
    <p:sldId id="287" r:id="rId12"/>
    <p:sldId id="325" r:id="rId13"/>
    <p:sldId id="297" r:id="rId14"/>
    <p:sldId id="286" r:id="rId15"/>
    <p:sldId id="312" r:id="rId16"/>
    <p:sldId id="257" r:id="rId17"/>
    <p:sldId id="326" r:id="rId18"/>
    <p:sldId id="289" r:id="rId19"/>
    <p:sldId id="316" r:id="rId20"/>
    <p:sldId id="278" r:id="rId21"/>
    <p:sldId id="320" r:id="rId22"/>
    <p:sldId id="279" r:id="rId23"/>
    <p:sldId id="288" r:id="rId24"/>
    <p:sldId id="321" r:id="rId25"/>
    <p:sldId id="31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09051"/>
    <a:srgbClr val="FFD579"/>
    <a:srgbClr val="FF7E79"/>
    <a:srgbClr val="FF26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8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B183-A059-764A-9C0B-5B7F029467B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A0163-B17F-8144-9869-2D6E194B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hyperlink" Target="https://www.youtube.com/watch?v=31EQOiJya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Capítulo</a:t>
            </a:r>
            <a:r>
              <a:rPr lang="en-US" sz="5400" dirty="0" smtClean="0"/>
              <a:t> </a:t>
            </a:r>
            <a:r>
              <a:rPr lang="en-US" sz="5400" dirty="0" smtClean="0"/>
              <a:t>14 </a:t>
            </a:r>
            <a:r>
              <a:rPr lang="mr-IN" sz="5400" dirty="0" smtClean="0"/>
              <a:t>–</a:t>
            </a:r>
            <a:r>
              <a:rPr lang="en-US" sz="5400" dirty="0" smtClean="0"/>
              <a:t> Parte 1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76" y="3593571"/>
            <a:ext cx="9738791" cy="1655762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Naciones</a:t>
            </a:r>
            <a:r>
              <a:rPr lang="en-US" sz="4000" dirty="0" smtClean="0"/>
              <a:t> </a:t>
            </a:r>
            <a:r>
              <a:rPr lang="en-US" sz="4000" dirty="0" err="1" smtClean="0"/>
              <a:t>culturales</a:t>
            </a:r>
            <a:r>
              <a:rPr lang="en-US" sz="4000" dirty="0" smtClean="0"/>
              <a:t> y </a:t>
            </a:r>
            <a:r>
              <a:rPr lang="en-US" sz="4000" dirty="0" err="1" smtClean="0"/>
              <a:t>gastronómicas</a:t>
            </a:r>
            <a:r>
              <a:rPr lang="en-US" sz="4000" dirty="0" smtClean="0"/>
              <a:t>: </a:t>
            </a:r>
            <a:r>
              <a:rPr lang="en-US" sz="4000" dirty="0" err="1" smtClean="0"/>
              <a:t>Euskadi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29209" y="5932499"/>
            <a:ext cx="294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Gómez-</a:t>
            </a:r>
            <a:r>
              <a:rPr lang="en-US" dirty="0" smtClean="0"/>
              <a:t>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36" y="265473"/>
            <a:ext cx="5211097" cy="2062584"/>
          </a:xfrm>
          <a:ln w="19050" cmpd="sng">
            <a:solidFill>
              <a:srgbClr val="009051"/>
            </a:solidFill>
          </a:ln>
        </p:spPr>
        <p:txBody>
          <a:bodyPr>
            <a:noAutofit/>
          </a:bodyPr>
          <a:lstStyle/>
          <a:p>
            <a:r>
              <a:rPr lang="en-US" sz="3600" dirty="0" smtClean="0"/>
              <a:t>Entre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postres</a:t>
            </a:r>
            <a:r>
              <a:rPr lang="en-US" sz="3600" dirty="0" smtClean="0"/>
              <a:t> </a:t>
            </a:r>
            <a:r>
              <a:rPr lang="en-US" sz="3600" dirty="0" err="1" smtClean="0"/>
              <a:t>típicos</a:t>
            </a:r>
            <a:r>
              <a:rPr lang="en-US" sz="3600" dirty="0" smtClean="0"/>
              <a:t> </a:t>
            </a:r>
            <a:r>
              <a:rPr lang="en-US" sz="3600" dirty="0" err="1" smtClean="0"/>
              <a:t>destaca</a:t>
            </a:r>
            <a:r>
              <a:rPr lang="en-US" sz="3600" dirty="0" smtClean="0"/>
              <a:t> la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pantxineta</a:t>
            </a:r>
            <a:r>
              <a:rPr lang="en-US" sz="3600" dirty="0" smtClean="0"/>
              <a:t>, la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goxua</a:t>
            </a:r>
            <a:r>
              <a:rPr lang="en-US" sz="3600" dirty="0"/>
              <a:t> </a:t>
            </a:r>
            <a:r>
              <a:rPr lang="en-US" sz="3600" dirty="0" smtClean="0"/>
              <a:t>y el 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pastel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vasco</a:t>
            </a:r>
            <a:r>
              <a:rPr lang="en-US" sz="3600" dirty="0" smtClean="0"/>
              <a:t>, entre </a:t>
            </a:r>
            <a:r>
              <a:rPr lang="en-US" sz="3600" dirty="0" err="1" smtClean="0"/>
              <a:t>otros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05" y="3997435"/>
            <a:ext cx="2214690" cy="1769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" y="3013387"/>
            <a:ext cx="5984942" cy="3737252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8" y="226143"/>
            <a:ext cx="2624875" cy="2915263"/>
          </a:xfrm>
          <a:prstGeom prst="rect">
            <a:avLst/>
          </a:prstGeom>
          <a:ln w="28575">
            <a:solidFill>
              <a:srgbClr val="9411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95" y="1683774"/>
            <a:ext cx="3845642" cy="5127523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4860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1" y="75007"/>
            <a:ext cx="7541623" cy="1562205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Los </a:t>
            </a:r>
            <a:r>
              <a:rPr lang="en-US" sz="40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talos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son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similares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a las tortillas de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maíz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mexicanas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,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pero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se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preparan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a base de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una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masa sin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nixtamalizar</a:t>
            </a:r>
            <a:endParaRPr lang="en-US" sz="3200" dirty="0"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23" y="3024187"/>
            <a:ext cx="3703755" cy="3862164"/>
          </a:xfrm>
          <a:ln w="28575">
            <a:solidFill>
              <a:srgbClr val="00905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1" y="75007"/>
            <a:ext cx="3852579" cy="2889434"/>
          </a:xfrm>
          <a:prstGeom prst="rect">
            <a:avLst/>
          </a:prstGeom>
          <a:ln w="28575">
            <a:solidFill>
              <a:srgbClr val="9411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1" y="1720206"/>
            <a:ext cx="6331974" cy="35624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4295" y="5458026"/>
            <a:ext cx="6892414" cy="830997"/>
          </a:xfrm>
          <a:prstGeom prst="rect">
            <a:avLst/>
          </a:prstGeom>
          <a:noFill/>
          <a:ln w="19050"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Hoy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en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día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los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talos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son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componente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indispensable de fiestas y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celebraciones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vascas</a:t>
            </a:r>
            <a:endParaRPr lang="en-US" sz="2400" dirty="0">
              <a:solidFill>
                <a:srgbClr val="009051"/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2098" y="6320829"/>
            <a:ext cx="488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https://www.youtube.com/watch?v=31EQOiJyang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998" y="-49742"/>
            <a:ext cx="2890045" cy="123507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Pintxos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032933"/>
            <a:ext cx="11303000" cy="547793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vasca</a:t>
            </a:r>
            <a:r>
              <a:rPr lang="en-US" dirty="0"/>
              <a:t> se </a:t>
            </a:r>
            <a:r>
              <a:rPr lang="en-US" dirty="0" err="1"/>
              <a:t>acostumbra</a:t>
            </a:r>
            <a:r>
              <a:rPr lang="en-US" dirty="0"/>
              <a:t> a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frecuentemente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de amigos o </a:t>
            </a:r>
            <a:r>
              <a:rPr lang="en-US" dirty="0" err="1"/>
              <a:t>cuadrillas</a:t>
            </a:r>
            <a:r>
              <a:rPr lang="en-US" dirty="0"/>
              <a:t> de </a:t>
            </a:r>
            <a:r>
              <a:rPr lang="en-US" dirty="0" err="1">
                <a:solidFill>
                  <a:srgbClr val="C00000"/>
                </a:solidFill>
              </a:rPr>
              <a:t>txikiteo</a:t>
            </a:r>
            <a:r>
              <a:rPr lang="en-US" dirty="0"/>
              <a:t> o </a:t>
            </a:r>
            <a:r>
              <a:rPr lang="en-US" dirty="0" err="1">
                <a:solidFill>
                  <a:srgbClr val="C00000"/>
                </a:solidFill>
              </a:rPr>
              <a:t>chiquiteo</a:t>
            </a:r>
            <a:r>
              <a:rPr lang="en-US" dirty="0"/>
              <a:t>,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decir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de bar </a:t>
            </a:r>
            <a:r>
              <a:rPr lang="en-US" dirty="0" err="1"/>
              <a:t>en</a:t>
            </a:r>
            <a:r>
              <a:rPr lang="en-US" dirty="0"/>
              <a:t> bar con </a:t>
            </a:r>
            <a:r>
              <a:rPr lang="en-US" dirty="0" err="1"/>
              <a:t>los</a:t>
            </a:r>
            <a:r>
              <a:rPr lang="en-US" dirty="0"/>
              <a:t> amigos </a:t>
            </a:r>
            <a:r>
              <a:rPr lang="en-US" dirty="0" err="1"/>
              <a:t>bebiendo</a:t>
            </a:r>
            <a:r>
              <a:rPr lang="en-US" dirty="0"/>
              <a:t> </a:t>
            </a:r>
            <a:r>
              <a:rPr lang="en-US" dirty="0" err="1"/>
              <a:t>txikitos</a:t>
            </a:r>
            <a:r>
              <a:rPr lang="en-US" dirty="0"/>
              <a:t> (</a:t>
            </a:r>
            <a:r>
              <a:rPr lang="en-US" dirty="0" err="1"/>
              <a:t>chiquitos</a:t>
            </a:r>
            <a:r>
              <a:rPr lang="en-US" dirty="0"/>
              <a:t>) o </a:t>
            </a:r>
            <a:r>
              <a:rPr lang="en-US" dirty="0" err="1" smtClean="0"/>
              <a:t>pequeños</a:t>
            </a:r>
            <a:r>
              <a:rPr lang="en-US" dirty="0" smtClean="0"/>
              <a:t> </a:t>
            </a:r>
            <a:r>
              <a:rPr lang="en-US" dirty="0" err="1"/>
              <a:t>vasos</a:t>
            </a:r>
            <a:r>
              <a:rPr lang="en-US" dirty="0"/>
              <a:t> de </a:t>
            </a:r>
            <a:r>
              <a:rPr lang="en-US" dirty="0" smtClean="0"/>
              <a:t>vino, </a:t>
            </a:r>
            <a:r>
              <a:rPr lang="en-US" dirty="0" err="1" smtClean="0"/>
              <a:t>acompañándolos</a:t>
            </a:r>
            <a:r>
              <a:rPr lang="en-US" dirty="0" smtClean="0"/>
              <a:t> </a:t>
            </a:r>
            <a:r>
              <a:rPr lang="en-US" dirty="0"/>
              <a:t>con </a:t>
            </a:r>
            <a:r>
              <a:rPr lang="en-US" dirty="0" err="1">
                <a:solidFill>
                  <a:srgbClr val="C00000"/>
                </a:solidFill>
              </a:rPr>
              <a:t>pintxos</a:t>
            </a:r>
            <a:r>
              <a:rPr lang="en-US" dirty="0"/>
              <a:t> (</a:t>
            </a:r>
            <a:r>
              <a:rPr lang="en-US" dirty="0" err="1">
                <a:solidFill>
                  <a:srgbClr val="C00000"/>
                </a:solidFill>
              </a:rPr>
              <a:t>pinchos</a:t>
            </a:r>
            <a:r>
              <a:rPr lang="en-US" dirty="0"/>
              <a:t>) o </a:t>
            </a:r>
            <a:r>
              <a:rPr lang="en-US" dirty="0" err="1" smtClean="0"/>
              <a:t>pequeñas</a:t>
            </a:r>
            <a:r>
              <a:rPr lang="en-US" dirty="0" smtClean="0"/>
              <a:t> </a:t>
            </a:r>
            <a:r>
              <a:rPr lang="en-US" dirty="0" err="1"/>
              <a:t>porciones</a:t>
            </a:r>
            <a:r>
              <a:rPr lang="en-US" dirty="0"/>
              <a:t> de comida </a:t>
            </a:r>
            <a:r>
              <a:rPr lang="en-US" dirty="0" err="1"/>
              <a:t>pinchadas</a:t>
            </a:r>
            <a:r>
              <a:rPr lang="en-US" dirty="0"/>
              <a:t> con un </a:t>
            </a:r>
            <a:r>
              <a:rPr lang="en-US" dirty="0" err="1"/>
              <a:t>palillo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un </a:t>
            </a:r>
            <a:r>
              <a:rPr lang="en-US" dirty="0" err="1"/>
              <a:t>trozo</a:t>
            </a:r>
            <a:r>
              <a:rPr lang="en-US" dirty="0"/>
              <a:t> de </a:t>
            </a:r>
            <a:r>
              <a:rPr lang="en-US" dirty="0" smtClean="0"/>
              <a:t>pan. </a:t>
            </a: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bares del </a:t>
            </a:r>
            <a:r>
              <a:rPr lang="en-US" dirty="0" smtClean="0"/>
              <a:t>País </a:t>
            </a:r>
            <a:r>
              <a:rPr lang="en-US" dirty="0"/>
              <a:t>Vasco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costumbre</a:t>
            </a:r>
            <a:r>
              <a:rPr lang="en-US" dirty="0"/>
              <a:t> que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selección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de </a:t>
            </a:r>
            <a:r>
              <a:rPr lang="en-US" dirty="0" err="1">
                <a:solidFill>
                  <a:srgbClr val="C00000"/>
                </a:solidFill>
              </a:rPr>
              <a:t>pintxos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en</a:t>
            </a:r>
            <a:r>
              <a:rPr lang="en-US" dirty="0">
                <a:solidFill>
                  <a:srgbClr val="C00000"/>
                </a:solidFill>
              </a:rPr>
              <a:t> el </a:t>
            </a:r>
            <a:r>
              <a:rPr lang="en-US" dirty="0" err="1" smtClean="0">
                <a:solidFill>
                  <a:srgbClr val="C00000"/>
                </a:solidFill>
              </a:rPr>
              <a:t>mostrador</a:t>
            </a:r>
            <a:r>
              <a:rPr lang="en-US" dirty="0" smtClean="0"/>
              <a:t> </a:t>
            </a:r>
            <a:r>
              <a:rPr lang="en-US" dirty="0"/>
              <a:t>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van </a:t>
            </a:r>
            <a:r>
              <a:rPr lang="en-US" dirty="0" err="1"/>
              <a:t>tomando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sí</a:t>
            </a:r>
            <a:r>
              <a:rPr lang="en-US" dirty="0" smtClean="0"/>
              <a:t> </a:t>
            </a:r>
            <a:r>
              <a:rPr lang="en-US" dirty="0" err="1"/>
              <a:t>mismos</a:t>
            </a:r>
            <a:r>
              <a:rPr lang="en-US" dirty="0"/>
              <a:t> </a:t>
            </a:r>
            <a:r>
              <a:rPr lang="en-US" dirty="0" err="1"/>
              <a:t>según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gustos</a:t>
            </a:r>
            <a:r>
              <a:rPr lang="en-US" dirty="0"/>
              <a:t>. Antes de </a:t>
            </a:r>
            <a:r>
              <a:rPr lang="en-US" dirty="0" err="1"/>
              <a:t>salir</a:t>
            </a:r>
            <a:r>
              <a:rPr lang="en-US" dirty="0"/>
              <a:t>, se dice al </a:t>
            </a:r>
            <a:r>
              <a:rPr lang="en-US" dirty="0" err="1"/>
              <a:t>mozo</a:t>
            </a:r>
            <a:r>
              <a:rPr lang="en-US" dirty="0"/>
              <a:t> 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/>
              <a:t>pintxos</a:t>
            </a:r>
            <a:r>
              <a:rPr lang="en-US" dirty="0"/>
              <a:t> 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consumido</a:t>
            </a:r>
            <a:r>
              <a:rPr lang="en-US" dirty="0"/>
              <a:t> y se </a:t>
            </a:r>
            <a:r>
              <a:rPr lang="en-US" dirty="0" err="1"/>
              <a:t>paga</a:t>
            </a:r>
            <a:r>
              <a:rPr lang="en-US" dirty="0"/>
              <a:t>.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llevarse</a:t>
            </a:r>
            <a:r>
              <a:rPr lang="en-US" dirty="0"/>
              <a:t> la </a:t>
            </a:r>
            <a:r>
              <a:rPr lang="en-US" dirty="0" err="1"/>
              <a:t>cuenta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 </a:t>
            </a:r>
            <a:r>
              <a:rPr lang="en-US" dirty="0" err="1"/>
              <a:t>consumidos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 smtClean="0"/>
              <a:t>número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palillos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plato</a:t>
            </a:r>
            <a:r>
              <a:rPr lang="en-US" dirty="0"/>
              <a:t> o </a:t>
            </a:r>
            <a:r>
              <a:rPr lang="en-US" dirty="0" err="1"/>
              <a:t>eligiendo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 y </a:t>
            </a:r>
            <a:r>
              <a:rPr lang="en-US" dirty="0" err="1"/>
              <a:t>pagando</a:t>
            </a:r>
            <a:r>
              <a:rPr lang="en-US" dirty="0"/>
              <a:t> antes de </a:t>
            </a:r>
            <a:r>
              <a:rPr lang="en-US" dirty="0" err="1"/>
              <a:t>consumirlos</a:t>
            </a:r>
            <a:r>
              <a:rPr lang="en-US" dirty="0"/>
              <a:t>. Los </a:t>
            </a:r>
            <a:r>
              <a:rPr lang="en-US" dirty="0" err="1">
                <a:solidFill>
                  <a:srgbClr val="C00000"/>
                </a:solidFill>
              </a:rPr>
              <a:t>pintxos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calientes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no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mostrador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que hay que </a:t>
            </a:r>
            <a:r>
              <a:rPr lang="en-US" dirty="0" err="1"/>
              <a:t>encargarlos</a:t>
            </a:r>
            <a:r>
              <a:rPr lang="en-US" dirty="0"/>
              <a:t> </a:t>
            </a:r>
            <a:r>
              <a:rPr lang="en-US" dirty="0" err="1"/>
              <a:t>directamente</a:t>
            </a:r>
            <a:r>
              <a:rPr lang="en-US" dirty="0"/>
              <a:t> al </a:t>
            </a:r>
            <a:r>
              <a:rPr lang="en-US" dirty="0" err="1"/>
              <a:t>camarero</a:t>
            </a:r>
            <a:r>
              <a:rPr lang="en-US" dirty="0"/>
              <a:t> para que se </a:t>
            </a:r>
            <a:r>
              <a:rPr lang="en-US" dirty="0" err="1"/>
              <a:t>preparen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momento</a:t>
            </a:r>
            <a:r>
              <a:rPr lang="en-US" dirty="0"/>
              <a:t>. Los </a:t>
            </a:r>
            <a:r>
              <a:rPr lang="en-US" dirty="0">
                <a:solidFill>
                  <a:srgbClr val="C00000"/>
                </a:solidFill>
              </a:rPr>
              <a:t>bares y </a:t>
            </a:r>
            <a:r>
              <a:rPr lang="en-US" dirty="0" err="1">
                <a:solidFill>
                  <a:srgbClr val="C00000"/>
                </a:solidFill>
              </a:rPr>
              <a:t>tabernas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compiten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ofrecer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deliciosos</a:t>
            </a:r>
            <a:r>
              <a:rPr lang="en-US" dirty="0"/>
              <a:t> e </a:t>
            </a:r>
            <a:r>
              <a:rPr lang="en-US" dirty="0" err="1"/>
              <a:t>interesantes</a:t>
            </a:r>
            <a:r>
              <a:rPr lang="en-US" dirty="0"/>
              <a:t> al </a:t>
            </a:r>
            <a:r>
              <a:rPr lang="en-US" dirty="0" err="1"/>
              <a:t>paladar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3498" y="1286130"/>
            <a:ext cx="3142646" cy="4884034"/>
          </a:xfrm>
          <a:ln w="38100" cmpd="sng">
            <a:noFill/>
          </a:ln>
        </p:spPr>
        <p:txBody>
          <a:bodyPr>
            <a:noAutofit/>
          </a:bodyPr>
          <a:lstStyle/>
          <a:p>
            <a:r>
              <a:rPr lang="en-US" sz="2800" dirty="0" smtClean="0">
                <a:cs typeface="Andale Mono"/>
              </a:rPr>
              <a:t>San </a:t>
            </a:r>
            <a:r>
              <a:rPr lang="en-US" sz="2800" dirty="0" err="1" smtClean="0">
                <a:cs typeface="Andale Mono"/>
              </a:rPr>
              <a:t>Sebastián</a:t>
            </a:r>
            <a:r>
              <a:rPr lang="en-US" sz="2800" dirty="0" smtClean="0">
                <a:cs typeface="Andale Mono"/>
              </a:rPr>
              <a:t> o </a:t>
            </a:r>
            <a:r>
              <a:rPr lang="en-US" sz="2800" dirty="0" err="1" smtClean="0">
                <a:cs typeface="Andale Mono"/>
              </a:rPr>
              <a:t>Donostia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tiene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una</a:t>
            </a:r>
            <a:r>
              <a:rPr lang="en-US" sz="2800" dirty="0" smtClean="0">
                <a:cs typeface="Andale Mono"/>
              </a:rPr>
              <a:t> gran </a:t>
            </a:r>
            <a:r>
              <a:rPr lang="en-US" sz="2800" dirty="0" err="1" smtClean="0">
                <a:cs typeface="Andale Mono"/>
              </a:rPr>
              <a:t>concentración</a:t>
            </a:r>
            <a:r>
              <a:rPr lang="en-US" sz="2800" dirty="0" smtClean="0">
                <a:cs typeface="Andale Mono"/>
              </a:rPr>
              <a:t> de bares de </a:t>
            </a:r>
            <a:r>
              <a:rPr lang="en-US" sz="2800" dirty="0" err="1" smtClean="0">
                <a:cs typeface="Andale Mono"/>
              </a:rPr>
              <a:t>pintxos</a:t>
            </a:r>
            <a:r>
              <a:rPr lang="en-US" sz="2800" dirty="0" smtClean="0">
                <a:cs typeface="Andale Mono"/>
              </a:rPr>
              <a:t>, </a:t>
            </a:r>
            <a:r>
              <a:rPr lang="en-US" sz="2800" dirty="0" err="1" smtClean="0">
                <a:cs typeface="Andale Mono"/>
              </a:rPr>
              <a:t>txokos</a:t>
            </a:r>
            <a:r>
              <a:rPr lang="en-US" sz="2800" dirty="0" smtClean="0">
                <a:cs typeface="Andale Mono"/>
              </a:rPr>
              <a:t> o </a:t>
            </a:r>
            <a:r>
              <a:rPr lang="en-US" sz="2800" dirty="0" err="1" smtClean="0">
                <a:cs typeface="Andale Mono"/>
              </a:rPr>
              <a:t>sociedades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gastronómicas</a:t>
            </a:r>
            <a:r>
              <a:rPr lang="en-US" sz="2800" dirty="0" smtClean="0">
                <a:cs typeface="Andale Mono"/>
              </a:rPr>
              <a:t> y </a:t>
            </a:r>
            <a:r>
              <a:rPr lang="en-US" sz="2800" dirty="0" err="1" smtClean="0">
                <a:cs typeface="Andale Mono"/>
              </a:rPr>
              <a:t>restaurantes</a:t>
            </a:r>
            <a:r>
              <a:rPr lang="en-US" sz="2800" dirty="0" smtClean="0">
                <a:cs typeface="Andale Mono"/>
              </a:rPr>
              <a:t> de </a:t>
            </a:r>
            <a:r>
              <a:rPr lang="en-US" sz="2800" dirty="0" err="1" smtClean="0">
                <a:cs typeface="Andale Mono"/>
              </a:rPr>
              <a:t>alta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cocina</a:t>
            </a:r>
            <a:endParaRPr lang="en-US" sz="2800" dirty="0">
              <a:cs typeface="Andale Mo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8" y="211642"/>
            <a:ext cx="8509075" cy="6381806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1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292" y="137650"/>
            <a:ext cx="2975529" cy="2658397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en-US" sz="2400" dirty="0" err="1" smtClean="0"/>
              <a:t>En</a:t>
            </a:r>
            <a:r>
              <a:rPr lang="en-US" sz="2400" dirty="0" smtClean="0"/>
              <a:t> la Parte </a:t>
            </a:r>
            <a:r>
              <a:rPr lang="en-US" sz="2400" dirty="0" err="1" smtClean="0"/>
              <a:t>Vieja</a:t>
            </a:r>
            <a:r>
              <a:rPr lang="en-US" sz="2400" dirty="0" smtClean="0"/>
              <a:t> de San </a:t>
            </a:r>
            <a:r>
              <a:rPr lang="en-US" sz="2400" dirty="0" err="1" smtClean="0"/>
              <a:t>Sebastián</a:t>
            </a:r>
            <a:r>
              <a:rPr lang="en-US" sz="2400" dirty="0" smtClean="0"/>
              <a:t> se </a:t>
            </a:r>
            <a:r>
              <a:rPr lang="en-US" sz="2400" dirty="0" err="1" smtClean="0"/>
              <a:t>encuentran</a:t>
            </a:r>
            <a:r>
              <a:rPr lang="en-US" sz="2400" dirty="0" smtClean="0"/>
              <a:t>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de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mejores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  <a:cs typeface="Arial Rounded MT Bold"/>
              </a:rPr>
              <a:t>bares de </a:t>
            </a:r>
            <a:r>
              <a:rPr lang="en-US" sz="2400" dirty="0" err="1" smtClean="0">
                <a:solidFill>
                  <a:srgbClr val="C00000"/>
                </a:solidFill>
                <a:cs typeface="Arial Rounded MT Bold"/>
              </a:rPr>
              <a:t>pintxos</a:t>
            </a:r>
            <a:r>
              <a:rPr lang="en-US" sz="2400" dirty="0" smtClean="0"/>
              <a:t> de la ciudad</a:t>
            </a:r>
            <a:endParaRPr lang="en-US" sz="2400" dirty="0"/>
          </a:p>
        </p:txBody>
      </p:sp>
      <p:pic>
        <p:nvPicPr>
          <p:cNvPr id="5" name="Content Placeholder 3" descr="IMG_15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14" y="137650"/>
            <a:ext cx="4296812" cy="575187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" y="137650"/>
            <a:ext cx="4582543" cy="64180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16" y="2876334"/>
            <a:ext cx="2892280" cy="3768060"/>
          </a:xfrm>
          <a:ln w="19050">
            <a:solidFill>
              <a:srgbClr val="00B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797214" y="5889521"/>
            <a:ext cx="420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Durante la </a:t>
            </a:r>
            <a:r>
              <a:rPr lang="en-US" dirty="0" err="1" smtClean="0">
                <a:latin typeface="+mj-lt"/>
              </a:rPr>
              <a:t>Semana</a:t>
            </a:r>
            <a:r>
              <a:rPr lang="en-US" dirty="0" smtClean="0">
                <a:latin typeface="+mj-lt"/>
              </a:rPr>
              <a:t> Grande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pintxos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pueden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también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disfrutarse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puestos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callejeros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18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8" y="169076"/>
            <a:ext cx="6931742" cy="179737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Los 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bares de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pintxos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 </a:t>
            </a:r>
            <a:r>
              <a:rPr lang="en-US" sz="3600" dirty="0" err="1" smtClean="0"/>
              <a:t>pueden</a:t>
            </a:r>
            <a:r>
              <a:rPr lang="en-US" sz="3600" dirty="0" smtClean="0"/>
              <a:t> </a:t>
            </a:r>
            <a:r>
              <a:rPr lang="en-US" sz="3600" dirty="0" err="1" smtClean="0"/>
              <a:t>ofrecer</a:t>
            </a:r>
            <a:r>
              <a:rPr lang="en-US" sz="3600" dirty="0" smtClean="0"/>
              <a:t> tapas </a:t>
            </a:r>
            <a:r>
              <a:rPr lang="en-US" sz="3600" dirty="0" err="1" smtClean="0"/>
              <a:t>tradicionales</a:t>
            </a:r>
            <a:r>
              <a:rPr lang="en-US" sz="3600" dirty="0" smtClean="0"/>
              <a:t> o </a:t>
            </a:r>
            <a:r>
              <a:rPr lang="en-US" sz="3600" dirty="0" err="1" smtClean="0"/>
              <a:t>innovadoras</a:t>
            </a:r>
            <a:r>
              <a:rPr lang="en-US" sz="3600" dirty="0" smtClean="0"/>
              <a:t> que </a:t>
            </a:r>
            <a:r>
              <a:rPr lang="en-US" sz="3600" dirty="0" err="1" smtClean="0"/>
              <a:t>usan</a:t>
            </a:r>
            <a:r>
              <a:rPr lang="en-US" sz="3600" dirty="0" smtClean="0"/>
              <a:t> </a:t>
            </a:r>
            <a:r>
              <a:rPr lang="en-US" sz="3600" dirty="0" err="1" smtClean="0"/>
              <a:t>técnicas</a:t>
            </a:r>
            <a:r>
              <a:rPr lang="en-US" sz="3600" dirty="0" smtClean="0"/>
              <a:t> y </a:t>
            </a:r>
            <a:r>
              <a:rPr lang="en-US" sz="3600" dirty="0" err="1" smtClean="0"/>
              <a:t>conceptos</a:t>
            </a:r>
            <a:r>
              <a:rPr lang="en-US" sz="3600" dirty="0" smtClean="0"/>
              <a:t> </a:t>
            </a:r>
            <a:r>
              <a:rPr lang="en-US" sz="3600" dirty="0" err="1" smtClean="0"/>
              <a:t>inspirados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la </a:t>
            </a:r>
            <a:r>
              <a:rPr lang="en-US" sz="3600" dirty="0" err="1" smtClean="0"/>
              <a:t>gastronomía</a:t>
            </a:r>
            <a:r>
              <a:rPr lang="en-US" sz="3600" dirty="0" smtClean="0"/>
              <a:t> molecular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54" y="2169644"/>
            <a:ext cx="7864246" cy="42043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169076"/>
            <a:ext cx="4335028" cy="63404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47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04" y="167149"/>
            <a:ext cx="10068231" cy="1110827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en-US" sz="3600" dirty="0" smtClean="0"/>
              <a:t>Entre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pintxos</a:t>
            </a:r>
            <a:r>
              <a:rPr lang="en-US" sz="3600" dirty="0" smtClean="0"/>
              <a:t> </a:t>
            </a:r>
            <a:r>
              <a:rPr lang="en-US" sz="3600" dirty="0" err="1" smtClean="0"/>
              <a:t>clásicos</a:t>
            </a:r>
            <a:r>
              <a:rPr lang="en-US" sz="3600" dirty="0" smtClean="0"/>
              <a:t> </a:t>
            </a:r>
            <a:r>
              <a:rPr lang="en-US" sz="3600" dirty="0" err="1" smtClean="0"/>
              <a:t>están</a:t>
            </a:r>
            <a:r>
              <a:rPr lang="en-US" sz="3600" dirty="0" smtClean="0"/>
              <a:t> las </a:t>
            </a:r>
            <a:r>
              <a:rPr lang="en-US" sz="3600" dirty="0" err="1" smtClean="0">
                <a:solidFill>
                  <a:srgbClr val="C00000"/>
                </a:solidFill>
              </a:rPr>
              <a:t>gildas</a:t>
            </a:r>
            <a:r>
              <a:rPr lang="en-US" sz="3600" dirty="0" smtClean="0"/>
              <a:t>, las </a:t>
            </a:r>
            <a:r>
              <a:rPr lang="en-US" sz="3600" dirty="0" err="1" smtClean="0">
                <a:solidFill>
                  <a:srgbClr val="C00000"/>
                </a:solidFill>
              </a:rPr>
              <a:t>setas</a:t>
            </a:r>
            <a:r>
              <a:rPr lang="en-US" sz="3600" dirty="0" smtClean="0"/>
              <a:t>, las </a:t>
            </a:r>
            <a:r>
              <a:rPr lang="en-US" sz="3600" dirty="0" err="1" smtClean="0">
                <a:solidFill>
                  <a:srgbClr val="C00000"/>
                </a:solidFill>
              </a:rPr>
              <a:t>guindillas</a:t>
            </a:r>
            <a:r>
              <a:rPr lang="en-US" sz="3600" dirty="0" smtClean="0"/>
              <a:t> y </a:t>
            </a:r>
            <a:r>
              <a:rPr lang="en-US" sz="3600" dirty="0" err="1" smtClean="0"/>
              <a:t>muchos</a:t>
            </a:r>
            <a:r>
              <a:rPr lang="en-US" sz="3600" dirty="0" smtClean="0"/>
              <a:t> </a:t>
            </a:r>
            <a:r>
              <a:rPr lang="en-US" sz="3600" dirty="0" err="1" smtClean="0"/>
              <a:t>tipos</a:t>
            </a:r>
            <a:r>
              <a:rPr lang="en-US" sz="3600" dirty="0" smtClean="0"/>
              <a:t> de </a:t>
            </a:r>
            <a:r>
              <a:rPr lang="en-US" sz="3600" dirty="0" err="1" smtClean="0">
                <a:solidFill>
                  <a:srgbClr val="C00000"/>
                </a:solidFill>
              </a:rPr>
              <a:t>pintxos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calientes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" y="4132384"/>
            <a:ext cx="3431459" cy="25735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79" y="1985704"/>
            <a:ext cx="2945748" cy="3927664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0" y="1658722"/>
            <a:ext cx="2946977" cy="2290814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2" y="1658722"/>
            <a:ext cx="2926100" cy="2200290"/>
          </a:xfrm>
          <a:prstGeom prst="rect">
            <a:avLst/>
          </a:prstGeom>
          <a:ln w="19050">
            <a:solidFill>
              <a:srgbClr val="9411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2" y="4178789"/>
            <a:ext cx="2990761" cy="2435102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9" y="1756287"/>
            <a:ext cx="3171523" cy="222726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30" y="4132384"/>
            <a:ext cx="2771500" cy="2527911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751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Sidra y </a:t>
            </a:r>
            <a:r>
              <a:rPr lang="en-US" dirty="0" err="1" smtClean="0">
                <a:solidFill>
                  <a:srgbClr val="C00000"/>
                </a:solidFill>
              </a:rPr>
              <a:t>sidrerías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466" y="1512358"/>
            <a:ext cx="10896600" cy="510010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Euskadi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partes</a:t>
            </a:r>
            <a:r>
              <a:rPr lang="en-US" dirty="0"/>
              <a:t> del </a:t>
            </a:r>
            <a:r>
              <a:rPr lang="en-US" dirty="0" err="1"/>
              <a:t>norte</a:t>
            </a:r>
            <a:r>
              <a:rPr lang="en-US" dirty="0"/>
              <a:t> de </a:t>
            </a:r>
            <a:r>
              <a:rPr lang="en-US" dirty="0" err="1"/>
              <a:t>España</a:t>
            </a:r>
            <a:r>
              <a:rPr lang="en-US" dirty="0"/>
              <a:t>, son </a:t>
            </a:r>
            <a:r>
              <a:rPr lang="en-US" dirty="0" err="1"/>
              <a:t>comunes</a:t>
            </a:r>
            <a:r>
              <a:rPr lang="en-US" dirty="0"/>
              <a:t> las </a:t>
            </a:r>
            <a:r>
              <a:rPr lang="en-US" dirty="0" err="1" smtClean="0"/>
              <a:t>sidrerías</a:t>
            </a:r>
            <a:r>
              <a:rPr lang="en-US" dirty="0"/>
              <a:t>, </a:t>
            </a:r>
            <a:r>
              <a:rPr lang="en-US" dirty="0" err="1"/>
              <a:t>lugares</a:t>
            </a:r>
            <a:r>
              <a:rPr lang="en-US" dirty="0"/>
              <a:t> para comer o </a:t>
            </a:r>
            <a:r>
              <a:rPr lang="en-US" dirty="0" err="1"/>
              <a:t>cenar</a:t>
            </a:r>
            <a:r>
              <a:rPr lang="en-US" dirty="0"/>
              <a:t> </a:t>
            </a:r>
            <a:r>
              <a:rPr lang="en-US" dirty="0" err="1"/>
              <a:t>informalmente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amigos a un </a:t>
            </a:r>
            <a:r>
              <a:rPr lang="en-US" dirty="0" err="1"/>
              <a:t>precio</a:t>
            </a:r>
            <a:r>
              <a:rPr lang="en-US" dirty="0"/>
              <a:t> </a:t>
            </a:r>
            <a:r>
              <a:rPr lang="en-US" dirty="0" err="1" smtClean="0"/>
              <a:t>módico</a:t>
            </a:r>
            <a:r>
              <a:rPr lang="en-US" dirty="0" smtClean="0"/>
              <a:t>.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 smtClean="0"/>
              <a:t>sidrerías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 smtClean="0"/>
              <a:t>típico</a:t>
            </a:r>
            <a:r>
              <a:rPr lang="en-US" dirty="0" smtClean="0"/>
              <a:t> </a:t>
            </a:r>
            <a:r>
              <a:rPr lang="en-US" dirty="0"/>
              <a:t>comer o </a:t>
            </a:r>
            <a:r>
              <a:rPr lang="en-US" dirty="0" err="1" smtClean="0"/>
              <a:t>cenar</a:t>
            </a:r>
            <a:r>
              <a:rPr lang="en-US" dirty="0" smtClean="0"/>
              <a:t> </a:t>
            </a:r>
            <a:r>
              <a:rPr lang="en-US" dirty="0" err="1" smtClean="0"/>
              <a:t>chuletón</a:t>
            </a:r>
            <a:r>
              <a:rPr lang="en-US" dirty="0"/>
              <a:t>, tortilla de </a:t>
            </a:r>
            <a:r>
              <a:rPr lang="en-US" dirty="0" err="1"/>
              <a:t>bacalao</a:t>
            </a:r>
            <a:r>
              <a:rPr lang="en-US" dirty="0"/>
              <a:t>, </a:t>
            </a:r>
            <a:r>
              <a:rPr lang="en-US" dirty="0" err="1"/>
              <a:t>nueces</a:t>
            </a:r>
            <a:r>
              <a:rPr lang="en-US" dirty="0"/>
              <a:t> y </a:t>
            </a:r>
            <a:r>
              <a:rPr lang="en-US" dirty="0" err="1"/>
              <a:t>queso</a:t>
            </a:r>
            <a:r>
              <a:rPr lang="en-US" dirty="0"/>
              <a:t> con </a:t>
            </a:r>
            <a:r>
              <a:rPr lang="en-US" dirty="0" err="1"/>
              <a:t>membrillo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/>
              <a:t>alguien</a:t>
            </a:r>
            <a:r>
              <a:rPr lang="en-US" dirty="0"/>
              <a:t> se </a:t>
            </a:r>
            <a:r>
              <a:rPr lang="en-US" dirty="0" err="1"/>
              <a:t>acerca</a:t>
            </a:r>
            <a:r>
              <a:rPr lang="en-US" dirty="0"/>
              <a:t> a </a:t>
            </a:r>
            <a:r>
              <a:rPr lang="en-US" dirty="0" err="1"/>
              <a:t>alguna</a:t>
            </a:r>
            <a:r>
              <a:rPr lang="en-US" dirty="0"/>
              <a:t> de las </a:t>
            </a:r>
            <a:r>
              <a:rPr lang="en-US" dirty="0" err="1" smtClean="0"/>
              <a:t>barricas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/>
              <a:t>beber</a:t>
            </a:r>
            <a:r>
              <a:rPr lang="en-US" dirty="0"/>
              <a:t> </a:t>
            </a:r>
            <a:r>
              <a:rPr lang="en-US" dirty="0" err="1"/>
              <a:t>sidra</a:t>
            </a:r>
            <a:r>
              <a:rPr lang="en-US" dirty="0"/>
              <a:t>, </a:t>
            </a:r>
            <a:r>
              <a:rPr lang="en-US" dirty="0" err="1" smtClean="0"/>
              <a:t>grita</a:t>
            </a:r>
            <a:r>
              <a:rPr lang="en-US" dirty="0" smtClean="0"/>
              <a:t> </a:t>
            </a:r>
            <a:r>
              <a:rPr lang="en-US" dirty="0"/>
              <a:t>“</a:t>
            </a:r>
            <a:r>
              <a:rPr lang="en-US" i="1" dirty="0"/>
              <a:t>¡</a:t>
            </a:r>
            <a:r>
              <a:rPr lang="en-US" i="1" dirty="0" err="1">
                <a:solidFill>
                  <a:srgbClr val="C00000"/>
                </a:solidFill>
              </a:rPr>
              <a:t>txotx</a:t>
            </a:r>
            <a:r>
              <a:rPr lang="en-US" i="1" dirty="0"/>
              <a:t>!</a:t>
            </a:r>
            <a:r>
              <a:rPr lang="en-US" dirty="0"/>
              <a:t>”, </a:t>
            </a:r>
            <a:r>
              <a:rPr lang="en-US" dirty="0" err="1"/>
              <a:t>llamada</a:t>
            </a:r>
            <a:r>
              <a:rPr lang="en-US" dirty="0"/>
              <a:t> que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/>
              <a:t>invitación</a:t>
            </a:r>
            <a:r>
              <a:rPr lang="en-US" dirty="0" smtClean="0"/>
              <a:t> </a:t>
            </a:r>
            <a:r>
              <a:rPr lang="en-US" dirty="0"/>
              <a:t>para que </a:t>
            </a:r>
            <a:r>
              <a:rPr lang="en-US" dirty="0" err="1"/>
              <a:t>todo</a:t>
            </a:r>
            <a:r>
              <a:rPr lang="en-US" dirty="0"/>
              <a:t> el que </a:t>
            </a:r>
            <a:r>
              <a:rPr lang="en-US" dirty="0" err="1"/>
              <a:t>quiera</a:t>
            </a:r>
            <a:r>
              <a:rPr lang="en-US" dirty="0"/>
              <a:t> </a:t>
            </a:r>
            <a:r>
              <a:rPr lang="en-US" dirty="0" err="1"/>
              <a:t>servirse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sidra</a:t>
            </a:r>
            <a:r>
              <a:rPr lang="en-US" dirty="0"/>
              <a:t> </a:t>
            </a:r>
            <a:r>
              <a:rPr lang="en-US" dirty="0" err="1"/>
              <a:t>acuda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vaso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El </a:t>
            </a:r>
            <a:r>
              <a:rPr lang="en-US" i="1" dirty="0" err="1">
                <a:solidFill>
                  <a:srgbClr val="C00000"/>
                </a:solidFill>
              </a:rPr>
              <a:t>txotx</a:t>
            </a:r>
            <a:r>
              <a:rPr lang="en-US" i="1" dirty="0"/>
              <a:t>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/>
              <a:t>nombre</a:t>
            </a:r>
            <a:r>
              <a:rPr lang="en-US" dirty="0"/>
              <a:t> que </a:t>
            </a:r>
            <a:r>
              <a:rPr lang="en-US" dirty="0" err="1"/>
              <a:t>recibe</a:t>
            </a:r>
            <a:r>
              <a:rPr lang="en-US" dirty="0"/>
              <a:t> el </a:t>
            </a:r>
            <a:r>
              <a:rPr lang="en-US" dirty="0" err="1"/>
              <a:t>palillo</a:t>
            </a:r>
            <a:r>
              <a:rPr lang="en-US" dirty="0"/>
              <a:t> que se </a:t>
            </a:r>
            <a:r>
              <a:rPr lang="en-US" dirty="0" err="1"/>
              <a:t>usaba</a:t>
            </a:r>
            <a:r>
              <a:rPr lang="en-US" dirty="0"/>
              <a:t> para </a:t>
            </a:r>
            <a:r>
              <a:rPr lang="en-US" dirty="0" err="1"/>
              <a:t>cerrar</a:t>
            </a:r>
            <a:r>
              <a:rPr lang="en-US" dirty="0"/>
              <a:t> el </a:t>
            </a:r>
            <a:r>
              <a:rPr lang="en-US" dirty="0" err="1" smtClean="0"/>
              <a:t>pequeño</a:t>
            </a:r>
            <a:r>
              <a:rPr lang="en-US" dirty="0" smtClean="0"/>
              <a:t> </a:t>
            </a:r>
            <a:r>
              <a:rPr lang="en-US" dirty="0" err="1"/>
              <a:t>orificio</a:t>
            </a:r>
            <a:r>
              <a:rPr lang="en-US" dirty="0"/>
              <a:t> que se </a:t>
            </a:r>
            <a:r>
              <a:rPr lang="en-US" dirty="0" err="1" smtClean="0"/>
              <a:t>abría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barriles</a:t>
            </a:r>
            <a:r>
              <a:rPr lang="en-US" dirty="0"/>
              <a:t> de </a:t>
            </a:r>
            <a:r>
              <a:rPr lang="en-US" dirty="0" err="1"/>
              <a:t>sidra</a:t>
            </a:r>
            <a:r>
              <a:rPr lang="en-US" dirty="0"/>
              <a:t> para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probarla</a:t>
            </a:r>
            <a:r>
              <a:rPr lang="en-US" dirty="0"/>
              <a:t>. 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barriles</a:t>
            </a:r>
            <a:r>
              <a:rPr lang="en-US" dirty="0"/>
              <a:t> hoy </a:t>
            </a:r>
            <a:r>
              <a:rPr lang="en-US" dirty="0" err="1" smtClean="0"/>
              <a:t>comúnmente</a:t>
            </a:r>
            <a:r>
              <a:rPr lang="en-US" dirty="0" smtClean="0"/>
              <a:t> </a:t>
            </a:r>
            <a:r>
              <a:rPr lang="en-US" dirty="0" err="1"/>
              <a:t>tienen</a:t>
            </a:r>
            <a:r>
              <a:rPr lang="en-US" dirty="0"/>
              <a:t> un </a:t>
            </a:r>
            <a:r>
              <a:rPr lang="en-US" dirty="0" err="1" smtClean="0"/>
              <a:t>grifo</a:t>
            </a:r>
            <a:r>
              <a:rPr lang="en-US" dirty="0" smtClean="0"/>
              <a:t>, </a:t>
            </a:r>
            <a:r>
              <a:rPr lang="en-US" dirty="0"/>
              <a:t>la </a:t>
            </a:r>
            <a:r>
              <a:rPr lang="en-US" dirty="0" err="1"/>
              <a:t>antigua</a:t>
            </a:r>
            <a:r>
              <a:rPr lang="en-US" dirty="0"/>
              <a:t> </a:t>
            </a:r>
            <a:r>
              <a:rPr lang="en-US" dirty="0" err="1"/>
              <a:t>llamada</a:t>
            </a:r>
            <a:r>
              <a:rPr lang="en-US" dirty="0"/>
              <a:t> del </a:t>
            </a:r>
            <a:r>
              <a:rPr lang="en-US" dirty="0" err="1"/>
              <a:t>txotx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 smtClean="0"/>
              <a:t>cata</a:t>
            </a:r>
            <a:r>
              <a:rPr lang="en-US" dirty="0" smtClean="0"/>
              <a:t> </a:t>
            </a:r>
            <a:r>
              <a:rPr lang="en-US" dirty="0"/>
              <a:t>de la </a:t>
            </a:r>
            <a:r>
              <a:rPr lang="en-US" dirty="0" err="1"/>
              <a:t>sidra</a:t>
            </a:r>
            <a:r>
              <a:rPr lang="en-US" dirty="0"/>
              <a:t> se </a:t>
            </a:r>
            <a:r>
              <a:rPr lang="en-US" dirty="0" err="1" smtClean="0"/>
              <a:t>adoptó</a:t>
            </a:r>
            <a:r>
              <a:rPr lang="en-US" dirty="0" smtClean="0"/>
              <a:t> </a:t>
            </a:r>
            <a:r>
              <a:rPr lang="en-US" dirty="0" err="1"/>
              <a:t>como</a:t>
            </a:r>
            <a:r>
              <a:rPr lang="en-US" dirty="0"/>
              <a:t> aviso 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de que se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abrir</a:t>
            </a:r>
            <a:r>
              <a:rPr lang="en-US" dirty="0"/>
              <a:t> el </a:t>
            </a:r>
            <a:r>
              <a:rPr lang="en-US" dirty="0" err="1"/>
              <a:t>grifo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Para </a:t>
            </a:r>
            <a:r>
              <a:rPr lang="en-US" dirty="0"/>
              <a:t>que la </a:t>
            </a:r>
            <a:r>
              <a:rPr lang="en-US" dirty="0" err="1"/>
              <a:t>sidra</a:t>
            </a:r>
            <a:r>
              <a:rPr lang="en-US" dirty="0"/>
              <a:t> no se </a:t>
            </a:r>
            <a:r>
              <a:rPr lang="en-US" dirty="0" err="1"/>
              <a:t>desperdicie</a:t>
            </a:r>
            <a:r>
              <a:rPr lang="en-US" dirty="0"/>
              <a:t>,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quieran</a:t>
            </a:r>
            <a:r>
              <a:rPr lang="en-US" dirty="0"/>
              <a:t> </a:t>
            </a:r>
            <a:r>
              <a:rPr lang="en-US" dirty="0" err="1"/>
              <a:t>beber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acudir</a:t>
            </a:r>
            <a:r>
              <a:rPr lang="en-US" dirty="0"/>
              <a:t> al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, </a:t>
            </a:r>
            <a:r>
              <a:rPr lang="en-US" dirty="0" err="1"/>
              <a:t>ponerse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fila y </a:t>
            </a:r>
            <a:r>
              <a:rPr lang="en-US" dirty="0" err="1"/>
              <a:t>colocar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vaso</a:t>
            </a:r>
            <a:r>
              <a:rPr lang="en-US" dirty="0"/>
              <a:t> </a:t>
            </a:r>
            <a:r>
              <a:rPr lang="en-US" dirty="0" err="1"/>
              <a:t>bajo</a:t>
            </a:r>
            <a:r>
              <a:rPr lang="en-US" dirty="0"/>
              <a:t> el </a:t>
            </a:r>
            <a:r>
              <a:rPr lang="en-US" dirty="0" err="1" smtClean="0"/>
              <a:t>chorro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586"/>
            <a:ext cx="12192000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Arial Rounded MT Bold"/>
              </a:rPr>
              <a:t>La </a:t>
            </a:r>
            <a:r>
              <a:rPr lang="en-US" sz="3200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sidra</a:t>
            </a:r>
            <a:r>
              <a:rPr lang="en-US" sz="2400" dirty="0" smtClean="0">
                <a:latin typeface="+mj-lt"/>
                <a:cs typeface="Arial Rounded MT Bold"/>
              </a:rPr>
              <a:t> se produce </a:t>
            </a:r>
            <a:r>
              <a:rPr lang="en-US" sz="2400" dirty="0" err="1" smtClean="0">
                <a:latin typeface="+mj-lt"/>
                <a:cs typeface="Arial Rounded MT Bold"/>
              </a:rPr>
              <a:t>mediante</a:t>
            </a:r>
            <a:r>
              <a:rPr lang="en-US" sz="2400" dirty="0" smtClean="0">
                <a:latin typeface="+mj-lt"/>
                <a:cs typeface="Arial Rounded MT Bold"/>
              </a:rPr>
              <a:t> la </a:t>
            </a:r>
            <a:r>
              <a:rPr lang="en-US" sz="2400" dirty="0" err="1" smtClean="0">
                <a:latin typeface="+mj-lt"/>
                <a:cs typeface="Arial Rounded MT Bold"/>
              </a:rPr>
              <a:t>fermentación</a:t>
            </a:r>
            <a:r>
              <a:rPr lang="en-US" sz="2400" dirty="0" smtClean="0">
                <a:latin typeface="+mj-lt"/>
                <a:cs typeface="Arial Rounded MT Bold"/>
              </a:rPr>
              <a:t> del </a:t>
            </a:r>
            <a:r>
              <a:rPr lang="en-US" sz="2400" dirty="0" err="1" smtClean="0">
                <a:latin typeface="+mj-lt"/>
                <a:cs typeface="Arial Rounded MT Bold"/>
              </a:rPr>
              <a:t>zumo</a:t>
            </a:r>
            <a:r>
              <a:rPr lang="en-US" sz="2400" dirty="0" smtClean="0">
                <a:latin typeface="+mj-lt"/>
                <a:cs typeface="Arial Rounded MT Bold"/>
              </a:rPr>
              <a:t> de las </a:t>
            </a:r>
            <a:r>
              <a:rPr lang="en-US" sz="2400" dirty="0" err="1" smtClean="0">
                <a:latin typeface="+mj-lt"/>
                <a:cs typeface="Arial Rounded MT Bold"/>
              </a:rPr>
              <a:t>manzanas</a:t>
            </a:r>
            <a:r>
              <a:rPr lang="en-US" sz="2400" dirty="0" smtClean="0">
                <a:latin typeface="+mj-lt"/>
                <a:cs typeface="Arial Rounded MT Bold"/>
              </a:rPr>
              <a:t>, </a:t>
            </a:r>
            <a:r>
              <a:rPr lang="en-US" sz="2400" dirty="0" err="1" smtClean="0">
                <a:latin typeface="+mj-lt"/>
                <a:cs typeface="Arial Rounded MT Bold"/>
              </a:rPr>
              <a:t>extraído</a:t>
            </a:r>
            <a:r>
              <a:rPr lang="en-US" sz="2400" dirty="0" smtClean="0">
                <a:latin typeface="+mj-lt"/>
                <a:cs typeface="Arial Rounded MT Bold"/>
              </a:rPr>
              <a:t> al </a:t>
            </a:r>
            <a:r>
              <a:rPr lang="en-US" sz="2400" dirty="0" err="1" smtClean="0">
                <a:latin typeface="+mj-lt"/>
                <a:cs typeface="Arial Rounded MT Bold"/>
              </a:rPr>
              <a:t>machacarlas</a:t>
            </a:r>
            <a:r>
              <a:rPr lang="en-US" sz="2400" dirty="0" smtClean="0">
                <a:latin typeface="+mj-lt"/>
                <a:cs typeface="Arial Rounded MT Bold"/>
              </a:rPr>
              <a:t> o </a:t>
            </a:r>
            <a:r>
              <a:rPr lang="en-US" sz="2400" dirty="0" err="1" smtClean="0">
                <a:latin typeface="+mj-lt"/>
                <a:cs typeface="Arial Rounded MT Bold"/>
              </a:rPr>
              <a:t>prensarlas</a:t>
            </a:r>
            <a:r>
              <a:rPr lang="en-US" sz="2400" dirty="0" smtClean="0">
                <a:latin typeface="+mj-lt"/>
                <a:cs typeface="Arial Rounded MT Bold"/>
              </a:rPr>
              <a:t>. No se le </a:t>
            </a:r>
            <a:r>
              <a:rPr lang="en-US" sz="2400" dirty="0" err="1" smtClean="0">
                <a:latin typeface="+mj-lt"/>
                <a:cs typeface="Arial Rounded MT Bold"/>
              </a:rPr>
              <a:t>añaden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azúcares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ni</a:t>
            </a:r>
            <a:r>
              <a:rPr lang="en-US" sz="2400" dirty="0" smtClean="0">
                <a:latin typeface="+mj-lt"/>
                <a:cs typeface="Arial Rounded MT Bold"/>
              </a:rPr>
              <a:t> gas </a:t>
            </a:r>
            <a:r>
              <a:rPr lang="en-US" sz="2400" dirty="0" err="1" smtClean="0">
                <a:latin typeface="+mj-lt"/>
                <a:cs typeface="Arial Rounded MT Bold"/>
              </a:rPr>
              <a:t>carbónico</a:t>
            </a:r>
            <a:r>
              <a:rPr lang="en-US" sz="2400" dirty="0" smtClean="0">
                <a:latin typeface="+mj-lt"/>
                <a:cs typeface="Arial Rounded MT Bold"/>
              </a:rPr>
              <a:t>. Solo </a:t>
            </a:r>
            <a:r>
              <a:rPr lang="en-US" sz="2400" dirty="0" err="1" smtClean="0">
                <a:latin typeface="+mj-lt"/>
                <a:cs typeface="Arial Rounded MT Bold"/>
              </a:rPr>
              <a:t>tiene</a:t>
            </a:r>
            <a:r>
              <a:rPr lang="en-US" sz="2400" dirty="0" smtClean="0">
                <a:latin typeface="+mj-lt"/>
                <a:cs typeface="Arial Rounded MT Bold"/>
              </a:rPr>
              <a:t> el gas </a:t>
            </a:r>
            <a:r>
              <a:rPr lang="en-US" sz="2400" dirty="0" err="1" smtClean="0">
                <a:latin typeface="+mj-lt"/>
                <a:cs typeface="Arial Rounded MT Bold"/>
              </a:rPr>
              <a:t>producido</a:t>
            </a:r>
            <a:r>
              <a:rPr lang="en-US" sz="2400" dirty="0" smtClean="0">
                <a:latin typeface="+mj-lt"/>
                <a:cs typeface="Arial Rounded MT Bold"/>
              </a:rPr>
              <a:t> de forma natural </a:t>
            </a:r>
            <a:r>
              <a:rPr lang="en-US" sz="2400" dirty="0" err="1" smtClean="0">
                <a:latin typeface="+mj-lt"/>
                <a:cs typeface="Arial Rounded MT Bold"/>
              </a:rPr>
              <a:t>durante</a:t>
            </a:r>
            <a:r>
              <a:rPr lang="en-US" sz="2400" dirty="0" smtClean="0">
                <a:latin typeface="+mj-lt"/>
                <a:cs typeface="Arial Rounded MT Bold"/>
              </a:rPr>
              <a:t> la </a:t>
            </a:r>
            <a:r>
              <a:rPr lang="en-US" sz="2400" dirty="0" err="1" smtClean="0">
                <a:latin typeface="+mj-lt"/>
                <a:cs typeface="Arial Rounded MT Bold"/>
              </a:rPr>
              <a:t>fermentación</a:t>
            </a:r>
            <a:r>
              <a:rPr lang="en-US" sz="2400" dirty="0" smtClean="0">
                <a:latin typeface="+mj-lt"/>
                <a:cs typeface="Arial Rounded MT Bold"/>
              </a:rPr>
              <a:t>  </a:t>
            </a:r>
            <a:endParaRPr lang="en-US" sz="2400" dirty="0">
              <a:latin typeface="+mj-lt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4383" y="5074196"/>
            <a:ext cx="3598574" cy="147732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Los </a:t>
            </a:r>
            <a:r>
              <a:rPr lang="en-US" dirty="0" err="1" smtClean="0">
                <a:latin typeface="+mj-lt"/>
              </a:rPr>
              <a:t>marineros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vascos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siempre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llevaban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sidra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cuando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iban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pescar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ballenas</a:t>
            </a:r>
            <a:r>
              <a:rPr lang="en-US" dirty="0" smtClean="0">
                <a:latin typeface="+mj-lt"/>
              </a:rPr>
              <a:t>. La </a:t>
            </a:r>
            <a:r>
              <a:rPr lang="en-US" dirty="0" err="1" smtClean="0">
                <a:latin typeface="+mj-lt"/>
              </a:rPr>
              <a:t>vitamina</a:t>
            </a:r>
            <a:r>
              <a:rPr lang="en-US" dirty="0" smtClean="0">
                <a:latin typeface="+mj-lt"/>
              </a:rPr>
              <a:t> C que </a:t>
            </a:r>
            <a:r>
              <a:rPr lang="en-US" dirty="0" err="1" smtClean="0">
                <a:latin typeface="+mj-lt"/>
              </a:rPr>
              <a:t>contiene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sidra</a:t>
            </a:r>
            <a:r>
              <a:rPr lang="en-US" dirty="0" smtClean="0">
                <a:latin typeface="+mj-lt"/>
              </a:rPr>
              <a:t> les </a:t>
            </a:r>
            <a:r>
              <a:rPr lang="en-US" dirty="0" err="1" smtClean="0">
                <a:latin typeface="+mj-lt"/>
              </a:rPr>
              <a:t>ayudaba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prevenir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escorbuto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151" y="1200328"/>
            <a:ext cx="3245655" cy="3776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1" y="1346783"/>
            <a:ext cx="8320684" cy="5291187"/>
          </a:xfrm>
          <a:prstGeom prst="rect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384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23109"/>
            <a:ext cx="6375866" cy="2912291"/>
          </a:xfrm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cs typeface="Arial Rounded MT Bold"/>
              </a:rPr>
              <a:t>Los </a:t>
            </a:r>
            <a:r>
              <a:rPr lang="en-US" sz="2800" dirty="0" err="1" smtClean="0">
                <a:cs typeface="Arial Rounded MT Bold"/>
              </a:rPr>
              <a:t>marineros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vascos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tenían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fama</a:t>
            </a:r>
            <a:r>
              <a:rPr lang="en-US" sz="2800" dirty="0" smtClean="0">
                <a:cs typeface="Arial Rounded MT Bold"/>
              </a:rPr>
              <a:t> de </a:t>
            </a:r>
            <a:r>
              <a:rPr lang="en-US" sz="2800" dirty="0" err="1" smtClean="0">
                <a:cs typeface="Arial Rounded MT Bold"/>
              </a:rPr>
              <a:t>ser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brujos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porque</a:t>
            </a:r>
            <a:r>
              <a:rPr lang="en-US" sz="2800" dirty="0" smtClean="0">
                <a:cs typeface="Arial Rounded MT Bold"/>
              </a:rPr>
              <a:t> no </a:t>
            </a:r>
            <a:r>
              <a:rPr lang="en-US" sz="2800" dirty="0" err="1" smtClean="0">
                <a:cs typeface="Arial Rounded MT Bold"/>
              </a:rPr>
              <a:t>contraían</a:t>
            </a:r>
            <a:r>
              <a:rPr lang="en-US" sz="2800" dirty="0" smtClean="0">
                <a:cs typeface="Arial Rounded MT Bold"/>
              </a:rPr>
              <a:t> el </a:t>
            </a:r>
            <a:r>
              <a:rPr lang="en-US" sz="2800" dirty="0" err="1" smtClean="0">
                <a:cs typeface="Arial Rounded MT Bold"/>
              </a:rPr>
              <a:t>escorbuto</a:t>
            </a:r>
            <a:r>
              <a:rPr lang="en-US" sz="2800" dirty="0" smtClean="0">
                <a:cs typeface="Arial Rounded MT Bold"/>
              </a:rPr>
              <a:t>, lo </a:t>
            </a:r>
            <a:r>
              <a:rPr lang="en-US" sz="2800" dirty="0" err="1" smtClean="0">
                <a:cs typeface="Arial Rounded MT Bold"/>
              </a:rPr>
              <a:t>que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parecía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cosa</a:t>
            </a:r>
            <a:r>
              <a:rPr lang="en-US" sz="2800" dirty="0" smtClean="0">
                <a:cs typeface="Arial Rounded MT Bold"/>
              </a:rPr>
              <a:t> de </a:t>
            </a:r>
            <a:r>
              <a:rPr lang="en-US" sz="2800" dirty="0" err="1" smtClean="0">
                <a:cs typeface="Arial Rounded MT Bold"/>
              </a:rPr>
              <a:t>magia</a:t>
            </a:r>
            <a:r>
              <a:rPr lang="en-US" sz="2800" dirty="0" smtClean="0">
                <a:cs typeface="Arial Rounded MT Bold"/>
              </a:rPr>
              <a:t> a </a:t>
            </a:r>
            <a:r>
              <a:rPr lang="en-US" sz="2800" dirty="0" err="1" smtClean="0">
                <a:cs typeface="Arial Rounded MT Bold"/>
              </a:rPr>
              <a:t>marineros</a:t>
            </a:r>
            <a:r>
              <a:rPr lang="en-US" sz="2800" dirty="0" smtClean="0">
                <a:cs typeface="Arial Rounded MT Bold"/>
              </a:rPr>
              <a:t> de </a:t>
            </a:r>
            <a:r>
              <a:rPr lang="en-US" sz="2800" dirty="0" err="1" smtClean="0">
                <a:cs typeface="Arial Rounded MT Bold"/>
              </a:rPr>
              <a:t>otros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países</a:t>
            </a:r>
            <a:r>
              <a:rPr lang="en-US" sz="2800" dirty="0" smtClean="0">
                <a:cs typeface="Arial Rounded MT Bold"/>
              </a:rPr>
              <a:t>. Hoy </a:t>
            </a:r>
            <a:r>
              <a:rPr lang="en-US" sz="2800" dirty="0" err="1" smtClean="0">
                <a:cs typeface="Arial Rounded MT Bold"/>
              </a:rPr>
              <a:t>sabemos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que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su</a:t>
            </a:r>
            <a:r>
              <a:rPr lang="en-US" sz="2800" dirty="0" smtClean="0">
                <a:cs typeface="Arial Rounded MT Bold"/>
              </a:rPr>
              <a:t> “</a:t>
            </a:r>
            <a:r>
              <a:rPr lang="en-US" sz="2800" dirty="0" err="1" smtClean="0">
                <a:cs typeface="Arial Rounded MT Bold"/>
              </a:rPr>
              <a:t>secreto</a:t>
            </a:r>
            <a:r>
              <a:rPr lang="en-US" sz="2800" dirty="0" smtClean="0">
                <a:cs typeface="Arial Rounded MT Bold"/>
              </a:rPr>
              <a:t>” era la </a:t>
            </a:r>
            <a:r>
              <a:rPr lang="en-US" sz="2800" dirty="0" err="1" smtClean="0">
                <a:cs typeface="Arial Rounded MT Bold"/>
              </a:rPr>
              <a:t>sidra</a:t>
            </a:r>
            <a:r>
              <a:rPr lang="en-US" sz="2800" dirty="0" smtClean="0">
                <a:cs typeface="Arial Rounded MT Bold"/>
              </a:rPr>
              <a:t> </a:t>
            </a:r>
            <a:endParaRPr lang="en-US" sz="2800" dirty="0"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028" y="0"/>
            <a:ext cx="3255236" cy="695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7693" y="4623553"/>
            <a:ext cx="5047773" cy="1200328"/>
          </a:xfrm>
          <a:prstGeom prst="rect">
            <a:avLst/>
          </a:prstGeom>
          <a:noFill/>
          <a:ln w="28575" cmpd="sng"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 Rounded MT Bold"/>
              </a:rPr>
              <a:t>L</a:t>
            </a:r>
            <a:r>
              <a:rPr lang="en-US" sz="2400" dirty="0" err="1" smtClean="0">
                <a:cs typeface="Arial Rounded MT Bold"/>
              </a:rPr>
              <a:t>icor</a:t>
            </a:r>
            <a:r>
              <a:rPr lang="en-US" sz="2400" dirty="0" smtClean="0">
                <a:cs typeface="Arial Rounded MT Bold"/>
              </a:rPr>
              <a:t> de </a:t>
            </a:r>
            <a:r>
              <a:rPr lang="en-US" sz="2400" dirty="0" err="1" smtClean="0">
                <a:cs typeface="Arial Rounded MT Bold"/>
              </a:rPr>
              <a:t>mandrágora</a:t>
            </a:r>
            <a:r>
              <a:rPr lang="en-US" sz="2400" dirty="0" smtClean="0">
                <a:cs typeface="Arial Rounded MT Bold"/>
              </a:rPr>
              <a:t>, </a:t>
            </a:r>
            <a:r>
              <a:rPr lang="en-US" sz="2400" dirty="0" err="1" smtClean="0">
                <a:cs typeface="Arial Rounded MT Bold"/>
              </a:rPr>
              <a:t>planta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que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estaba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también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tradicionalmente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unida</a:t>
            </a:r>
            <a:r>
              <a:rPr lang="en-US" sz="2400" dirty="0" smtClean="0">
                <a:cs typeface="Arial Rounded MT Bold"/>
              </a:rPr>
              <a:t> a la </a:t>
            </a:r>
            <a:r>
              <a:rPr lang="en-US" sz="2400" dirty="0" err="1" smtClean="0">
                <a:cs typeface="Arial Rounded MT Bold"/>
              </a:rPr>
              <a:t>brujería</a:t>
            </a:r>
            <a:r>
              <a:rPr lang="en-US" sz="2400" dirty="0" smtClean="0">
                <a:cs typeface="Arial Rounded MT Bold"/>
              </a:rPr>
              <a:t> </a:t>
            </a:r>
            <a:endParaRPr lang="en-US" sz="2400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32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25" y="0"/>
            <a:ext cx="11997267" cy="1140542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 </a:t>
            </a:r>
            <a:r>
              <a:rPr lang="en-US" sz="2800" dirty="0" err="1" smtClean="0"/>
              <a:t>su</a:t>
            </a:r>
            <a:r>
              <a:rPr lang="en-US" sz="2800" dirty="0" smtClean="0"/>
              <a:t> gran </a:t>
            </a:r>
            <a:r>
              <a:rPr lang="en-US" sz="2800" dirty="0" err="1" smtClean="0"/>
              <a:t>riqueza</a:t>
            </a:r>
            <a:r>
              <a:rPr lang="en-US" sz="2800" dirty="0" smtClean="0"/>
              <a:t> de </a:t>
            </a:r>
            <a:r>
              <a:rPr lang="en-US" sz="2800" dirty="0" err="1" smtClean="0"/>
              <a:t>recursos</a:t>
            </a:r>
            <a:r>
              <a:rPr lang="en-US" sz="2800" dirty="0" smtClean="0"/>
              <a:t> </a:t>
            </a:r>
            <a:r>
              <a:rPr lang="en-US" sz="2800" dirty="0" err="1" smtClean="0"/>
              <a:t>naturales</a:t>
            </a:r>
            <a:r>
              <a:rPr lang="en-US" sz="2800" dirty="0" smtClean="0"/>
              <a:t> gracias a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extenso</a:t>
            </a:r>
            <a:r>
              <a:rPr lang="en-US" sz="2800" dirty="0" smtClean="0"/>
              <a:t> </a:t>
            </a:r>
            <a:r>
              <a:rPr lang="en-US" sz="2800" dirty="0" err="1" smtClean="0"/>
              <a:t>litoral</a:t>
            </a:r>
            <a:r>
              <a:rPr lang="en-US" sz="2800" dirty="0" smtClean="0"/>
              <a:t> y a </a:t>
            </a:r>
            <a:r>
              <a:rPr lang="en-US" sz="2800" dirty="0" err="1" smtClean="0"/>
              <a:t>sus</a:t>
            </a:r>
            <a:r>
              <a:rPr lang="en-US" sz="2800" dirty="0" smtClean="0"/>
              <a:t> </a:t>
            </a:r>
            <a:r>
              <a:rPr lang="en-US" sz="2800" dirty="0" err="1" smtClean="0"/>
              <a:t>bosques</a:t>
            </a:r>
            <a:r>
              <a:rPr lang="en-US" sz="2800" dirty="0" smtClean="0"/>
              <a:t>, el País Vasco o </a:t>
            </a:r>
            <a:r>
              <a:rPr lang="en-US" sz="2800" dirty="0" err="1" smtClean="0"/>
              <a:t>Euskadi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importante</a:t>
            </a:r>
            <a:r>
              <a:rPr lang="en-US" sz="2800" dirty="0" smtClean="0"/>
              <a:t> </a:t>
            </a:r>
            <a:r>
              <a:rPr lang="en-US" sz="2800" dirty="0" err="1" smtClean="0"/>
              <a:t>gastronomía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2" y="1248698"/>
            <a:ext cx="12212882" cy="55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7" y="4454333"/>
            <a:ext cx="6866238" cy="2306697"/>
          </a:xfrm>
          <a:prstGeom prst="rect">
            <a:avLst/>
          </a:prstGeom>
          <a:ln w="19050" cmpd="sng">
            <a:solidFill>
              <a:srgbClr val="00905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7" y="946448"/>
            <a:ext cx="5809633" cy="3496962"/>
          </a:xfrm>
          <a:prstGeom prst="rect">
            <a:avLst/>
          </a:prstGeom>
          <a:ln w="19050" cmpd="sng">
            <a:solidFill>
              <a:srgbClr val="00905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84" y="293753"/>
            <a:ext cx="4839416" cy="6467277"/>
          </a:xfrm>
          <a:prstGeom prst="rect">
            <a:avLst/>
          </a:prstGeom>
          <a:ln w="19050" cmpd="sng">
            <a:solidFill>
              <a:srgbClr val="00905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44247" y="0"/>
            <a:ext cx="6261055" cy="830997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Instrumentos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tradicionales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Arial Rounded MT Bold"/>
              </a:rPr>
              <a:t> </a:t>
            </a:r>
            <a:r>
              <a:rPr lang="en-US" sz="2400" dirty="0" smtClean="0">
                <a:latin typeface="+mj-lt"/>
                <a:cs typeface="Arial Rounded MT Bold"/>
              </a:rPr>
              <a:t>para </a:t>
            </a:r>
            <a:r>
              <a:rPr lang="en-US" sz="2400" dirty="0" err="1" smtClean="0">
                <a:latin typeface="+mj-lt"/>
                <a:cs typeface="Arial Rounded MT Bold"/>
              </a:rPr>
              <a:t>coger</a:t>
            </a:r>
            <a:r>
              <a:rPr lang="en-US" sz="2400" dirty="0" smtClean="0">
                <a:latin typeface="+mj-lt"/>
                <a:cs typeface="Arial Rounded MT Bold"/>
              </a:rPr>
              <a:t> las </a:t>
            </a:r>
            <a:r>
              <a:rPr lang="en-US" sz="2400" dirty="0" err="1" smtClean="0">
                <a:latin typeface="+mj-lt"/>
                <a:cs typeface="Arial Rounded MT Bold"/>
              </a:rPr>
              <a:t>manzanas</a:t>
            </a:r>
            <a:r>
              <a:rPr lang="en-US" sz="2400" dirty="0" smtClean="0">
                <a:latin typeface="+mj-lt"/>
                <a:cs typeface="Arial Rounded MT Bold"/>
              </a:rPr>
              <a:t>, </a:t>
            </a:r>
            <a:r>
              <a:rPr lang="en-US" sz="2400" dirty="0" err="1" smtClean="0">
                <a:latin typeface="+mj-lt"/>
                <a:cs typeface="Arial Rounded MT Bold"/>
              </a:rPr>
              <a:t>machacarlas</a:t>
            </a:r>
            <a:r>
              <a:rPr lang="en-US" sz="2400" dirty="0" smtClean="0">
                <a:latin typeface="+mj-lt"/>
                <a:cs typeface="Arial Rounded MT Bold"/>
              </a:rPr>
              <a:t> y </a:t>
            </a:r>
            <a:r>
              <a:rPr lang="en-US" sz="2400" dirty="0" err="1" smtClean="0">
                <a:latin typeface="+mj-lt"/>
                <a:cs typeface="Arial Rounded MT Bold"/>
              </a:rPr>
              <a:t>prensarlas</a:t>
            </a:r>
            <a:endParaRPr lang="en-US" sz="2400" dirty="0"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89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17" y="-205628"/>
            <a:ext cx="11870408" cy="1292534"/>
          </a:xfrm>
          <a:ln w="57150" cmpd="sng">
            <a:noFill/>
          </a:ln>
        </p:spPr>
        <p:txBody>
          <a:bodyPr>
            <a:noAutofit/>
          </a:bodyPr>
          <a:lstStyle/>
          <a:p>
            <a:r>
              <a:rPr lang="en-US" sz="3200" dirty="0" smtClean="0">
                <a:cs typeface="Arial Rounded MT Bold"/>
              </a:rPr>
              <a:t>Al </a:t>
            </a:r>
            <a:r>
              <a:rPr lang="en-US" sz="3200" dirty="0" err="1" smtClean="0">
                <a:cs typeface="Arial Rounded MT Bold"/>
              </a:rPr>
              <a:t>machacar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las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manzanas</a:t>
            </a:r>
            <a:r>
              <a:rPr lang="en-US" sz="3200" dirty="0" smtClean="0">
                <a:cs typeface="Arial Rounded MT Bold"/>
              </a:rPr>
              <a:t> de </a:t>
            </a:r>
            <a:r>
              <a:rPr lang="en-US" sz="3200" dirty="0" err="1" smtClean="0">
                <a:cs typeface="Arial Rounded MT Bold"/>
              </a:rPr>
              <a:t>modo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rítmico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resulta</a:t>
            </a:r>
            <a:r>
              <a:rPr lang="en-US" sz="3200" dirty="0" smtClean="0">
                <a:cs typeface="Arial Rounded MT Bold"/>
              </a:rPr>
              <a:t> la musical </a:t>
            </a:r>
            <a:r>
              <a:rPr lang="en-US" sz="3200" dirty="0" err="1" smtClean="0">
                <a:solidFill>
                  <a:srgbClr val="C00000"/>
                </a:solidFill>
                <a:cs typeface="Arial Rounded MT Bold"/>
              </a:rPr>
              <a:t>kirikoketa</a:t>
            </a:r>
            <a:r>
              <a:rPr lang="en-US" sz="3200" dirty="0" smtClean="0">
                <a:cs typeface="Arial Rounded MT Bold"/>
              </a:rPr>
              <a:t> </a:t>
            </a:r>
            <a:endParaRPr lang="en-US" sz="3200" dirty="0"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55" y="1003375"/>
            <a:ext cx="7968307" cy="53122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043111" y="6431518"/>
            <a:ext cx="496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=N2rMPB4Kl5E</a:t>
            </a:r>
          </a:p>
        </p:txBody>
      </p:sp>
    </p:spTree>
    <p:extLst>
      <p:ext uri="{BB962C8B-B14F-4D97-AF65-F5344CB8AC3E}">
        <p14:creationId xmlns:p14="http://schemas.microsoft.com/office/powerpoint/2010/main" val="30188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60" y="2517331"/>
            <a:ext cx="3870839" cy="4065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7" y="92868"/>
            <a:ext cx="2889745" cy="6707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74" y="35717"/>
            <a:ext cx="4053170" cy="6765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81653" y="217407"/>
            <a:ext cx="3638749" cy="15696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Arial Rounded MT Bold"/>
              </a:rPr>
              <a:t>Con el </a:t>
            </a:r>
            <a:r>
              <a:rPr lang="en-US" sz="2400" dirty="0" err="1" smtClean="0">
                <a:latin typeface="+mj-lt"/>
                <a:cs typeface="Arial Rounded MT Bold"/>
              </a:rPr>
              <a:t>tiempo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llegaron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nuevas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tecnologías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que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facilitaron</a:t>
            </a:r>
            <a:r>
              <a:rPr lang="en-US" sz="2400" dirty="0" smtClean="0">
                <a:latin typeface="+mj-lt"/>
                <a:cs typeface="Arial Rounded MT Bold"/>
              </a:rPr>
              <a:t> la </a:t>
            </a:r>
            <a:r>
              <a:rPr lang="en-US" sz="2400" dirty="0" err="1" smtClean="0">
                <a:latin typeface="+mj-lt"/>
                <a:cs typeface="Arial Rounded MT Bold"/>
              </a:rPr>
              <a:t>elaboración</a:t>
            </a:r>
            <a:r>
              <a:rPr lang="en-US" sz="2400" dirty="0" smtClean="0">
                <a:latin typeface="+mj-lt"/>
                <a:cs typeface="Arial Rounded MT Bold"/>
              </a:rPr>
              <a:t> de la </a:t>
            </a:r>
            <a:r>
              <a:rPr lang="en-US" sz="2400" dirty="0" err="1" smtClean="0">
                <a:latin typeface="+mj-lt"/>
                <a:cs typeface="Arial Rounded MT Bold"/>
              </a:rPr>
              <a:t>sidra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endParaRPr lang="en-US" sz="2400" dirty="0"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668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133" y="320831"/>
            <a:ext cx="5181600" cy="1342505"/>
          </a:xfrm>
          <a:ln w="28575" cmpd="sng">
            <a:solidFill>
              <a:srgbClr val="00905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>
                <a:cs typeface="Arial Rounded MT Bold"/>
              </a:rPr>
              <a:t>En </a:t>
            </a:r>
            <a:r>
              <a:rPr lang="en-US" sz="2400" dirty="0" err="1" smtClean="0">
                <a:cs typeface="Arial Rounded MT Bold"/>
              </a:rPr>
              <a:t>las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sidrerías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pueden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degustarse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diferentes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barriles</a:t>
            </a:r>
            <a:r>
              <a:rPr lang="en-US" sz="2400" dirty="0" smtClean="0">
                <a:cs typeface="Arial Rounded MT Bold"/>
              </a:rPr>
              <a:t> de </a:t>
            </a:r>
            <a:r>
              <a:rPr lang="en-US" sz="2400" dirty="0" err="1" smtClean="0">
                <a:cs typeface="Arial Rounded MT Bold"/>
              </a:rPr>
              <a:t>sidra</a:t>
            </a:r>
            <a:r>
              <a:rPr lang="en-US" sz="2400" dirty="0" smtClean="0">
                <a:cs typeface="Arial Rounded MT Bold"/>
              </a:rPr>
              <a:t> y </a:t>
            </a:r>
            <a:r>
              <a:rPr lang="en-US" sz="2400" dirty="0" err="1" smtClean="0">
                <a:cs typeface="Arial Rounded MT Bold"/>
              </a:rPr>
              <a:t>disfrutar</a:t>
            </a:r>
            <a:r>
              <a:rPr lang="en-US" sz="2400" dirty="0" smtClean="0">
                <a:cs typeface="Arial Rounded MT Bold"/>
              </a:rPr>
              <a:t> de </a:t>
            </a:r>
            <a:r>
              <a:rPr lang="en-US" sz="2400" dirty="0" err="1" smtClean="0">
                <a:cs typeface="Arial Rounded MT Bold"/>
              </a:rPr>
              <a:t>una</a:t>
            </a:r>
            <a:r>
              <a:rPr lang="en-US" sz="2400" dirty="0" smtClean="0">
                <a:cs typeface="Arial Rounded MT Bold"/>
              </a:rPr>
              <a:t> comida </a:t>
            </a:r>
            <a:r>
              <a:rPr lang="en-US" sz="2400" dirty="0" err="1" smtClean="0">
                <a:cs typeface="Arial Rounded MT Bold"/>
              </a:rPr>
              <a:t>relajada</a:t>
            </a:r>
            <a:r>
              <a:rPr lang="en-US" sz="2400" dirty="0" smtClean="0">
                <a:cs typeface="Arial Rounded MT Bold"/>
              </a:rPr>
              <a:t>  </a:t>
            </a:r>
            <a:endParaRPr lang="en-US" sz="2400" dirty="0"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32" y="1880980"/>
            <a:ext cx="6787974" cy="50909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sp>
        <p:nvSpPr>
          <p:cNvPr id="3" name="TextBox 2"/>
          <p:cNvSpPr txBox="1"/>
          <p:nvPr/>
        </p:nvSpPr>
        <p:spPr>
          <a:xfrm rot="10800000" flipH="1" flipV="1">
            <a:off x="5322223" y="708276"/>
            <a:ext cx="1540131" cy="584775"/>
          </a:xfrm>
          <a:prstGeom prst="rect">
            <a:avLst/>
          </a:prstGeom>
          <a:noFill/>
          <a:ln w="28575" cmpd="sng"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41100"/>
                </a:solidFill>
                <a:latin typeface="+mj-lt"/>
                <a:cs typeface="Arial Rounded MT Bold"/>
              </a:rPr>
              <a:t>¡</a:t>
            </a:r>
            <a:r>
              <a:rPr lang="en-US" sz="3200" b="1" dirty="0" err="1" smtClean="0">
                <a:solidFill>
                  <a:srgbClr val="941100"/>
                </a:solidFill>
                <a:latin typeface="+mj-lt"/>
                <a:cs typeface="Arial Rounded MT Bold"/>
              </a:rPr>
              <a:t>Txotx</a:t>
            </a:r>
            <a:r>
              <a:rPr lang="en-US" sz="3200" b="1" dirty="0" smtClean="0">
                <a:solidFill>
                  <a:srgbClr val="941100"/>
                </a:solidFill>
                <a:latin typeface="+mj-lt"/>
                <a:cs typeface="Arial Rounded MT Bold"/>
              </a:rPr>
              <a:t>!</a:t>
            </a:r>
            <a:endParaRPr lang="en-US" sz="3200" b="1" dirty="0">
              <a:solidFill>
                <a:srgbClr val="941100"/>
              </a:solidFill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88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31" y="59509"/>
            <a:ext cx="5536268" cy="23336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Arial Rounded MT Bold"/>
              </a:rPr>
              <a:t>El </a:t>
            </a:r>
            <a:r>
              <a:rPr lang="en-US" sz="3600" dirty="0" err="1" smtClean="0">
                <a:cs typeface="Arial Rounded MT Bold"/>
              </a:rPr>
              <a:t>menú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tradicional</a:t>
            </a:r>
            <a:r>
              <a:rPr lang="en-US" sz="3600" dirty="0" smtClean="0">
                <a:cs typeface="Arial Rounded MT Bold"/>
              </a:rPr>
              <a:t> de </a:t>
            </a:r>
            <a:r>
              <a:rPr lang="en-US" sz="3600" dirty="0" err="1" smtClean="0">
                <a:cs typeface="Arial Rounded MT Bold"/>
              </a:rPr>
              <a:t>las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sidrerías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incluye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chuletón</a:t>
            </a:r>
            <a:r>
              <a:rPr lang="en-US" sz="3600" dirty="0" smtClean="0">
                <a:cs typeface="Arial Rounded MT Bold"/>
              </a:rPr>
              <a:t> y tortilla de </a:t>
            </a:r>
            <a:r>
              <a:rPr lang="en-US" sz="3600" dirty="0" err="1" smtClean="0">
                <a:cs typeface="Arial Rounded MT Bold"/>
              </a:rPr>
              <a:t>bacalao</a:t>
            </a:r>
            <a:endParaRPr lang="en-US" sz="3600" dirty="0"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4" y="119294"/>
            <a:ext cx="5764660" cy="6630550"/>
          </a:xfrm>
          <a:prstGeom prst="rect">
            <a:avLst/>
          </a:prstGeom>
          <a:ln w="38100" cmpd="sng">
            <a:solidFill>
              <a:srgbClr val="00905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42" y="2301879"/>
            <a:ext cx="4103351" cy="4362240"/>
          </a:xfrm>
          <a:prstGeom prst="rect">
            <a:avLst/>
          </a:prstGeom>
          <a:ln w="38100" cmpd="sng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1691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Machacando</a:t>
            </a:r>
            <a:r>
              <a:rPr lang="en-US" dirty="0" smtClean="0"/>
              <a:t> la </a:t>
            </a:r>
            <a:r>
              <a:rPr lang="en-US" dirty="0" err="1" smtClean="0"/>
              <a:t>manzana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Guipúzca</a:t>
            </a:r>
            <a:r>
              <a:rPr lang="en-US" dirty="0" smtClean="0"/>
              <a:t>, País Vasco: By </a:t>
            </a:r>
            <a:r>
              <a:rPr lang="en-US" dirty="0" err="1" smtClean="0"/>
              <a:t>Sagardun</a:t>
            </a:r>
            <a:r>
              <a:rPr lang="en-US" dirty="0" smtClean="0"/>
              <a:t> (</a:t>
            </a:r>
            <a:r>
              <a:rPr lang="en-US" dirty="0" err="1" smtClean="0"/>
              <a:t>ARGIA.com</a:t>
            </a:r>
            <a:r>
              <a:rPr lang="en-US" dirty="0" smtClean="0"/>
              <a:t>) [CC BY-SA 3.0 (https://</a:t>
            </a:r>
            <a:r>
              <a:rPr lang="en-US" dirty="0" err="1" smtClean="0"/>
              <a:t>creativecommons.org</a:t>
            </a:r>
            <a:r>
              <a:rPr lang="en-US" dirty="0" smtClean="0"/>
              <a:t>/licenses/by-</a:t>
            </a:r>
            <a:r>
              <a:rPr lang="en-US" dirty="0" err="1" smtClean="0"/>
              <a:t>sa</a:t>
            </a:r>
            <a:r>
              <a:rPr lang="en-US" dirty="0" smtClean="0"/>
              <a:t>/3.0)], via Wikimedia Commons</a:t>
            </a:r>
          </a:p>
          <a:p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fotos</a:t>
            </a:r>
            <a:r>
              <a:rPr lang="en-US" dirty="0" smtClean="0"/>
              <a:t>: Ana M. Gómez-Bravo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39897" cy="11602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 Mar </a:t>
            </a:r>
            <a:r>
              <a:rPr lang="en-US" dirty="0" err="1" smtClean="0"/>
              <a:t>Cantábrico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pescado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82" y="0"/>
            <a:ext cx="3287354" cy="4045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5151" y="552103"/>
            <a:ext cx="1064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Atún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45" y="1203691"/>
            <a:ext cx="3824338" cy="5099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4284" y="6346294"/>
            <a:ext cx="127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Cigalas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534"/>
            <a:ext cx="4151723" cy="4626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8194" y="6263148"/>
            <a:ext cx="153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Chipirones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42" y="3794159"/>
            <a:ext cx="3364384" cy="26547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5151" y="6302808"/>
            <a:ext cx="1536165" cy="47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Mejillones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9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6065" y="226141"/>
            <a:ext cx="6331974" cy="2005781"/>
          </a:xfrm>
          <a:ln w="1905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/>
              <a:t>Los </a:t>
            </a:r>
            <a:r>
              <a:rPr lang="en-US" sz="2400" b="1" dirty="0" err="1" smtClean="0"/>
              <a:t>bosques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campos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cultivo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Euskadi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producen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productos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típicos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región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las </a:t>
            </a:r>
            <a:r>
              <a:rPr lang="en-US" sz="2400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alubias</a:t>
            </a:r>
            <a:r>
              <a:rPr lang="en-US" sz="2400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400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negras</a:t>
            </a:r>
            <a:r>
              <a:rPr lang="en-US" sz="2400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400" b="1" dirty="0" smtClean="0"/>
              <a:t>de </a:t>
            </a:r>
            <a:r>
              <a:rPr lang="en-US" sz="2400" b="1" dirty="0" err="1" smtClean="0"/>
              <a:t>Tolosa</a:t>
            </a:r>
            <a:r>
              <a:rPr lang="en-US" sz="2400" b="1" dirty="0" smtClean="0"/>
              <a:t>, las </a:t>
            </a:r>
            <a:r>
              <a:rPr lang="en-US" sz="2400" b="1" dirty="0" err="1" smtClean="0">
                <a:solidFill>
                  <a:srgbClr val="00905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guindillas</a:t>
            </a:r>
            <a:r>
              <a:rPr lang="en-US" sz="2400" b="1" dirty="0" smtClean="0"/>
              <a:t> de Ibarra y </a:t>
            </a:r>
            <a:r>
              <a:rPr lang="en-US" sz="2400" b="1" dirty="0" err="1" smtClean="0"/>
              <a:t>multitud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hongos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setas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los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perretxikos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además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muchas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otras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hortalizas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70" y="2392586"/>
            <a:ext cx="5732835" cy="429962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" y="73742"/>
            <a:ext cx="4988232" cy="37411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903406"/>
            <a:ext cx="5099410" cy="29545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554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44" y="137652"/>
            <a:ext cx="4446356" cy="1557479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tradicional</a:t>
            </a:r>
            <a:r>
              <a:rPr lang="en-US" sz="2000" dirty="0" smtClean="0"/>
              <a:t> </a:t>
            </a:r>
            <a:r>
              <a:rPr lang="en-US" sz="2000" dirty="0" err="1" smtClean="0"/>
              <a:t>colgar</a:t>
            </a:r>
            <a:r>
              <a:rPr lang="en-US" sz="2000" dirty="0" smtClean="0"/>
              <a:t>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pimientos de </a:t>
            </a:r>
            <a:r>
              <a:rPr lang="en-US" sz="2000" dirty="0" err="1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Ezpeleta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las </a:t>
            </a:r>
            <a:r>
              <a:rPr lang="en-US" sz="2000" dirty="0" err="1" smtClean="0"/>
              <a:t>fachadas</a:t>
            </a:r>
            <a:r>
              <a:rPr lang="en-US" sz="2000" dirty="0" smtClean="0"/>
              <a:t> de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caseríos</a:t>
            </a:r>
            <a:r>
              <a:rPr lang="en-US" sz="2000" dirty="0" smtClean="0"/>
              <a:t> para que se </a:t>
            </a:r>
            <a:r>
              <a:rPr lang="en-US" sz="2000" dirty="0" err="1" smtClean="0"/>
              <a:t>sequen</a:t>
            </a:r>
            <a:r>
              <a:rPr lang="en-US" sz="2000" dirty="0" smtClean="0"/>
              <a:t>. Con </a:t>
            </a:r>
            <a:r>
              <a:rPr lang="en-US" sz="2000" dirty="0" err="1" smtClean="0"/>
              <a:t>ellos</a:t>
            </a:r>
            <a:r>
              <a:rPr lang="en-US" sz="2000" dirty="0" smtClean="0"/>
              <a:t> se </a:t>
            </a:r>
            <a:r>
              <a:rPr lang="en-US" sz="2000" dirty="0" err="1" smtClean="0"/>
              <a:t>hace</a:t>
            </a:r>
            <a:r>
              <a:rPr lang="en-US" sz="2000" dirty="0" smtClean="0"/>
              <a:t> el </a:t>
            </a:r>
            <a:r>
              <a:rPr lang="en-US" sz="2000" dirty="0" err="1" smtClean="0"/>
              <a:t>pimentón</a:t>
            </a:r>
            <a:r>
              <a:rPr lang="en-US" sz="2000" dirty="0" smtClean="0"/>
              <a:t> de </a:t>
            </a:r>
            <a:r>
              <a:rPr lang="en-US" sz="2000" dirty="0" err="1" smtClean="0"/>
              <a:t>Ezpeleta</a:t>
            </a:r>
            <a:r>
              <a:rPr lang="en-US" sz="2000" dirty="0" smtClean="0"/>
              <a:t>, que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muy</a:t>
            </a:r>
            <a:r>
              <a:rPr lang="en-US" sz="2000" dirty="0" smtClean="0"/>
              <a:t> picante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53" y="573932"/>
            <a:ext cx="7342236" cy="61089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" y="1793453"/>
            <a:ext cx="2952524" cy="4889449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6200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444"/>
            <a:ext cx="12065806" cy="1477465"/>
          </a:xfrm>
          <a:ln w="38100" cmpd="sng"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cs typeface="Arial Rounded MT Bold"/>
              </a:rPr>
              <a:t>Entre </a:t>
            </a:r>
            <a:r>
              <a:rPr lang="en-US" sz="4000" dirty="0" err="1" smtClean="0">
                <a:cs typeface="Arial Rounded MT Bold"/>
              </a:rPr>
              <a:t>los</a:t>
            </a:r>
            <a:r>
              <a:rPr lang="en-US" sz="4000" dirty="0" smtClean="0">
                <a:cs typeface="Arial Rounded MT Bold"/>
              </a:rPr>
              <a:t> </a:t>
            </a:r>
            <a:r>
              <a:rPr lang="en-US" sz="4000" dirty="0" err="1" smtClean="0">
                <a:cs typeface="Arial Rounded MT Bold"/>
              </a:rPr>
              <a:t>productos</a:t>
            </a:r>
            <a:r>
              <a:rPr lang="en-US" sz="4000" dirty="0" smtClean="0">
                <a:cs typeface="Arial Rounded MT Bold"/>
              </a:rPr>
              <a:t> </a:t>
            </a:r>
            <a:r>
              <a:rPr lang="en-US" sz="4000" dirty="0" err="1" smtClean="0">
                <a:cs typeface="Arial Rounded MT Bold"/>
              </a:rPr>
              <a:t>cárnicos</a:t>
            </a:r>
            <a:r>
              <a:rPr lang="en-US" sz="4000" dirty="0" smtClean="0">
                <a:cs typeface="Arial Rounded MT Bold"/>
              </a:rPr>
              <a:t> se </a:t>
            </a:r>
            <a:r>
              <a:rPr lang="en-US" sz="4000" dirty="0" err="1" smtClean="0">
                <a:cs typeface="Arial Rounded MT Bold"/>
              </a:rPr>
              <a:t>encuentra</a:t>
            </a:r>
            <a:r>
              <a:rPr lang="en-US" sz="4000" dirty="0" smtClean="0">
                <a:cs typeface="Arial Rounded MT Bold"/>
              </a:rPr>
              <a:t> la </a:t>
            </a:r>
            <a:r>
              <a:rPr lang="en-US" sz="40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txistorra</a:t>
            </a:r>
            <a:r>
              <a:rPr lang="en-US" sz="4000" dirty="0" smtClean="0">
                <a:cs typeface="Arial Rounded MT Bold"/>
              </a:rPr>
              <a:t> y </a:t>
            </a:r>
            <a:r>
              <a:rPr lang="en-US" sz="4000" dirty="0" err="1" smtClean="0">
                <a:cs typeface="Arial Rounded MT Bold"/>
              </a:rPr>
              <a:t>varios</a:t>
            </a:r>
            <a:r>
              <a:rPr lang="en-US" sz="4000" dirty="0" smtClean="0">
                <a:cs typeface="Arial Rounded MT Bold"/>
              </a:rPr>
              <a:t> </a:t>
            </a:r>
            <a:r>
              <a:rPr lang="en-US" sz="4000" dirty="0" err="1" smtClean="0">
                <a:cs typeface="Arial Rounded MT Bold"/>
              </a:rPr>
              <a:t>tipos</a:t>
            </a:r>
            <a:r>
              <a:rPr lang="en-US" sz="4000" dirty="0" smtClean="0">
                <a:cs typeface="Arial Rounded MT Bold"/>
              </a:rPr>
              <a:t> de </a:t>
            </a:r>
            <a:r>
              <a:rPr lang="en-US" sz="4000" dirty="0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chorizo</a:t>
            </a:r>
            <a:r>
              <a:rPr lang="en-US" sz="4000" dirty="0" smtClean="0">
                <a:cs typeface="Arial Rounded MT Bold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morcilla</a:t>
            </a:r>
            <a:r>
              <a:rPr lang="en-US" sz="4000" dirty="0" smtClean="0">
                <a:cs typeface="Arial Rounded MT Bold"/>
              </a:rPr>
              <a:t> y </a:t>
            </a:r>
            <a:r>
              <a:rPr lang="en-US" sz="40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lomo</a:t>
            </a:r>
            <a:endParaRPr lang="en-US" sz="4000" dirty="0">
              <a:solidFill>
                <a:srgbClr val="C00000"/>
              </a:solidFill>
              <a:ea typeface="Arial Rounded MT Bold" charset="0"/>
              <a:cs typeface="Arial Rounded MT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0" y="1454504"/>
            <a:ext cx="9543205" cy="5403496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5805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66" y="90742"/>
            <a:ext cx="5200214" cy="1591475"/>
          </a:xfrm>
          <a:ln w="19050">
            <a:solidFill>
              <a:srgbClr val="00905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El </a:t>
            </a:r>
            <a:r>
              <a:rPr lang="en-US" sz="2400" dirty="0" err="1" smtClean="0">
                <a:solidFill>
                  <a:srgbClr val="C00000"/>
                </a:solidFill>
              </a:rPr>
              <a:t>queso</a:t>
            </a:r>
            <a:r>
              <a:rPr lang="en-US" sz="2400" dirty="0" smtClean="0">
                <a:solidFill>
                  <a:srgbClr val="C00000"/>
                </a:solidFill>
              </a:rPr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Idiazabal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y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pueden</a:t>
            </a:r>
            <a:r>
              <a:rPr lang="en-US" sz="2400" dirty="0" smtClean="0"/>
              <a:t> </a:t>
            </a:r>
            <a:r>
              <a:rPr lang="en-US" sz="2400" dirty="0" err="1" smtClean="0"/>
              <a:t>comprarse</a:t>
            </a:r>
            <a:r>
              <a:rPr lang="en-US" sz="2400" dirty="0" smtClean="0"/>
              <a:t> </a:t>
            </a:r>
            <a:r>
              <a:rPr lang="en-US" sz="2400" dirty="0" err="1" smtClean="0"/>
              <a:t>tanto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mercados</a:t>
            </a:r>
            <a:r>
              <a:rPr lang="en-US" sz="2400" dirty="0" smtClean="0"/>
              <a:t> </a:t>
            </a:r>
            <a:r>
              <a:rPr lang="en-US" sz="2400" dirty="0" err="1" smtClean="0"/>
              <a:t>semanales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supermercados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70" y="4388083"/>
            <a:ext cx="3598194" cy="2393279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027780" y="5584722"/>
            <a:ext cx="1396181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Queso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Idiazabal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12" y="-73742"/>
            <a:ext cx="6223044" cy="43802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" y="1896699"/>
            <a:ext cx="5246750" cy="48522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500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692"/>
            <a:ext cx="4568659" cy="2480528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Arial Rounded MT Bold"/>
              </a:rPr>
              <a:t>El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mercado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 de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Tolosa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 </a:t>
            </a:r>
            <a:r>
              <a:rPr lang="en-US" sz="3600" dirty="0" smtClean="0">
                <a:cs typeface="Arial Rounded MT Bold"/>
              </a:rPr>
              <a:t>se </a:t>
            </a:r>
            <a:r>
              <a:rPr lang="en-US" sz="3600" dirty="0" err="1" smtClean="0">
                <a:cs typeface="Arial Rounded MT Bold"/>
              </a:rPr>
              <a:t>construyó</a:t>
            </a:r>
            <a:r>
              <a:rPr lang="en-US" sz="3600" dirty="0" smtClean="0">
                <a:cs typeface="Arial Rounded MT Bold"/>
              </a:rPr>
              <a:t> en 1785 y se </a:t>
            </a:r>
            <a:r>
              <a:rPr lang="en-US" sz="3600" dirty="0" err="1" smtClean="0">
                <a:cs typeface="Arial Rounded MT Bold"/>
              </a:rPr>
              <a:t>situó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cerca</a:t>
            </a:r>
            <a:r>
              <a:rPr lang="en-US" sz="3600" dirty="0" smtClean="0">
                <a:cs typeface="Arial Rounded MT Bold"/>
              </a:rPr>
              <a:t> del </a:t>
            </a:r>
            <a:r>
              <a:rPr lang="en-US" sz="3600" dirty="0" err="1" smtClean="0">
                <a:cs typeface="Arial Rounded MT Bold"/>
              </a:rPr>
              <a:t>río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Oria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para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facilitar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su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acceso</a:t>
            </a:r>
            <a:endParaRPr lang="en-US" sz="3600" dirty="0"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59" y="23054"/>
            <a:ext cx="7665396" cy="5749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9" y="3044758"/>
            <a:ext cx="5084323" cy="38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49" y="51819"/>
            <a:ext cx="4080047" cy="187796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cs typeface="Arial Rounded MT Bold"/>
              </a:rPr>
              <a:t>Euskadi</a:t>
            </a:r>
            <a:r>
              <a:rPr lang="en-US" sz="3200" dirty="0" smtClean="0">
                <a:cs typeface="Arial Rounded MT Bold"/>
              </a:rPr>
              <a:t> ha </a:t>
            </a:r>
            <a:r>
              <a:rPr lang="en-US" sz="3200" dirty="0" err="1" smtClean="0">
                <a:cs typeface="Arial Rounded MT Bold"/>
              </a:rPr>
              <a:t>aportado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cuatro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importantes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cs typeface="Arial Rounded MT Bold"/>
              </a:rPr>
              <a:t>salsas</a:t>
            </a:r>
            <a:r>
              <a:rPr lang="en-US" sz="3200" dirty="0" smtClean="0">
                <a:cs typeface="Arial Rounded MT Bold"/>
              </a:rPr>
              <a:t> a la </a:t>
            </a:r>
            <a:r>
              <a:rPr lang="en-US" sz="3200" dirty="0" err="1" smtClean="0">
                <a:cs typeface="Arial Rounded MT Bold"/>
              </a:rPr>
              <a:t>gastronomía</a:t>
            </a:r>
            <a:r>
              <a:rPr lang="en-US" sz="3200" dirty="0" smtClean="0">
                <a:cs typeface="Arial Rounded MT Bold"/>
              </a:rPr>
              <a:t> </a:t>
            </a:r>
            <a:endParaRPr lang="en-US" sz="3200" dirty="0">
              <a:cs typeface="Arial Rounded MT Bold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0" y="2058130"/>
            <a:ext cx="3184843" cy="4246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82" y="3311155"/>
            <a:ext cx="4256557" cy="3192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1150" y="5846610"/>
            <a:ext cx="34760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Bacalao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 Rounded MT Bold"/>
              </a:rPr>
              <a:t>salsa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vizcaína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y </a:t>
            </a:r>
            <a:r>
              <a:rPr lang="en-US" sz="2400" dirty="0" err="1" smtClean="0">
                <a:latin typeface="+mj-lt"/>
              </a:rPr>
              <a:t>piperrada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137649" y="6241963"/>
            <a:ext cx="346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Chipirones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en</a:t>
            </a:r>
            <a:r>
              <a:rPr lang="en-US" sz="2800" b="1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su</a:t>
            </a:r>
            <a:r>
              <a:rPr lang="en-US" sz="2800" b="1" dirty="0" smtClean="0">
                <a:latin typeface="+mj-lt"/>
                <a:cs typeface="Arial Rounded MT Bold"/>
              </a:rPr>
              <a:t> </a:t>
            </a:r>
            <a:r>
              <a:rPr lang="en-US" sz="2800" b="1" dirty="0" err="1" smtClean="0">
                <a:latin typeface="+mj-lt"/>
                <a:cs typeface="Arial Rounded MT Bold"/>
              </a:rPr>
              <a:t>tinta</a:t>
            </a:r>
            <a:endParaRPr lang="en-US" sz="2800" b="1" dirty="0">
              <a:latin typeface="+mj-lt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7699" y="1245220"/>
            <a:ext cx="29794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Bacalao</a:t>
            </a:r>
            <a:r>
              <a:rPr lang="en-US" sz="2400" dirty="0" smtClean="0">
                <a:latin typeface="+mj-lt"/>
              </a:rPr>
              <a:t> al </a:t>
            </a:r>
            <a:r>
              <a:rPr lang="en-US" sz="3200" b="1" dirty="0" err="1" smtClean="0">
                <a:solidFill>
                  <a:srgbClr val="FFC000"/>
                </a:solidFill>
                <a:latin typeface="+mj-lt"/>
              </a:rPr>
              <a:t>pil-pil</a:t>
            </a:r>
            <a:endParaRPr lang="en-US" sz="32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1" y="25512"/>
            <a:ext cx="3013954" cy="27284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43171" y="481781"/>
            <a:ext cx="407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Alcachofas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800" b="1" dirty="0" smtClean="0">
                <a:solidFill>
                  <a:srgbClr val="009051"/>
                </a:solidFill>
                <a:latin typeface="+mj-lt"/>
                <a:cs typeface="Arial Rounded MT Bold"/>
              </a:rPr>
              <a:t>salsa </a:t>
            </a:r>
            <a:r>
              <a:rPr lang="en-US" sz="2800" b="1" dirty="0" err="1" smtClean="0">
                <a:solidFill>
                  <a:srgbClr val="009051"/>
                </a:solidFill>
                <a:latin typeface="+mj-lt"/>
                <a:cs typeface="Arial Rounded MT Bold"/>
              </a:rPr>
              <a:t>verde</a:t>
            </a:r>
            <a:endParaRPr lang="en-US" sz="2800" b="1" dirty="0">
              <a:solidFill>
                <a:srgbClr val="009051"/>
              </a:solidFill>
              <a:latin typeface="+mj-lt"/>
              <a:cs typeface="Arial Rounded MT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10" y="2029565"/>
            <a:ext cx="4366331" cy="32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2272</TotalTime>
  <Words>932</Words>
  <Application>Microsoft Macintosh PowerPoint</Application>
  <PresentationFormat>Widescreen</PresentationFormat>
  <Paragraphs>52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Abadi MT Condensed Extra Bold</vt:lpstr>
      <vt:lpstr>Andale Mono</vt:lpstr>
      <vt:lpstr>Arial Rounded MT Bold</vt:lpstr>
      <vt:lpstr>Calibri</vt:lpstr>
      <vt:lpstr>Calibri Light</vt:lpstr>
      <vt:lpstr>Mangal</vt:lpstr>
      <vt:lpstr>Wingdings</vt:lpstr>
      <vt:lpstr>Arial</vt:lpstr>
      <vt:lpstr>Office Theme</vt:lpstr>
      <vt:lpstr>Capítulo 14 – Parte 1</vt:lpstr>
      <vt:lpstr>Con su gran riqueza de recursos naturales gracias a su extenso litoral y a sus bosques, el País Vasco o Euskadi tiene una importante gastronomía</vt:lpstr>
      <vt:lpstr>Del Mar Cantábrico vienen muchos tipos de pescado</vt:lpstr>
      <vt:lpstr>Los bosques y campos de cultivo de Euskadi producen productos típicos de la región, como las alubias negras de Tolosa, las guindillas de Ibarra y multitud de hongos y setas como los perretxikos, además de muchas otras hortalizas</vt:lpstr>
      <vt:lpstr>Es tradicional colgar los pimientos de Ezpeleta en las fachadas de los caseríos para que se sequen. Con ellos se hace el pimentón de Ezpeleta, que es muy picante</vt:lpstr>
      <vt:lpstr>Entre los productos cárnicos se encuentra la txistorra y varios tipos de chorizo, morcilla y lomo</vt:lpstr>
      <vt:lpstr>El queso de Idiazabal y muchos otros pueden comprarse tanto en mercados semanales como en los supermercados </vt:lpstr>
      <vt:lpstr>El mercado de Tolosa se construyó en 1785 y se situó cerca del río Oria para facilitar su acceso</vt:lpstr>
      <vt:lpstr>Euskadi ha aportado cuatro importantes salsas a la gastronomía </vt:lpstr>
      <vt:lpstr>Entre los postres típicos destaca la pantxineta, la goxua y el pastel vasco, entre otros</vt:lpstr>
      <vt:lpstr>Los talos son similares a las tortillas de maíz mexicanas, pero se preparan a base de una masa sin nixtamalizar</vt:lpstr>
      <vt:lpstr>Pintxos</vt:lpstr>
      <vt:lpstr>San Sebastián o Donostia tiene una gran concentración de bares de pintxos, txokos o sociedades gastronómicas y restaurantes de alta cocina</vt:lpstr>
      <vt:lpstr>En la Parte Vieja de San Sebastián se encuentran muchos de los mejores bares de pintxos de la ciudad</vt:lpstr>
      <vt:lpstr>Los bares de pintxos pueden ofrecer tapas tradicionales o innovadoras que usan técnicas y conceptos inspirados en la gastronomía molecular </vt:lpstr>
      <vt:lpstr>Entre los pintxos clásicos están las gildas, las setas, las guindillas y muchos tipos de pintxos calientes</vt:lpstr>
      <vt:lpstr>Sidra y sidrerías</vt:lpstr>
      <vt:lpstr>PowerPoint Presentation</vt:lpstr>
      <vt:lpstr>Los marineros vascos tenían fama de ser brujos porque no contraían el escorbuto, lo que parecía cosa de magia a marineros de otros países. Hoy sabemos que su “secreto” era la sidra </vt:lpstr>
      <vt:lpstr>PowerPoint Presentation</vt:lpstr>
      <vt:lpstr>Al machacar las manzanas de modo rítmico resulta la musical kirikoketa </vt:lpstr>
      <vt:lpstr>PowerPoint Presentation</vt:lpstr>
      <vt:lpstr>En las sidrerías pueden degustarse diferentes barriles de sidra y disfrutar de una comida relajada  </vt:lpstr>
      <vt:lpstr>El menú tradicional de las sidrerías incluye chuletón y tortilla de bacalao</vt:lpstr>
      <vt:lpstr>Imágenes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14</dc:title>
  <dc:creator>Microsoft Office User</dc:creator>
  <cp:lastModifiedBy>Microsoft Office User</cp:lastModifiedBy>
  <cp:revision>324</cp:revision>
  <cp:lastPrinted>2017-11-20T16:46:36Z</cp:lastPrinted>
  <dcterms:created xsi:type="dcterms:W3CDTF">2017-09-15T18:37:01Z</dcterms:created>
  <dcterms:modified xsi:type="dcterms:W3CDTF">2017-11-20T16:46:40Z</dcterms:modified>
</cp:coreProperties>
</file>