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52" r:id="rId1"/>
  </p:sldMasterIdLst>
  <p:notesMasterIdLst>
    <p:notesMasterId r:id="rId24"/>
  </p:notesMasterIdLst>
  <p:sldIdLst>
    <p:sldId id="256" r:id="rId2"/>
    <p:sldId id="291" r:id="rId3"/>
    <p:sldId id="290" r:id="rId4"/>
    <p:sldId id="327" r:id="rId5"/>
    <p:sldId id="277" r:id="rId6"/>
    <p:sldId id="329" r:id="rId7"/>
    <p:sldId id="285" r:id="rId8"/>
    <p:sldId id="259" r:id="rId9"/>
    <p:sldId id="261" r:id="rId10"/>
    <p:sldId id="276" r:id="rId11"/>
    <p:sldId id="301" r:id="rId12"/>
    <p:sldId id="302" r:id="rId13"/>
    <p:sldId id="322" r:id="rId14"/>
    <p:sldId id="323" r:id="rId15"/>
    <p:sldId id="309" r:id="rId16"/>
    <p:sldId id="306" r:id="rId17"/>
    <p:sldId id="308" r:id="rId18"/>
    <p:sldId id="307" r:id="rId19"/>
    <p:sldId id="283" r:id="rId20"/>
    <p:sldId id="324" r:id="rId21"/>
    <p:sldId id="328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09051"/>
    <a:srgbClr val="FFD579"/>
    <a:srgbClr val="FF7E79"/>
    <a:srgbClr val="FF26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8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B183-A059-764A-9C0B-5B7F029467B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A0163-B17F-8144-9869-2D6E194B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Tempranillo- thought to be a very savory grape, leathery/cherry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Garnacha- hot dry conditions, and berry flavors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Blanco/Blanca -- both mutations of the red grape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Viura - what is used to make Cava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buChar char="●"/>
              <a:defRPr sz="1900"/>
            </a:lvl1pPr>
            <a:lvl2pPr lvl="1">
              <a:spcBef>
                <a:spcPts val="0"/>
              </a:spcBef>
              <a:buSzPct val="100000"/>
              <a:buChar char="○"/>
              <a:defRPr sz="1600"/>
            </a:lvl2pPr>
            <a:lvl3pPr lvl="2">
              <a:spcBef>
                <a:spcPts val="0"/>
              </a:spcBef>
              <a:buSzPct val="100000"/>
              <a:buChar char="■"/>
              <a:defRPr sz="1600"/>
            </a:lvl3pPr>
            <a:lvl4pPr lvl="3">
              <a:spcBef>
                <a:spcPts val="0"/>
              </a:spcBef>
              <a:buSzPct val="100000"/>
              <a:buChar char="●"/>
              <a:defRPr sz="1600"/>
            </a:lvl4pPr>
            <a:lvl5pPr lvl="4">
              <a:spcBef>
                <a:spcPts val="0"/>
              </a:spcBef>
              <a:buSzPct val="100000"/>
              <a:buChar char="○"/>
              <a:defRPr sz="1600"/>
            </a:lvl5pPr>
            <a:lvl6pPr lvl="5">
              <a:spcBef>
                <a:spcPts val="0"/>
              </a:spcBef>
              <a:buSzPct val="100000"/>
              <a:buChar char="■"/>
              <a:defRPr sz="1600"/>
            </a:lvl6pPr>
            <a:lvl7pPr lvl="6">
              <a:spcBef>
                <a:spcPts val="0"/>
              </a:spcBef>
              <a:buSzPct val="100000"/>
              <a:buChar char="●"/>
              <a:defRPr sz="1600"/>
            </a:lvl7pPr>
            <a:lvl8pPr lvl="7">
              <a:spcBef>
                <a:spcPts val="0"/>
              </a:spcBef>
              <a:buSzPct val="100000"/>
              <a:buChar char="○"/>
              <a:defRPr sz="1600"/>
            </a:lvl8pPr>
            <a:lvl9pPr lvl="8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buChar char="●"/>
              <a:defRPr sz="1900"/>
            </a:lvl1pPr>
            <a:lvl2pPr lvl="1">
              <a:spcBef>
                <a:spcPts val="0"/>
              </a:spcBef>
              <a:buSzPct val="100000"/>
              <a:buChar char="○"/>
              <a:defRPr sz="1600"/>
            </a:lvl2pPr>
            <a:lvl3pPr lvl="2">
              <a:spcBef>
                <a:spcPts val="0"/>
              </a:spcBef>
              <a:buSzPct val="100000"/>
              <a:buChar char="■"/>
              <a:defRPr sz="1600"/>
            </a:lvl3pPr>
            <a:lvl4pPr lvl="3">
              <a:spcBef>
                <a:spcPts val="0"/>
              </a:spcBef>
              <a:buSzPct val="100000"/>
              <a:buChar char="●"/>
              <a:defRPr sz="1600"/>
            </a:lvl4pPr>
            <a:lvl5pPr lvl="4">
              <a:spcBef>
                <a:spcPts val="0"/>
              </a:spcBef>
              <a:buSzPct val="100000"/>
              <a:buChar char="○"/>
              <a:defRPr sz="1600"/>
            </a:lvl5pPr>
            <a:lvl6pPr lvl="5">
              <a:spcBef>
                <a:spcPts val="0"/>
              </a:spcBef>
              <a:buSzPct val="100000"/>
              <a:buChar char="■"/>
              <a:defRPr sz="1600"/>
            </a:lvl6pPr>
            <a:lvl7pPr lvl="6">
              <a:spcBef>
                <a:spcPts val="0"/>
              </a:spcBef>
              <a:buSzPct val="100000"/>
              <a:buChar char="●"/>
              <a:defRPr sz="1600"/>
            </a:lvl7pPr>
            <a:lvl8pPr lvl="7">
              <a:spcBef>
                <a:spcPts val="0"/>
              </a:spcBef>
              <a:buSzPct val="100000"/>
              <a:buChar char="○"/>
              <a:defRPr sz="1600"/>
            </a:lvl8pPr>
            <a:lvl9pPr lvl="8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108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E037F-87D8-594A-85FD-A9E96DAE98E0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Capítulo</a:t>
            </a:r>
            <a:r>
              <a:rPr lang="en-US" sz="5400" dirty="0" smtClean="0"/>
              <a:t> </a:t>
            </a:r>
            <a:r>
              <a:rPr lang="en-US" sz="5400" dirty="0" smtClean="0"/>
              <a:t>14  - Parte 2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76" y="3593571"/>
            <a:ext cx="9738791" cy="1655762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Naciones</a:t>
            </a:r>
            <a:r>
              <a:rPr lang="en-US" sz="4000" dirty="0" smtClean="0"/>
              <a:t> </a:t>
            </a:r>
            <a:r>
              <a:rPr lang="en-US" sz="4000" dirty="0" err="1" smtClean="0"/>
              <a:t>culturales</a:t>
            </a:r>
            <a:r>
              <a:rPr lang="en-US" sz="4000" dirty="0" smtClean="0"/>
              <a:t> y </a:t>
            </a:r>
            <a:r>
              <a:rPr lang="en-US" sz="4000" dirty="0" err="1" smtClean="0"/>
              <a:t>gastronómicas</a:t>
            </a:r>
            <a:r>
              <a:rPr lang="en-US" sz="4000" dirty="0" smtClean="0"/>
              <a:t>: </a:t>
            </a:r>
            <a:r>
              <a:rPr lang="en-US" sz="4000" dirty="0" err="1" smtClean="0"/>
              <a:t>Euskadi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29209" y="5932499"/>
            <a:ext cx="294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Gómez-</a:t>
            </a:r>
            <a:r>
              <a:rPr lang="en-US" dirty="0" smtClean="0"/>
              <a:t>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246" y="162801"/>
            <a:ext cx="11788993" cy="1368796"/>
          </a:xfrm>
          <a:ln w="28575" cmpd="sng">
            <a:solidFill>
              <a:srgbClr val="009051"/>
            </a:solidFill>
          </a:ln>
        </p:spPr>
        <p:txBody>
          <a:bodyPr>
            <a:normAutofit/>
          </a:bodyPr>
          <a:lstStyle/>
          <a:p>
            <a:r>
              <a:rPr lang="en-US" sz="3200" dirty="0" err="1" smtClean="0">
                <a:cs typeface="Arial Rounded MT Bold"/>
              </a:rPr>
              <a:t>Cerca</a:t>
            </a:r>
            <a:r>
              <a:rPr lang="en-US" sz="3200" dirty="0" smtClean="0">
                <a:cs typeface="Arial Rounded MT Bold"/>
              </a:rPr>
              <a:t> de San </a:t>
            </a:r>
            <a:r>
              <a:rPr lang="en-US" sz="3200" dirty="0" err="1" smtClean="0">
                <a:cs typeface="Arial Rounded MT Bold"/>
              </a:rPr>
              <a:t>Sebastián</a:t>
            </a:r>
            <a:r>
              <a:rPr lang="en-US" sz="3200" dirty="0" smtClean="0">
                <a:cs typeface="Arial Rounded MT Bold"/>
              </a:rPr>
              <a:t>, en </a:t>
            </a:r>
            <a:r>
              <a:rPr lang="en-US" sz="3200" dirty="0" err="1" smtClean="0">
                <a:cs typeface="Arial Rounded MT Bold"/>
              </a:rPr>
              <a:t>Getaria</a:t>
            </a:r>
            <a:r>
              <a:rPr lang="en-US" sz="3200" dirty="0" smtClean="0">
                <a:cs typeface="Arial Rounded MT Bold"/>
              </a:rPr>
              <a:t>, </a:t>
            </a:r>
            <a:r>
              <a:rPr lang="en-US" sz="3200" dirty="0" err="1" smtClean="0">
                <a:cs typeface="Arial Rounded MT Bold"/>
              </a:rPr>
              <a:t>existe</a:t>
            </a:r>
            <a:r>
              <a:rPr lang="en-US" sz="3200" dirty="0" smtClean="0">
                <a:cs typeface="Arial Rounded MT Bold"/>
              </a:rPr>
              <a:t> el </a:t>
            </a:r>
            <a:r>
              <a:rPr lang="en-US" sz="3200" dirty="0" err="1" smtClean="0">
                <a:cs typeface="Arial Rounded MT Bold"/>
              </a:rPr>
              <a:t>microclima</a:t>
            </a:r>
            <a:r>
              <a:rPr lang="en-US" sz="3200" dirty="0" smtClean="0">
                <a:cs typeface="Arial Rounded MT Bold"/>
              </a:rPr>
              <a:t> ideal </a:t>
            </a:r>
            <a:r>
              <a:rPr lang="en-US" sz="3200" dirty="0" err="1" smtClean="0">
                <a:cs typeface="Arial Rounded MT Bold"/>
              </a:rPr>
              <a:t>para</a:t>
            </a:r>
            <a:r>
              <a:rPr lang="en-US" sz="3200" dirty="0" smtClean="0">
                <a:cs typeface="Arial Rounded MT Bold"/>
              </a:rPr>
              <a:t> cultivar </a:t>
            </a:r>
            <a:r>
              <a:rPr lang="en-US" sz="3200" dirty="0" err="1" smtClean="0">
                <a:cs typeface="Arial Rounded MT Bold"/>
              </a:rPr>
              <a:t>las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uvas</a:t>
            </a:r>
            <a:r>
              <a:rPr lang="en-US" sz="3200" dirty="0" smtClean="0">
                <a:cs typeface="Arial Rounded MT Bold"/>
              </a:rPr>
              <a:t> con </a:t>
            </a:r>
            <a:r>
              <a:rPr lang="en-US" sz="3200" dirty="0" err="1" smtClean="0">
                <a:cs typeface="Arial Rounded MT Bold"/>
              </a:rPr>
              <a:t>las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que</a:t>
            </a:r>
            <a:r>
              <a:rPr lang="en-US" sz="3200" dirty="0" smtClean="0">
                <a:cs typeface="Arial Rounded MT Bold"/>
              </a:rPr>
              <a:t> se </a:t>
            </a:r>
            <a:r>
              <a:rPr lang="en-US" sz="3200" dirty="0" err="1" smtClean="0">
                <a:cs typeface="Arial Rounded MT Bold"/>
              </a:rPr>
              <a:t>hace</a:t>
            </a:r>
            <a:r>
              <a:rPr lang="en-US" sz="3200" dirty="0" smtClean="0">
                <a:cs typeface="Arial Rounded MT Bold"/>
              </a:rPr>
              <a:t> el </a:t>
            </a:r>
            <a:r>
              <a:rPr lang="en-US" sz="3200" dirty="0" err="1" smtClean="0">
                <a:solidFill>
                  <a:srgbClr val="C00000"/>
                </a:solidFill>
                <a:cs typeface="Arial Rounded MT Bold"/>
              </a:rPr>
              <a:t>txacoli</a:t>
            </a:r>
            <a:r>
              <a:rPr lang="en-US" sz="3200" dirty="0" smtClean="0">
                <a:cs typeface="Arial Rounded MT Bold"/>
              </a:rPr>
              <a:t> o </a:t>
            </a:r>
            <a:r>
              <a:rPr lang="en-US" sz="3200" dirty="0" err="1" smtClean="0">
                <a:cs typeface="Arial Rounded MT Bold"/>
              </a:rPr>
              <a:t>chacolí</a:t>
            </a:r>
            <a:endParaRPr lang="en-US" sz="3200" dirty="0">
              <a:cs typeface="Arial Rounded MT Bold"/>
            </a:endParaRPr>
          </a:p>
        </p:txBody>
      </p:sp>
      <p:pic>
        <p:nvPicPr>
          <p:cNvPr id="4" name="Content Placeholder 3" descr="IMG_18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65" y="1615442"/>
            <a:ext cx="7750774" cy="5059812"/>
          </a:xfrm>
          <a:ln w="19050" cmpd="sng">
            <a:solidFill>
              <a:srgbClr val="9411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6" y="1615442"/>
            <a:ext cx="385785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3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017" y="162800"/>
            <a:ext cx="11607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  <a:cs typeface="Arial Rounded MT Bold"/>
              </a:rPr>
              <a:t>En </a:t>
            </a:r>
            <a:r>
              <a:rPr lang="en-US" sz="4000" b="1" dirty="0" smtClean="0">
                <a:solidFill>
                  <a:srgbClr val="C00000"/>
                </a:solidFill>
                <a:latin typeface="+mj-lt"/>
                <a:cs typeface="Arial Rounded MT Bold"/>
              </a:rPr>
              <a:t>La Rioja </a:t>
            </a:r>
            <a:r>
              <a:rPr lang="en-US" sz="3200" b="1" dirty="0" smtClean="0">
                <a:latin typeface="+mj-lt"/>
                <a:cs typeface="Arial Rounded MT Bold"/>
              </a:rPr>
              <a:t>se </a:t>
            </a:r>
            <a:r>
              <a:rPr lang="en-US" sz="3200" b="1" dirty="0" err="1" smtClean="0">
                <a:latin typeface="+mj-lt"/>
                <a:cs typeface="Arial Rounded MT Bold"/>
              </a:rPr>
              <a:t>producen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excelentes</a:t>
            </a:r>
            <a:r>
              <a:rPr lang="en-US" sz="3200" b="1" dirty="0" smtClean="0">
                <a:latin typeface="+mj-lt"/>
                <a:cs typeface="Arial Rounded MT Bold"/>
              </a:rPr>
              <a:t> vinos </a:t>
            </a:r>
            <a:r>
              <a:rPr lang="en-US" sz="3200" b="1" dirty="0" err="1" smtClean="0">
                <a:latin typeface="+mj-lt"/>
                <a:cs typeface="Arial Rounded MT Bold"/>
              </a:rPr>
              <a:t>cuyo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sabor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varía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dependiendo</a:t>
            </a:r>
            <a:r>
              <a:rPr lang="en-US" sz="3200" b="1" dirty="0" smtClean="0">
                <a:latin typeface="+mj-lt"/>
                <a:cs typeface="Arial Rounded MT Bold"/>
              </a:rPr>
              <a:t> del </a:t>
            </a:r>
            <a:r>
              <a:rPr lang="en-US" sz="3200" b="1" dirty="0" err="1" smtClean="0">
                <a:latin typeface="+mj-lt"/>
                <a:cs typeface="Arial Rounded MT Bold"/>
              </a:rPr>
              <a:t>tipo</a:t>
            </a:r>
            <a:r>
              <a:rPr lang="en-US" sz="3200" b="1" dirty="0" smtClean="0">
                <a:latin typeface="+mj-lt"/>
                <a:cs typeface="Arial Rounded MT Bold"/>
              </a:rPr>
              <a:t> de </a:t>
            </a:r>
            <a:r>
              <a:rPr lang="en-US" sz="3200" b="1" dirty="0" err="1" smtClean="0">
                <a:latin typeface="+mj-lt"/>
                <a:cs typeface="Arial Rounded MT Bold"/>
              </a:rPr>
              <a:t>uva</a:t>
            </a:r>
            <a:r>
              <a:rPr lang="en-US" sz="3200" b="1" dirty="0" smtClean="0">
                <a:latin typeface="+mj-lt"/>
                <a:cs typeface="Arial Rounded MT Bold"/>
              </a:rPr>
              <a:t>, el </a:t>
            </a:r>
            <a:r>
              <a:rPr lang="en-US" sz="3200" b="1" dirty="0" err="1" smtClean="0">
                <a:latin typeface="+mj-lt"/>
                <a:cs typeface="Arial Rounded MT Bold"/>
              </a:rPr>
              <a:t>suelo</a:t>
            </a:r>
            <a:r>
              <a:rPr lang="en-US" sz="3200" b="1" dirty="0" smtClean="0">
                <a:latin typeface="+mj-lt"/>
                <a:cs typeface="Arial Rounded MT Bold"/>
              </a:rPr>
              <a:t> y los </a:t>
            </a:r>
            <a:r>
              <a:rPr lang="en-US" sz="3200" b="1" dirty="0" err="1" smtClean="0">
                <a:latin typeface="+mj-lt"/>
                <a:cs typeface="Arial Rounded MT Bold"/>
              </a:rPr>
              <a:t>modos</a:t>
            </a:r>
            <a:r>
              <a:rPr lang="en-US" sz="3200" b="1" dirty="0" smtClean="0">
                <a:latin typeface="+mj-lt"/>
                <a:cs typeface="Arial Rounded MT Bold"/>
              </a:rPr>
              <a:t> de </a:t>
            </a:r>
            <a:r>
              <a:rPr lang="en-US" sz="3200" b="1" dirty="0" err="1" smtClean="0">
                <a:latin typeface="+mj-lt"/>
                <a:cs typeface="Arial Rounded MT Bold"/>
              </a:rPr>
              <a:t>elaboración</a:t>
            </a:r>
            <a:endParaRPr lang="en-US" sz="3200" b="1" dirty="0">
              <a:latin typeface="+mj-lt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04" y="1759136"/>
            <a:ext cx="162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Rioja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alavesa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2"/>
            <a:ext cx="5014813" cy="668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49" y="211642"/>
            <a:ext cx="3336093" cy="2752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12" y="0"/>
            <a:ext cx="5991788" cy="4493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73" y="4061298"/>
            <a:ext cx="3728937" cy="2796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3444" y="4797929"/>
            <a:ext cx="3152298" cy="1323439"/>
          </a:xfrm>
          <a:prstGeom prst="rect">
            <a:avLst/>
          </a:prstGeom>
          <a:noFill/>
          <a:ln w="38100" cmpd="sng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Arial Rounded MT Bold"/>
              </a:rPr>
              <a:t>Las </a:t>
            </a:r>
            <a:r>
              <a:rPr lang="en-US" sz="2000" b="1" dirty="0" smtClean="0">
                <a:solidFill>
                  <a:srgbClr val="C00000"/>
                </a:solidFill>
                <a:cs typeface="Arial Rounded MT Bold"/>
              </a:rPr>
              <a:t>bodegas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riojanas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usan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modos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tradicionales</a:t>
            </a:r>
            <a:r>
              <a:rPr lang="en-US" sz="2000" b="1" dirty="0" smtClean="0">
                <a:cs typeface="Arial Rounded MT Bold"/>
              </a:rPr>
              <a:t> y </a:t>
            </a:r>
            <a:r>
              <a:rPr lang="en-US" sz="2000" b="1" dirty="0" err="1" smtClean="0">
                <a:cs typeface="Arial Rounded MT Bold"/>
              </a:rPr>
              <a:t>equipo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moderno</a:t>
            </a:r>
            <a:r>
              <a:rPr lang="en-US" sz="2000" b="1" dirty="0" smtClean="0">
                <a:cs typeface="Arial Rounded MT Bold"/>
              </a:rPr>
              <a:t> en el </a:t>
            </a:r>
            <a:r>
              <a:rPr lang="en-US" sz="2000" b="1" dirty="0" err="1" smtClean="0">
                <a:cs typeface="Arial Rounded MT Bold"/>
              </a:rPr>
              <a:t>elaborado</a:t>
            </a:r>
            <a:r>
              <a:rPr lang="en-US" sz="2000" b="1" dirty="0" smtClean="0">
                <a:cs typeface="Arial Rounded MT Bold"/>
              </a:rPr>
              <a:t> de </a:t>
            </a:r>
            <a:r>
              <a:rPr lang="en-US" sz="2000" b="1" dirty="0" err="1" smtClean="0">
                <a:cs typeface="Arial Rounded MT Bold"/>
              </a:rPr>
              <a:t>sus</a:t>
            </a:r>
            <a:r>
              <a:rPr lang="en-US" sz="2000" b="1" dirty="0" smtClean="0">
                <a:cs typeface="Arial Rounded MT Bold"/>
              </a:rPr>
              <a:t> vinos</a:t>
            </a:r>
            <a:endParaRPr lang="en-US" sz="2000" b="1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864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714" y="296022"/>
            <a:ext cx="11848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 La Rioja </a:t>
            </a:r>
            <a:r>
              <a:rPr lang="en-US" sz="2800" dirty="0" smtClean="0">
                <a:cs typeface="Arial Rounded MT Bold"/>
              </a:rPr>
              <a:t>hay </a:t>
            </a:r>
            <a:r>
              <a:rPr lang="en-US" sz="3600" dirty="0" err="1" smtClean="0">
                <a:cs typeface="Arial Rounded MT Bold"/>
              </a:rPr>
              <a:t>tres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zonas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viticultoras</a:t>
            </a:r>
            <a:r>
              <a:rPr lang="en-US" sz="2800" dirty="0" smtClean="0"/>
              <a:t>: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Rioja Alta</a:t>
            </a:r>
            <a:r>
              <a:rPr lang="en-US" sz="2800" dirty="0" smtClean="0"/>
              <a:t>: </a:t>
            </a:r>
            <a:r>
              <a:rPr lang="en-US" sz="2800" dirty="0" err="1" smtClean="0"/>
              <a:t>estación</a:t>
            </a:r>
            <a:r>
              <a:rPr lang="en-US" sz="2800" dirty="0" smtClean="0"/>
              <a:t> </a:t>
            </a:r>
            <a:r>
              <a:rPr lang="en-US" sz="2800" dirty="0" err="1" smtClean="0"/>
              <a:t>más</a:t>
            </a:r>
            <a:r>
              <a:rPr lang="en-US" sz="2800" dirty="0" smtClean="0"/>
              <a:t> </a:t>
            </a:r>
            <a:r>
              <a:rPr lang="en-US" sz="2800" dirty="0" err="1" smtClean="0"/>
              <a:t>corta</a:t>
            </a:r>
            <a:r>
              <a:rPr lang="en-US" sz="2800" dirty="0" smtClean="0"/>
              <a:t>; vinos </a:t>
            </a:r>
            <a:r>
              <a:rPr lang="en-US" sz="2800" dirty="0" err="1" smtClean="0"/>
              <a:t>ligeros</a:t>
            </a:r>
            <a:r>
              <a:rPr lang="en-US" sz="2800" dirty="0" smtClean="0"/>
              <a:t> de </a:t>
            </a:r>
            <a:r>
              <a:rPr lang="en-US" sz="2800" dirty="0" err="1" smtClean="0"/>
              <a:t>sabor</a:t>
            </a:r>
            <a:r>
              <a:rPr lang="en-US" sz="2800" dirty="0" smtClean="0"/>
              <a:t> </a:t>
            </a:r>
            <a:r>
              <a:rPr lang="en-US" sz="2800" dirty="0" err="1" smtClean="0"/>
              <a:t>afrutado</a:t>
            </a:r>
            <a:endParaRPr lang="en-US" sz="28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Rioja </a:t>
            </a:r>
            <a:r>
              <a:rPr lang="en-US" sz="2800" dirty="0" err="1" smtClean="0">
                <a:solidFill>
                  <a:srgbClr val="C00000"/>
                </a:solidFill>
              </a:rPr>
              <a:t>Alavesa</a:t>
            </a:r>
            <a:r>
              <a:rPr lang="en-US" sz="2800" dirty="0" smtClean="0"/>
              <a:t>: vinos de gran </a:t>
            </a:r>
            <a:r>
              <a:rPr lang="en-US" sz="2800" dirty="0" err="1" smtClean="0"/>
              <a:t>cuerpo</a:t>
            </a:r>
            <a:r>
              <a:rPr lang="en-US" sz="2800" dirty="0" smtClean="0"/>
              <a:t> y </a:t>
            </a:r>
            <a:r>
              <a:rPr lang="en-US" sz="2800" dirty="0" err="1" smtClean="0"/>
              <a:t>cierta</a:t>
            </a:r>
            <a:r>
              <a:rPr lang="en-US" sz="2800" dirty="0" smtClean="0"/>
              <a:t> </a:t>
            </a:r>
            <a:r>
              <a:rPr lang="en-US" sz="2800" dirty="0" err="1" smtClean="0"/>
              <a:t>acidez</a:t>
            </a:r>
            <a:endParaRPr lang="en-US" sz="28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Rioja Baja</a:t>
            </a:r>
            <a:r>
              <a:rPr lang="en-US" sz="2800" dirty="0" smtClean="0"/>
              <a:t>: </a:t>
            </a:r>
            <a:r>
              <a:rPr lang="en-US" sz="2800" dirty="0" err="1" smtClean="0"/>
              <a:t>clima</a:t>
            </a:r>
            <a:r>
              <a:rPr lang="en-US" sz="2800" dirty="0" smtClean="0"/>
              <a:t> </a:t>
            </a:r>
            <a:r>
              <a:rPr lang="en-US" sz="2800" dirty="0" err="1" smtClean="0"/>
              <a:t>cálido</a:t>
            </a:r>
            <a:r>
              <a:rPr lang="en-US" sz="2800" dirty="0" smtClean="0"/>
              <a:t> y </a:t>
            </a:r>
            <a:r>
              <a:rPr lang="en-US" sz="2800" dirty="0" err="1" smtClean="0"/>
              <a:t>seco</a:t>
            </a:r>
            <a:r>
              <a:rPr lang="en-US" sz="2800" dirty="0" smtClean="0"/>
              <a:t>; vinos de color </a:t>
            </a:r>
            <a:r>
              <a:rPr lang="en-US" sz="2800" dirty="0" err="1" smtClean="0"/>
              <a:t>oscuro</a:t>
            </a:r>
            <a:r>
              <a:rPr lang="en-US" sz="2800" dirty="0" smtClean="0"/>
              <a:t> con mayor </a:t>
            </a:r>
            <a:r>
              <a:rPr lang="en-US" sz="2800" dirty="0" err="1" smtClean="0"/>
              <a:t>graduación</a:t>
            </a:r>
            <a:r>
              <a:rPr lang="en-US" sz="2800" dirty="0" smtClean="0"/>
              <a:t> </a:t>
            </a:r>
            <a:r>
              <a:rPr lang="en-US" sz="2800" dirty="0" err="1" smtClean="0"/>
              <a:t>alcohólica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3096" y="2832741"/>
            <a:ext cx="112679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Según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3600" dirty="0" err="1"/>
              <a:t>modo</a:t>
            </a:r>
            <a:r>
              <a:rPr lang="en-US" sz="3600" dirty="0"/>
              <a:t> de </a:t>
            </a:r>
            <a:r>
              <a:rPr lang="en-US" sz="3600" dirty="0" err="1" smtClean="0"/>
              <a:t>envejecimiento</a:t>
            </a:r>
            <a:r>
              <a:rPr lang="en-US" sz="2800" dirty="0"/>
              <a:t>, los vinos se </a:t>
            </a:r>
            <a:r>
              <a:rPr lang="en-US" sz="2800" dirty="0" err="1"/>
              <a:t>dividen</a:t>
            </a:r>
            <a:r>
              <a:rPr lang="en-US" sz="2800" dirty="0"/>
              <a:t> en</a:t>
            </a:r>
            <a:r>
              <a:rPr lang="en-US" sz="2800" dirty="0" smtClean="0"/>
              <a:t>: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9051"/>
                </a:solidFill>
              </a:rPr>
              <a:t>Rioja (</a:t>
            </a:r>
            <a:r>
              <a:rPr lang="en-US" sz="2800" dirty="0" err="1" smtClean="0">
                <a:solidFill>
                  <a:srgbClr val="009051"/>
                </a:solidFill>
              </a:rPr>
              <a:t>joven</a:t>
            </a:r>
            <a:r>
              <a:rPr lang="en-US" sz="2800" dirty="0" smtClean="0">
                <a:solidFill>
                  <a:srgbClr val="009051"/>
                </a:solidFill>
              </a:rPr>
              <a:t>)</a:t>
            </a:r>
            <a:r>
              <a:rPr lang="en-US" sz="2800" dirty="0" smtClean="0"/>
              <a:t>:</a:t>
            </a:r>
            <a:r>
              <a:rPr lang="en-US" sz="2800" dirty="0" smtClean="0">
                <a:solidFill>
                  <a:srgbClr val="009051"/>
                </a:solidFill>
              </a:rPr>
              <a:t> </a:t>
            </a:r>
            <a:r>
              <a:rPr lang="en-US" sz="2800" dirty="0" err="1" smtClean="0"/>
              <a:t>menos</a:t>
            </a:r>
            <a:r>
              <a:rPr lang="en-US" sz="2800" dirty="0" smtClean="0"/>
              <a:t> de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</a:t>
            </a:r>
            <a:r>
              <a:rPr lang="en-US" sz="2800" dirty="0" err="1" smtClean="0"/>
              <a:t>uno</a:t>
            </a:r>
            <a:r>
              <a:rPr lang="en-US" sz="2800" dirty="0" smtClean="0"/>
              <a:t> </a:t>
            </a:r>
            <a:r>
              <a:rPr lang="en-US" sz="2800" dirty="0"/>
              <a:t>a </a:t>
            </a:r>
            <a:r>
              <a:rPr lang="en-US" sz="2800" dirty="0" smtClean="0"/>
              <a:t>dos </a:t>
            </a:r>
            <a:r>
              <a:rPr lang="en-US" sz="2800" dirty="0" err="1" smtClean="0"/>
              <a:t>años</a:t>
            </a:r>
            <a:r>
              <a:rPr lang="en-US" sz="2800" dirty="0" smtClean="0"/>
              <a:t> </a:t>
            </a:r>
            <a:r>
              <a:rPr lang="en-US" sz="2800" dirty="0"/>
              <a:t>en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 </a:t>
            </a:r>
            <a:endParaRPr lang="en-US" sz="2800" dirty="0"/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Crianza</a:t>
            </a:r>
            <a:r>
              <a:rPr lang="en-US" sz="2800" dirty="0" smtClean="0"/>
              <a:t>: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 </a:t>
            </a:r>
            <a:endParaRPr lang="en-US" sz="2800" dirty="0"/>
          </a:p>
          <a:p>
            <a:pPr marL="457200" indent="-457200">
              <a:buFont typeface="Wingdings" charset="2"/>
              <a:buChar char="q"/>
            </a:pP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Reserva</a:t>
            </a:r>
            <a:r>
              <a:rPr lang="en-US" sz="2800" dirty="0" smtClean="0"/>
              <a:t>: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/>
              <a:t>mínimo</a:t>
            </a:r>
            <a:r>
              <a:rPr lang="en-US" sz="2800" dirty="0" smtClean="0"/>
              <a:t>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</a:t>
            </a:r>
            <a:r>
              <a:rPr lang="en-US" sz="2800" dirty="0" err="1" smtClean="0"/>
              <a:t>después</a:t>
            </a:r>
            <a:r>
              <a:rPr lang="en-US" sz="2800" dirty="0" smtClean="0"/>
              <a:t> dos </a:t>
            </a:r>
            <a:r>
              <a:rPr lang="en-US" sz="2800" dirty="0" err="1" smtClean="0"/>
              <a:t>años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, </a:t>
            </a:r>
            <a:r>
              <a:rPr lang="en-US" sz="2800" dirty="0" err="1" smtClean="0"/>
              <a:t>tres</a:t>
            </a:r>
            <a:r>
              <a:rPr lang="en-US" sz="2800" dirty="0" smtClean="0"/>
              <a:t> </a:t>
            </a:r>
            <a:r>
              <a:rPr lang="en-US" sz="2800" dirty="0" err="1" smtClean="0"/>
              <a:t>años</a:t>
            </a:r>
            <a:r>
              <a:rPr lang="en-US" sz="2800" dirty="0" smtClean="0"/>
              <a:t> al </a:t>
            </a:r>
            <a:r>
              <a:rPr lang="en-US" sz="2800" dirty="0" err="1" smtClean="0"/>
              <a:t>menos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total  </a:t>
            </a:r>
            <a:endParaRPr lang="en-US" sz="2800" dirty="0"/>
          </a:p>
          <a:p>
            <a:pPr marL="457200" indent="-4572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Gran </a:t>
            </a:r>
            <a:r>
              <a:rPr lang="en-US" sz="2800" dirty="0" err="1" smtClean="0">
                <a:solidFill>
                  <a:srgbClr val="FF0000"/>
                </a:solidFill>
              </a:rPr>
              <a:t>reserva</a:t>
            </a:r>
            <a:r>
              <a:rPr lang="en-US" sz="2800" dirty="0" smtClean="0"/>
              <a:t>: dos </a:t>
            </a:r>
            <a:r>
              <a:rPr lang="en-US" sz="2800" dirty="0" err="1" smtClean="0"/>
              <a:t>años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al </a:t>
            </a:r>
            <a:r>
              <a:rPr lang="en-US" sz="2800" dirty="0" err="1" smtClean="0"/>
              <a:t>menos</a:t>
            </a:r>
            <a:r>
              <a:rPr lang="en-US" sz="2800" dirty="0" smtClean="0"/>
              <a:t>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y </a:t>
            </a:r>
            <a:r>
              <a:rPr lang="en-US" sz="2800" dirty="0" err="1" smtClean="0"/>
              <a:t>medio</a:t>
            </a:r>
            <a:r>
              <a:rPr lang="en-US" sz="2800" dirty="0" smtClean="0"/>
              <a:t> (</a:t>
            </a:r>
            <a:r>
              <a:rPr lang="en-US" sz="2800" dirty="0" err="1" smtClean="0"/>
              <a:t>aunque</a:t>
            </a:r>
            <a:r>
              <a:rPr lang="en-US" sz="2800" dirty="0" smtClean="0"/>
              <a:t> </a:t>
            </a:r>
            <a:r>
              <a:rPr lang="en-US" sz="2800" dirty="0" err="1" smtClean="0"/>
              <a:t>mejor</a:t>
            </a:r>
            <a:r>
              <a:rPr lang="en-US" sz="2800" dirty="0" smtClean="0"/>
              <a:t> </a:t>
            </a:r>
            <a:r>
              <a:rPr lang="en-US" sz="2800" dirty="0" err="1" smtClean="0"/>
              <a:t>tres</a:t>
            </a:r>
            <a:r>
              <a:rPr lang="en-US" sz="2800" dirty="0" smtClean="0"/>
              <a:t> </a:t>
            </a:r>
            <a:r>
              <a:rPr lang="en-US" sz="2800" dirty="0" err="1" smtClean="0"/>
              <a:t>años</a:t>
            </a:r>
            <a:r>
              <a:rPr lang="en-US" sz="2800" dirty="0" smtClean="0"/>
              <a:t>) en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14068" y="161923"/>
            <a:ext cx="7116791" cy="736092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cs typeface="Arial Black"/>
              </a:rPr>
              <a:t>Principales</a:t>
            </a:r>
            <a:r>
              <a:rPr lang="en-US" dirty="0" smtClean="0">
                <a:solidFill>
                  <a:srgbClr val="C00000"/>
                </a:solidFill>
                <a:cs typeface="Arial Black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 Black"/>
              </a:rPr>
              <a:t>tipos</a:t>
            </a:r>
            <a:r>
              <a:rPr lang="en-US" dirty="0" smtClean="0">
                <a:solidFill>
                  <a:srgbClr val="C00000"/>
                </a:solidFill>
                <a:cs typeface="Arial Black"/>
              </a:rPr>
              <a:t> de </a:t>
            </a:r>
            <a:r>
              <a:rPr lang="en-US" dirty="0" err="1" smtClean="0">
                <a:solidFill>
                  <a:srgbClr val="C00000"/>
                </a:solidFill>
                <a:cs typeface="Arial Black"/>
              </a:rPr>
              <a:t>uva</a:t>
            </a:r>
            <a:endParaRPr lang="en" dirty="0">
              <a:solidFill>
                <a:srgbClr val="C00000"/>
              </a:solidFill>
              <a:cs typeface="Arial Black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14800" y="1108055"/>
            <a:ext cx="3209264" cy="2691648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txBody>
          <a:bodyPr lIns="121897" tIns="121897" rIns="121897" bIns="121897" anchor="t" anchorCtr="0">
            <a:noAutofit/>
          </a:bodyPr>
          <a:lstStyle/>
          <a:p>
            <a:pPr marL="152396" indent="0">
              <a:lnSpc>
                <a:spcPct val="200000"/>
              </a:lnSpc>
              <a:buClr>
                <a:srgbClr val="000000"/>
              </a:buClr>
              <a:buNone/>
            </a:pPr>
            <a:r>
              <a:rPr lang="en-US" sz="3200" b="1" dirty="0" err="1" smtClean="0">
                <a:solidFill>
                  <a:srgbClr val="800000"/>
                </a:solidFill>
              </a:rPr>
              <a:t>Tintos</a:t>
            </a:r>
            <a:r>
              <a:rPr lang="en" sz="2400" b="1" dirty="0" smtClean="0">
                <a:solidFill>
                  <a:srgbClr val="000000"/>
                </a:solidFill>
              </a:rPr>
              <a:t>:</a:t>
            </a:r>
            <a:endParaRPr lang="en" sz="2400" b="1" dirty="0">
              <a:solidFill>
                <a:srgbClr val="000000"/>
              </a:solidFill>
            </a:endParaRP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 smtClean="0">
                <a:solidFill>
                  <a:srgbClr val="000000"/>
                </a:solidFill>
              </a:rPr>
              <a:t>Tempranillo</a:t>
            </a:r>
            <a:endParaRPr lang="en" sz="2800" b="1" dirty="0">
              <a:solidFill>
                <a:srgbClr val="000000"/>
              </a:solidFill>
            </a:endParaRP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Garnacha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Graciano </a:t>
            </a:r>
          </a:p>
          <a:p>
            <a:pPr>
              <a:buNone/>
            </a:pPr>
            <a:r>
              <a:rPr lang="en" dirty="0"/>
              <a:t> </a:t>
            </a:r>
          </a:p>
          <a:p>
            <a:pPr>
              <a:buNone/>
            </a:pPr>
            <a:endParaRPr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7829041" y="4467298"/>
            <a:ext cx="4142778" cy="2336623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txBody>
          <a:bodyPr lIns="121897" tIns="121897" rIns="121897" bIns="121897" anchor="t" anchorCtr="0">
            <a:noAutofit/>
          </a:bodyPr>
          <a:lstStyle/>
          <a:p>
            <a:pPr marL="152396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Blanco</a:t>
            </a:r>
            <a:r>
              <a:rPr lang="e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</a:t>
            </a:r>
            <a:r>
              <a:rPr lang="en" sz="2800" b="1" dirty="0">
                <a:solidFill>
                  <a:srgbClr val="000000"/>
                </a:solidFill>
              </a:rPr>
              <a:t>: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Tempranillo Blanco 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Garnacha Blanca 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Viura (Macabeo)</a:t>
            </a:r>
          </a:p>
          <a:p>
            <a:pPr marL="0" indent="0">
              <a:buNone/>
            </a:pPr>
            <a:endParaRPr sz="28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322" y="4657615"/>
            <a:ext cx="3028221" cy="10156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Tempranillo </a:t>
            </a:r>
            <a:r>
              <a:rPr lang="en-US" sz="2000" dirty="0" err="1" smtClean="0"/>
              <a:t>es</a:t>
            </a:r>
            <a:r>
              <a:rPr lang="en-US" sz="2000" dirty="0" smtClean="0"/>
              <a:t> la principal </a:t>
            </a:r>
            <a:r>
              <a:rPr lang="en-US" sz="2000" dirty="0" err="1" smtClean="0"/>
              <a:t>variedad</a:t>
            </a:r>
            <a:r>
              <a:rPr lang="en-US" sz="2000" dirty="0" smtClean="0"/>
              <a:t> de </a:t>
            </a:r>
            <a:r>
              <a:rPr lang="en-US" sz="2000" dirty="0" err="1" smtClean="0"/>
              <a:t>uva</a:t>
            </a:r>
            <a:r>
              <a:rPr lang="en-US" sz="2000" dirty="0" smtClean="0"/>
              <a:t> </a:t>
            </a:r>
            <a:r>
              <a:rPr lang="en-US" sz="2000" dirty="0" err="1" smtClean="0"/>
              <a:t>roja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 Rioja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08" y="1070919"/>
            <a:ext cx="4093176" cy="5457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43" y="84285"/>
            <a:ext cx="3244179" cy="43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4895586"/>
            <a:ext cx="4356100" cy="1886214"/>
          </a:xfrm>
          <a:ln>
            <a:noFill/>
          </a:ln>
        </p:spPr>
        <p:txBody>
          <a:bodyPr/>
          <a:lstStyle/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Menú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degustación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un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restaurante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tres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estrellas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Michelín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smtClean="0"/>
              <a:t>- </a:t>
            </a:r>
            <a:r>
              <a:rPr lang="en-US" dirty="0" smtClean="0">
                <a:solidFill>
                  <a:srgbClr val="C00000"/>
                </a:solidFill>
              </a:rPr>
              <a:t>ARZAK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54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696" y="948267"/>
            <a:ext cx="5943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guía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Michelín</a:t>
            </a:r>
            <a:r>
              <a:rPr lang="en-US" sz="2800" dirty="0" smtClean="0"/>
              <a:t> </a:t>
            </a:r>
            <a:r>
              <a:rPr lang="en-US" sz="2800" dirty="0" err="1" smtClean="0"/>
              <a:t>instituyó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clasificación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por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estrellas</a:t>
            </a:r>
            <a:r>
              <a:rPr lang="en-US" sz="2800" dirty="0"/>
              <a:t>, que </a:t>
            </a:r>
            <a:r>
              <a:rPr lang="en-US" sz="2800" dirty="0" err="1"/>
              <a:t>pueden</a:t>
            </a:r>
            <a:r>
              <a:rPr lang="en-US" sz="2800" dirty="0"/>
              <a:t> </a:t>
            </a:r>
            <a:r>
              <a:rPr lang="en-US" sz="2800" dirty="0" err="1"/>
              <a:t>ser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de </a:t>
            </a:r>
            <a:r>
              <a:rPr lang="en-US" sz="2800" dirty="0" err="1">
                <a:solidFill>
                  <a:srgbClr val="C00000"/>
                </a:solidFill>
              </a:rPr>
              <a:t>una</a:t>
            </a:r>
            <a:r>
              <a:rPr lang="en-US" sz="2800" dirty="0">
                <a:solidFill>
                  <a:srgbClr val="C00000"/>
                </a:solidFill>
              </a:rPr>
              <a:t> a </a:t>
            </a:r>
            <a:r>
              <a:rPr lang="en-US" sz="2800" dirty="0" err="1">
                <a:solidFill>
                  <a:srgbClr val="C00000"/>
                </a:solidFill>
              </a:rPr>
              <a:t>tres</a:t>
            </a:r>
            <a:r>
              <a:rPr lang="en-US" sz="2800" dirty="0"/>
              <a:t>, </a:t>
            </a:r>
            <a:r>
              <a:rPr lang="en-US" sz="2800" dirty="0" err="1" smtClean="0"/>
              <a:t>según</a:t>
            </a:r>
            <a:r>
              <a:rPr lang="en-US" sz="2800" dirty="0" smtClean="0"/>
              <a:t> </a:t>
            </a:r>
            <a:r>
              <a:rPr lang="en-US" sz="2800" dirty="0"/>
              <a:t>la </a:t>
            </a:r>
            <a:r>
              <a:rPr lang="en-US" sz="2800" dirty="0" err="1"/>
              <a:t>calidad</a:t>
            </a:r>
            <a:r>
              <a:rPr lang="en-US" sz="2800" dirty="0"/>
              <a:t> de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 smtClean="0"/>
              <a:t>restaurantes</a:t>
            </a:r>
            <a:r>
              <a:rPr lang="en-US" sz="2800" dirty="0" smtClean="0"/>
              <a:t>. </a:t>
            </a:r>
            <a:r>
              <a:rPr lang="en-US" sz="2800" dirty="0"/>
              <a:t>La </a:t>
            </a:r>
            <a:r>
              <a:rPr lang="en-US" sz="2800" dirty="0" err="1" smtClean="0"/>
              <a:t>adjudicación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estrellas</a:t>
            </a:r>
            <a:r>
              <a:rPr lang="en-US" sz="2800" dirty="0"/>
              <a:t> </a:t>
            </a:r>
            <a:r>
              <a:rPr lang="en-US" sz="2800" dirty="0" err="1" smtClean="0"/>
              <a:t>está</a:t>
            </a:r>
            <a:r>
              <a:rPr lang="en-US" sz="2800" dirty="0" smtClean="0"/>
              <a:t> a </a:t>
            </a:r>
            <a:r>
              <a:rPr lang="en-US" sz="2800" dirty="0"/>
              <a:t>cargo de </a:t>
            </a:r>
            <a:r>
              <a:rPr lang="en-US" sz="2800" dirty="0" err="1"/>
              <a:t>inspectores</a:t>
            </a:r>
            <a:r>
              <a:rPr lang="en-US" sz="2800" dirty="0"/>
              <a:t> que </a:t>
            </a:r>
            <a:r>
              <a:rPr lang="en-US" sz="2800" dirty="0" err="1"/>
              <a:t>visitan</a:t>
            </a:r>
            <a:r>
              <a:rPr lang="en-US" sz="2800" dirty="0"/>
              <a:t> de </a:t>
            </a:r>
            <a:r>
              <a:rPr lang="en-US" sz="2800" dirty="0" err="1"/>
              <a:t>modo</a:t>
            </a:r>
            <a:r>
              <a:rPr lang="en-US" sz="2800" dirty="0"/>
              <a:t> </a:t>
            </a:r>
            <a:r>
              <a:rPr lang="en-US" sz="2800" dirty="0" err="1" smtClean="0"/>
              <a:t>anónimo</a:t>
            </a:r>
            <a:r>
              <a:rPr lang="en-US" sz="2800" dirty="0" smtClean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restaurantes</a:t>
            </a:r>
            <a:r>
              <a:rPr lang="en-US" sz="2800" dirty="0"/>
              <a:t> y les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 smtClean="0"/>
              <a:t>calificación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acuerdo</a:t>
            </a:r>
            <a:r>
              <a:rPr lang="en-US" sz="2800" dirty="0"/>
              <a:t> al </a:t>
            </a:r>
            <a:r>
              <a:rPr lang="en-US" sz="2800" dirty="0" err="1"/>
              <a:t>servicio</a:t>
            </a:r>
            <a:r>
              <a:rPr lang="en-US" sz="2800" dirty="0"/>
              <a:t>, la </a:t>
            </a:r>
            <a:r>
              <a:rPr lang="en-US" sz="2800" dirty="0" err="1"/>
              <a:t>creatividad</a:t>
            </a:r>
            <a:r>
              <a:rPr lang="en-US" sz="2800" dirty="0"/>
              <a:t>, la </a:t>
            </a:r>
            <a:r>
              <a:rPr lang="en-US" sz="2800" dirty="0" err="1"/>
              <a:t>calidad</a:t>
            </a:r>
            <a:r>
              <a:rPr lang="en-US" sz="2800" dirty="0"/>
              <a:t> de la comida y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 smtClean="0"/>
              <a:t>presentación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606" y="287867"/>
            <a:ext cx="605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Restaurantes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con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estrellas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Michelín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6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68" y="97277"/>
            <a:ext cx="4002121" cy="78794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Menú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ARZAK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03" y="3778518"/>
            <a:ext cx="3802497" cy="2626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89" y="3428386"/>
            <a:ext cx="3979642" cy="3326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5" y="982535"/>
            <a:ext cx="4383886" cy="3287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06" y="97277"/>
            <a:ext cx="3847800" cy="3122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9487" y="3316853"/>
            <a:ext cx="277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Estratos</a:t>
            </a:r>
            <a:r>
              <a:rPr lang="en-US" sz="2400" dirty="0" smtClean="0"/>
              <a:t> y </a:t>
            </a:r>
            <a:r>
              <a:rPr lang="en-US" sz="2400" dirty="0" err="1" smtClean="0"/>
              <a:t>kokotxas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33575" y="5943320"/>
            <a:ext cx="2829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Carabineros</a:t>
            </a:r>
            <a:r>
              <a:rPr lang="en-US" sz="2400" dirty="0" smtClean="0"/>
              <a:t> con krill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49585" y="4478978"/>
            <a:ext cx="412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Merluza</a:t>
            </a:r>
            <a:r>
              <a:rPr lang="en-US" sz="2400" dirty="0" smtClean="0"/>
              <a:t> con </a:t>
            </a:r>
            <a:r>
              <a:rPr lang="en-US" sz="2400" dirty="0" err="1" smtClean="0"/>
              <a:t>pinturas</a:t>
            </a:r>
            <a:r>
              <a:rPr lang="en-US" sz="2400" dirty="0" smtClean="0"/>
              <a:t> de garbanzos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495286" y="982535"/>
            <a:ext cx="236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Pichón</a:t>
            </a:r>
            <a:r>
              <a:rPr lang="en-US" sz="2400" dirty="0" smtClean="0"/>
              <a:t> </a:t>
            </a:r>
            <a:r>
              <a:rPr lang="en-US" sz="2400" dirty="0" err="1" smtClean="0"/>
              <a:t>anaranjado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3" y="861653"/>
            <a:ext cx="3989088" cy="5018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28" y="3771442"/>
            <a:ext cx="4386083" cy="298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78" y="87025"/>
            <a:ext cx="4727889" cy="3545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2416995"/>
            <a:ext cx="3806544" cy="28549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8154957" y="5980856"/>
            <a:ext cx="2576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Enredadera</a:t>
            </a:r>
            <a:r>
              <a:rPr lang="en-US" sz="2400" dirty="0" smtClean="0"/>
              <a:t> de </a:t>
            </a:r>
            <a:r>
              <a:rPr lang="en-US" sz="2400" dirty="0" err="1" smtClean="0"/>
              <a:t>briñón</a:t>
            </a:r>
            <a:r>
              <a:rPr lang="en-US" sz="2400" dirty="0" smtClean="0"/>
              <a:t> y </a:t>
            </a:r>
            <a:r>
              <a:rPr lang="en-US" sz="2400" dirty="0" err="1" smtClean="0"/>
              <a:t>txipiron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2433" y="1333947"/>
            <a:ext cx="140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Cordero </a:t>
            </a:r>
            <a:r>
              <a:rPr lang="en-US" sz="2400" dirty="0" err="1" smtClean="0"/>
              <a:t>marinero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268981" y="345165"/>
            <a:ext cx="2672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Huevo</a:t>
            </a:r>
            <a:r>
              <a:rPr lang="en-US" sz="2400" dirty="0"/>
              <a:t> con </a:t>
            </a:r>
            <a:r>
              <a:rPr lang="en-US" sz="2400" dirty="0" err="1"/>
              <a:t>maíz</a:t>
            </a:r>
            <a:endParaRPr lang="en-US" sz="2400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0638" y="5271903"/>
            <a:ext cx="3410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Pescado</a:t>
            </a:r>
            <a:r>
              <a:rPr lang="en-US" sz="2400" dirty="0"/>
              <a:t> del </a:t>
            </a:r>
            <a:r>
              <a:rPr lang="en-US" sz="2400" dirty="0" err="1"/>
              <a:t>día</a:t>
            </a:r>
            <a:r>
              <a:rPr lang="en-US" sz="2400" dirty="0"/>
              <a:t> con </a:t>
            </a:r>
            <a:r>
              <a:rPr lang="en-US" sz="2400" dirty="0" err="1"/>
              <a:t>patxaran</a:t>
            </a:r>
            <a:r>
              <a:rPr lang="en-US" sz="2400" dirty="0"/>
              <a:t> y </a:t>
            </a:r>
            <a:r>
              <a:rPr lang="en-US" sz="2400" dirty="0" err="1"/>
              <a:t>maíz</a:t>
            </a:r>
            <a:r>
              <a:rPr lang="en-US" sz="2400" dirty="0"/>
              <a:t> </a:t>
            </a:r>
            <a:r>
              <a:rPr lang="en-US" sz="2400" dirty="0" err="1"/>
              <a:t>morado</a:t>
            </a:r>
            <a:endParaRPr lang="en-US" sz="2400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5160" y="138378"/>
            <a:ext cx="2199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Menú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ARZAK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5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42" y="155644"/>
            <a:ext cx="2363821" cy="140078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Postres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Arzak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23" y="93335"/>
            <a:ext cx="4950377" cy="3988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9" y="3575289"/>
            <a:ext cx="5480999" cy="317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01" y="4204378"/>
            <a:ext cx="3650486" cy="265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23" y="57379"/>
            <a:ext cx="2733065" cy="34895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093" y="1729946"/>
            <a:ext cx="21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Luna </a:t>
            </a:r>
            <a:r>
              <a:rPr lang="en-US" sz="2400" dirty="0" err="1" smtClean="0"/>
              <a:t>cuadrada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71132" y="1314447"/>
            <a:ext cx="171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Escarcha</a:t>
            </a:r>
            <a:r>
              <a:rPr lang="en-US" sz="2400" dirty="0" smtClean="0"/>
              <a:t> de </a:t>
            </a:r>
            <a:r>
              <a:rPr lang="en-US" sz="2400" dirty="0" err="1" smtClean="0"/>
              <a:t>verano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118" y="2957960"/>
            <a:ext cx="2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Chut</a:t>
            </a:r>
            <a:r>
              <a:rPr lang="en-US" sz="2400" dirty="0" smtClean="0"/>
              <a:t> de chocolate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98333" y="4746359"/>
            <a:ext cx="218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Estanque</a:t>
            </a:r>
            <a:r>
              <a:rPr lang="en-US" sz="2400" dirty="0" smtClean="0"/>
              <a:t> de ranas y </a:t>
            </a:r>
            <a:r>
              <a:rPr lang="en-US" sz="2400" dirty="0" err="1" smtClean="0"/>
              <a:t>nenúfares</a:t>
            </a:r>
            <a:r>
              <a:rPr lang="en-US" sz="2400" dirty="0" smtClean="0"/>
              <a:t> de chocolate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0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563"/>
            <a:ext cx="2943667" cy="602364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Flores en el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escaparate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una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pastelería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: ¿de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verdad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 o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azúcar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  <a:cs typeface="Arial Rounded MT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68" y="162801"/>
            <a:ext cx="9089570" cy="6577168"/>
          </a:xfrm>
        </p:spPr>
      </p:pic>
      <p:sp>
        <p:nvSpPr>
          <p:cNvPr id="3" name="TextBox 2"/>
          <p:cNvSpPr txBox="1"/>
          <p:nvPr/>
        </p:nvSpPr>
        <p:spPr>
          <a:xfrm>
            <a:off x="-1" y="269047"/>
            <a:ext cx="29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+mj-lt"/>
              </a:rPr>
              <a:t>Trampantojos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46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9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3354" y="843677"/>
            <a:ext cx="59498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/>
              <a:t>el </a:t>
            </a:r>
            <a:r>
              <a:rPr lang="en-US" sz="2400" dirty="0" err="1"/>
              <a:t>País</a:t>
            </a:r>
            <a:r>
              <a:rPr lang="en-US" sz="2400" dirty="0"/>
              <a:t> Vasco o </a:t>
            </a:r>
            <a:r>
              <a:rPr lang="en-US" sz="2400" dirty="0" err="1"/>
              <a:t>Euskadi</a:t>
            </a:r>
            <a:r>
              <a:rPr lang="en-US" sz="2400" dirty="0"/>
              <a:t> son </a:t>
            </a:r>
            <a:r>
              <a:rPr lang="en-US" sz="2400" dirty="0" err="1"/>
              <a:t>muy</a:t>
            </a:r>
            <a:r>
              <a:rPr lang="en-US" sz="2400" dirty="0"/>
              <a:t> </a:t>
            </a:r>
            <a:r>
              <a:rPr lang="en-US" sz="2400" dirty="0" err="1"/>
              <a:t>importantes</a:t>
            </a:r>
            <a:r>
              <a:rPr lang="en-US" sz="2400" dirty="0"/>
              <a:t> </a:t>
            </a:r>
            <a:r>
              <a:rPr lang="en-US" sz="2400" dirty="0" smtClean="0"/>
              <a:t>las </a:t>
            </a:r>
            <a:r>
              <a:rPr lang="en-US" sz="2400" dirty="0" err="1"/>
              <a:t>sociedades</a:t>
            </a:r>
            <a:r>
              <a:rPr lang="en-US" sz="2400" dirty="0"/>
              <a:t> </a:t>
            </a:r>
            <a:r>
              <a:rPr lang="en-US" sz="2400" dirty="0" err="1" smtClean="0"/>
              <a:t>gastronómicas</a:t>
            </a:r>
            <a:r>
              <a:rPr lang="en-US" sz="2400" dirty="0"/>
              <a:t>, </a:t>
            </a:r>
            <a:r>
              <a:rPr lang="en-US" sz="2400" dirty="0" err="1"/>
              <a:t>conocidas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i="1" dirty="0" err="1"/>
              <a:t>txokos</a:t>
            </a:r>
            <a:r>
              <a:rPr lang="en-US" sz="2400" dirty="0"/>
              <a:t>, que </a:t>
            </a:r>
            <a:r>
              <a:rPr lang="en-US" sz="2400" dirty="0" err="1"/>
              <a:t>tradicionalmente</a:t>
            </a:r>
            <a:r>
              <a:rPr lang="en-US" sz="2400" dirty="0"/>
              <a:t> </a:t>
            </a:r>
            <a:r>
              <a:rPr lang="en-US" sz="2400" dirty="0" err="1"/>
              <a:t>han</a:t>
            </a:r>
            <a:r>
              <a:rPr lang="en-US" sz="2400" dirty="0"/>
              <a:t> </a:t>
            </a:r>
            <a:r>
              <a:rPr lang="en-US" sz="2400" dirty="0" err="1"/>
              <a:t>sido</a:t>
            </a:r>
            <a:r>
              <a:rPr lang="en-US" sz="2400" dirty="0"/>
              <a:t> </a:t>
            </a:r>
            <a:r>
              <a:rPr lang="en-US" sz="2400" dirty="0" err="1"/>
              <a:t>enteramente</a:t>
            </a:r>
            <a:r>
              <a:rPr lang="en-US" sz="2400" dirty="0"/>
              <a:t> </a:t>
            </a:r>
            <a:r>
              <a:rPr lang="en-US" sz="2400" dirty="0" err="1"/>
              <a:t>masculinas</a:t>
            </a:r>
            <a:r>
              <a:rPr lang="en-US" sz="2400" dirty="0"/>
              <a:t> y que </a:t>
            </a:r>
            <a:r>
              <a:rPr lang="en-US" sz="2400" dirty="0" err="1"/>
              <a:t>pudieron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origen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antiguas</a:t>
            </a:r>
            <a:r>
              <a:rPr lang="en-US" sz="2400" dirty="0"/>
              <a:t> </a:t>
            </a:r>
            <a:r>
              <a:rPr lang="en-US" sz="2400" dirty="0" err="1"/>
              <a:t>sociedades</a:t>
            </a:r>
            <a:r>
              <a:rPr lang="en-US" sz="2400" dirty="0"/>
              <a:t> de </a:t>
            </a:r>
            <a:r>
              <a:rPr lang="en-US" sz="2400" dirty="0" err="1"/>
              <a:t>pescadores</a:t>
            </a:r>
            <a:r>
              <a:rPr lang="en-US" sz="2400" dirty="0"/>
              <a:t>, </a:t>
            </a:r>
            <a:r>
              <a:rPr lang="en-US" sz="2400" dirty="0" err="1"/>
              <a:t>aunque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origen</a:t>
            </a:r>
            <a:r>
              <a:rPr lang="en-US" sz="2400" dirty="0"/>
              <a:t> </a:t>
            </a:r>
            <a:r>
              <a:rPr lang="en-US" sz="2400" dirty="0" err="1"/>
              <a:t>exacto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incierto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i="1" dirty="0" err="1"/>
              <a:t>txoko</a:t>
            </a:r>
            <a:r>
              <a:rPr lang="en-US" sz="2400" i="1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un </a:t>
            </a:r>
            <a:r>
              <a:rPr lang="en-US" sz="2400" dirty="0" err="1"/>
              <a:t>centro</a:t>
            </a:r>
            <a:r>
              <a:rPr lang="en-US" sz="2400" dirty="0"/>
              <a:t> </a:t>
            </a:r>
            <a:r>
              <a:rPr lang="en-US" sz="2400" dirty="0" err="1"/>
              <a:t>donde</a:t>
            </a:r>
            <a:r>
              <a:rPr lang="en-US" sz="2400" dirty="0"/>
              <a:t> hay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cocina</a:t>
            </a:r>
            <a:r>
              <a:rPr lang="en-US" sz="2400" dirty="0"/>
              <a:t> y </a:t>
            </a:r>
            <a:r>
              <a:rPr lang="en-US" sz="2400" dirty="0" smtClean="0"/>
              <a:t>un </a:t>
            </a:r>
            <a:r>
              <a:rPr lang="en-US" sz="2400" dirty="0" err="1" smtClean="0"/>
              <a:t>comedor</a:t>
            </a:r>
            <a:r>
              <a:rPr lang="en-US" sz="2400" dirty="0" smtClean="0"/>
              <a:t> </a:t>
            </a:r>
            <a:r>
              <a:rPr lang="en-US" sz="2400" dirty="0"/>
              <a:t>y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miembros</a:t>
            </a:r>
            <a:r>
              <a:rPr lang="en-US" sz="2400" dirty="0"/>
              <a:t> se </a:t>
            </a:r>
            <a:r>
              <a:rPr lang="en-US" sz="2400" dirty="0" err="1" smtClean="0"/>
              <a:t>reúnen</a:t>
            </a:r>
            <a:r>
              <a:rPr lang="en-US" sz="2400" dirty="0" smtClean="0"/>
              <a:t> </a:t>
            </a:r>
            <a:r>
              <a:rPr lang="en-US" sz="2400" dirty="0"/>
              <a:t>para </a:t>
            </a:r>
            <a:r>
              <a:rPr lang="en-US" sz="2400" dirty="0" err="1"/>
              <a:t>cocinar</a:t>
            </a:r>
            <a:r>
              <a:rPr lang="en-US" sz="2400" dirty="0"/>
              <a:t>, comer </a:t>
            </a:r>
            <a:r>
              <a:rPr lang="en-US" sz="2400" dirty="0" err="1"/>
              <a:t>juntos</a:t>
            </a:r>
            <a:r>
              <a:rPr lang="en-US" sz="2400" dirty="0"/>
              <a:t>, </a:t>
            </a:r>
            <a:r>
              <a:rPr lang="en-US" sz="2400" dirty="0" err="1"/>
              <a:t>cantar</a:t>
            </a:r>
            <a:r>
              <a:rPr lang="en-US" sz="2400" dirty="0"/>
              <a:t> y </a:t>
            </a:r>
            <a:r>
              <a:rPr lang="en-US" sz="2400" dirty="0" err="1"/>
              <a:t>charlar</a:t>
            </a:r>
            <a:r>
              <a:rPr lang="en-US" sz="2400" dirty="0"/>
              <a:t> e </a:t>
            </a:r>
            <a:r>
              <a:rPr lang="en-US" sz="2400" dirty="0" err="1"/>
              <a:t>intercambiar</a:t>
            </a:r>
            <a:r>
              <a:rPr lang="en-US" sz="2400" dirty="0"/>
              <a:t> </a:t>
            </a:r>
            <a:r>
              <a:rPr lang="en-US" sz="2400" dirty="0" err="1"/>
              <a:t>noticias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Hoy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 smtClean="0"/>
              <a:t>día</a:t>
            </a:r>
            <a:r>
              <a:rPr lang="en-US" sz="2400" dirty="0" smtClean="0"/>
              <a:t> </a:t>
            </a:r>
            <a:r>
              <a:rPr lang="en-US" sz="2400" dirty="0" err="1"/>
              <a:t>muchos</a:t>
            </a:r>
            <a:r>
              <a:rPr lang="en-US" sz="2400" dirty="0"/>
              <a:t> </a:t>
            </a:r>
            <a:r>
              <a:rPr lang="en-US" sz="2400" i="1" dirty="0" err="1"/>
              <a:t>txokos</a:t>
            </a:r>
            <a:r>
              <a:rPr lang="en-US" sz="2400" i="1" dirty="0"/>
              <a:t> </a:t>
            </a:r>
            <a:r>
              <a:rPr lang="en-US" sz="2400" dirty="0" err="1"/>
              <a:t>admiten</a:t>
            </a:r>
            <a:r>
              <a:rPr lang="en-US" sz="2400" dirty="0"/>
              <a:t> </a:t>
            </a:r>
            <a:r>
              <a:rPr lang="en-US" sz="2400" dirty="0" err="1" smtClean="0"/>
              <a:t>mujeres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19883" y="12479"/>
            <a:ext cx="1550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+mj-lt"/>
              </a:rPr>
              <a:t>Txokos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349" y="5857827"/>
            <a:ext cx="426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Euskal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Billera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uno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los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txokos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más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antiguos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de San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Sebastián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6" y="-130241"/>
            <a:ext cx="11778367" cy="148600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¿</a:t>
            </a:r>
            <a:r>
              <a:rPr lang="en-US" sz="3600" dirty="0" err="1" smtClean="0"/>
              <a:t>Cómo</a:t>
            </a:r>
            <a:r>
              <a:rPr lang="en-US" sz="3600" dirty="0" smtClean="0"/>
              <a:t> </a:t>
            </a:r>
            <a:r>
              <a:rPr lang="en-US" sz="3600" dirty="0" err="1" smtClean="0"/>
              <a:t>difiere</a:t>
            </a:r>
            <a:r>
              <a:rPr lang="en-US" sz="3600" dirty="0" smtClean="0"/>
              <a:t> </a:t>
            </a:r>
            <a:r>
              <a:rPr lang="en-US" sz="3600" dirty="0" err="1" smtClean="0"/>
              <a:t>esta</a:t>
            </a:r>
            <a:r>
              <a:rPr lang="en-US" sz="3600" dirty="0" smtClean="0"/>
              <a:t> forma de </a:t>
            </a:r>
            <a:r>
              <a:rPr lang="en-US" sz="3600" dirty="0" err="1" smtClean="0"/>
              <a:t>poner</a:t>
            </a:r>
            <a:r>
              <a:rPr lang="en-US" sz="3600" dirty="0" smtClean="0"/>
              <a:t> la mesa de la </a:t>
            </a:r>
            <a:r>
              <a:rPr lang="en-US" sz="3600" dirty="0" err="1" smtClean="0"/>
              <a:t>que</a:t>
            </a:r>
            <a:r>
              <a:rPr lang="en-US" sz="3600" dirty="0" smtClean="0"/>
              <a:t> se </a:t>
            </a:r>
            <a:r>
              <a:rPr lang="en-US" sz="3600" dirty="0" err="1" smtClean="0"/>
              <a:t>acostumbra</a:t>
            </a:r>
            <a:r>
              <a:rPr lang="en-US" sz="3600" dirty="0" smtClean="0"/>
              <a:t> en </a:t>
            </a:r>
            <a:r>
              <a:rPr lang="en-US" sz="3600" dirty="0" err="1" smtClean="0"/>
              <a:t>tu</a:t>
            </a:r>
            <a:r>
              <a:rPr lang="en-US" sz="3600" dirty="0" smtClean="0"/>
              <a:t> casa?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861289" y="804525"/>
            <a:ext cx="3608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Modales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en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la mesa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81865"/>
            <a:ext cx="5614633" cy="428003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" y="1489588"/>
            <a:ext cx="6113907" cy="439501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502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80" y="0"/>
            <a:ext cx="3252537" cy="958349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36" y="958349"/>
            <a:ext cx="8180470" cy="613163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/>
              <a:t>tres</a:t>
            </a:r>
            <a:r>
              <a:rPr lang="en-US" dirty="0"/>
              <a:t> zonas </a:t>
            </a:r>
            <a:r>
              <a:rPr lang="en-US" dirty="0" err="1"/>
              <a:t>en</a:t>
            </a:r>
            <a:r>
              <a:rPr lang="en-US" dirty="0"/>
              <a:t> que se divide La Rioja?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 smtClean="0"/>
              <a:t>geográficas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 smtClean="0"/>
              <a:t>climáticas</a:t>
            </a:r>
            <a:r>
              <a:rPr lang="en-US" dirty="0" smtClean="0"/>
              <a:t> </a:t>
            </a:r>
            <a:r>
              <a:rPr lang="en-US" dirty="0" err="1"/>
              <a:t>tienen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/>
              <a:t>tipos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dividir</a:t>
            </a:r>
            <a:r>
              <a:rPr lang="en-US" dirty="0"/>
              <a:t> el vino?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criterios</a:t>
            </a:r>
            <a:r>
              <a:rPr lang="en-US" dirty="0"/>
              <a:t> se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 smtClean="0"/>
              <a:t>clasificación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extiende</a:t>
            </a:r>
            <a:r>
              <a:rPr lang="en-US" dirty="0"/>
              <a:t> el </a:t>
            </a:r>
            <a:r>
              <a:rPr lang="en-US" dirty="0" err="1"/>
              <a:t>cultivo</a:t>
            </a:r>
            <a:r>
              <a:rPr lang="en-US" dirty="0"/>
              <a:t> del vino de forma tan </a:t>
            </a:r>
            <a:r>
              <a:rPr lang="en-US" dirty="0" err="1" smtClean="0"/>
              <a:t>rápida</a:t>
            </a:r>
            <a:r>
              <a:rPr lang="en-US" dirty="0" smtClean="0"/>
              <a:t> </a:t>
            </a:r>
            <a:r>
              <a:rPr lang="en-US" dirty="0" err="1"/>
              <a:t>desde</a:t>
            </a:r>
            <a:r>
              <a:rPr lang="en-US" dirty="0"/>
              <a:t> un </a:t>
            </a:r>
            <a:r>
              <a:rPr lang="en-US" dirty="0" smtClean="0"/>
              <a:t>primer </a:t>
            </a:r>
            <a:r>
              <a:rPr lang="en-US" dirty="0" err="1"/>
              <a:t>momento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lugares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/>
              <a:t>aspectos</a:t>
            </a:r>
            <a:r>
              <a:rPr lang="en-US" dirty="0"/>
              <a:t> de la </a:t>
            </a:r>
            <a:r>
              <a:rPr lang="en-US" dirty="0" err="1" smtClean="0"/>
              <a:t>gastronomía</a:t>
            </a:r>
            <a:r>
              <a:rPr lang="en-US" dirty="0" smtClean="0"/>
              <a:t> </a:t>
            </a:r>
            <a:r>
              <a:rPr lang="en-US" dirty="0"/>
              <a:t>molecular o </a:t>
            </a:r>
            <a:r>
              <a:rPr lang="en-US" dirty="0" err="1"/>
              <a:t>modernista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parecen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interesantes</a:t>
            </a:r>
            <a:r>
              <a:rPr lang="en-US" dirty="0"/>
              <a:t>?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piensas</a:t>
            </a:r>
            <a:r>
              <a:rPr lang="en-US" dirty="0" smtClean="0"/>
              <a:t>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el </a:t>
            </a:r>
            <a:r>
              <a:rPr lang="en-US" dirty="0" err="1"/>
              <a:t>juego</a:t>
            </a:r>
            <a:r>
              <a:rPr lang="en-US" dirty="0"/>
              <a:t> conceptual y sensorial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cocina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¿Hay </a:t>
            </a:r>
            <a:r>
              <a:rPr lang="en-US" dirty="0" err="1" smtClean="0"/>
              <a:t>algún</a:t>
            </a:r>
            <a:r>
              <a:rPr lang="en-US" dirty="0" smtClean="0"/>
              <a:t> </a:t>
            </a:r>
            <a:r>
              <a:rPr lang="en-US" dirty="0" err="1"/>
              <a:t>ejemplo</a:t>
            </a:r>
            <a:r>
              <a:rPr lang="en-US" dirty="0"/>
              <a:t> de </a:t>
            </a:r>
            <a:r>
              <a:rPr lang="en-US" dirty="0" err="1"/>
              <a:t>trampantojo</a:t>
            </a:r>
            <a:r>
              <a:rPr lang="en-US" dirty="0"/>
              <a:t> </a:t>
            </a:r>
            <a:r>
              <a:rPr lang="en-US" dirty="0" err="1"/>
              <a:t>relacionado</a:t>
            </a:r>
            <a:r>
              <a:rPr lang="en-US" dirty="0"/>
              <a:t> con la comida que </a:t>
            </a:r>
            <a:r>
              <a:rPr lang="en-US" dirty="0" err="1" smtClean="0"/>
              <a:t>conozcas</a:t>
            </a:r>
            <a:r>
              <a:rPr lang="en-US" dirty="0" smtClean="0"/>
              <a:t> </a:t>
            </a:r>
            <a:r>
              <a:rPr lang="en-US" dirty="0"/>
              <a:t>o que </a:t>
            </a:r>
            <a:r>
              <a:rPr lang="en-US" dirty="0" err="1"/>
              <a:t>hayas</a:t>
            </a:r>
            <a:r>
              <a:rPr lang="en-US" dirty="0"/>
              <a:t> </a:t>
            </a:r>
            <a:r>
              <a:rPr lang="en-US" dirty="0" err="1"/>
              <a:t>experimentado</a:t>
            </a:r>
            <a:r>
              <a:rPr lang="en-US" dirty="0"/>
              <a:t>?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modales</a:t>
            </a:r>
            <a:r>
              <a:rPr lang="en-US" dirty="0"/>
              <a:t> </a:t>
            </a:r>
            <a:r>
              <a:rPr lang="en-US" dirty="0" err="1"/>
              <a:t>asociados</a:t>
            </a:r>
            <a:r>
              <a:rPr lang="en-US" dirty="0"/>
              <a:t> con la mesa que se </a:t>
            </a:r>
            <a:r>
              <a:rPr lang="en-US" dirty="0" err="1"/>
              <a:t>observan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familia</a:t>
            </a:r>
            <a:r>
              <a:rPr lang="en-US" dirty="0"/>
              <a:t>? ¿Son </a:t>
            </a:r>
            <a:r>
              <a:rPr lang="en-US" dirty="0" err="1"/>
              <a:t>similares</a:t>
            </a:r>
            <a:r>
              <a:rPr lang="en-US" dirty="0"/>
              <a:t> o </a:t>
            </a:r>
            <a:r>
              <a:rPr lang="en-US" dirty="0" err="1"/>
              <a:t>diferentes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que se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situaciones</a:t>
            </a:r>
            <a:r>
              <a:rPr lang="en-US" dirty="0"/>
              <a:t> </a:t>
            </a:r>
            <a:r>
              <a:rPr lang="en-US" dirty="0" err="1"/>
              <a:t>más</a:t>
            </a:r>
            <a:r>
              <a:rPr lang="en-US" dirty="0"/>
              <a:t> </a:t>
            </a:r>
            <a:r>
              <a:rPr lang="en-US" dirty="0" err="1" smtClean="0"/>
              <a:t>formales</a:t>
            </a:r>
            <a:r>
              <a:rPr lang="en-US" dirty="0"/>
              <a:t>? </a:t>
            </a:r>
          </a:p>
          <a:p>
            <a:endParaRPr lang="en-US" sz="26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91" y="903984"/>
            <a:ext cx="3976687" cy="49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 M. Gómez-Bravo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39" y="87086"/>
            <a:ext cx="60607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6" y="1091063"/>
            <a:ext cx="4799262" cy="5788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6423" y="191589"/>
            <a:ext cx="3146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</a:rPr>
              <a:t>Euskal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Billera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1537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Real </a:t>
            </a:r>
            <a:r>
              <a:rPr lang="en-US" dirty="0" err="1" smtClean="0">
                <a:solidFill>
                  <a:srgbClr val="C00000"/>
                </a:solidFill>
              </a:rPr>
              <a:t>Compañía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Guipuzcoana</a:t>
            </a:r>
            <a:r>
              <a:rPr lang="en-US" dirty="0" smtClean="0">
                <a:solidFill>
                  <a:srgbClr val="C00000"/>
                </a:solidFill>
              </a:rPr>
              <a:t> de Caracas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3" y="1540933"/>
            <a:ext cx="10811934" cy="49275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El </a:t>
            </a:r>
            <a:r>
              <a:rPr lang="en-US" dirty="0" err="1"/>
              <a:t>intercambio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entre el </a:t>
            </a:r>
            <a:r>
              <a:rPr lang="en-US" dirty="0" smtClean="0"/>
              <a:t>País </a:t>
            </a:r>
            <a:r>
              <a:rPr lang="en-US" dirty="0"/>
              <a:t>Vasco y </a:t>
            </a:r>
            <a:r>
              <a:rPr lang="en-US" dirty="0" err="1" smtClean="0"/>
              <a:t>América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 smtClean="0"/>
              <a:t>facilitó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siglo</a:t>
            </a:r>
            <a:r>
              <a:rPr lang="en-US" dirty="0"/>
              <a:t> XVIII un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comerciantes</a:t>
            </a:r>
            <a:r>
              <a:rPr lang="en-US" dirty="0"/>
              <a:t> </a:t>
            </a:r>
            <a:r>
              <a:rPr lang="en-US" dirty="0" err="1"/>
              <a:t>vascos</a:t>
            </a:r>
            <a:r>
              <a:rPr lang="en-US" dirty="0"/>
              <a:t> </a:t>
            </a:r>
            <a:r>
              <a:rPr lang="en-US" dirty="0" err="1" smtClean="0"/>
              <a:t>formó</a:t>
            </a:r>
            <a:r>
              <a:rPr lang="en-US" dirty="0" smtClean="0"/>
              <a:t> </a:t>
            </a:r>
            <a:r>
              <a:rPr lang="en-US" dirty="0"/>
              <a:t>la Real </a:t>
            </a:r>
            <a:r>
              <a:rPr lang="en-US" dirty="0" err="1" smtClean="0"/>
              <a:t>Compañía</a:t>
            </a:r>
            <a:r>
              <a:rPr lang="en-US" dirty="0" smtClean="0"/>
              <a:t> </a:t>
            </a:r>
            <a:r>
              <a:rPr lang="en-US" dirty="0"/>
              <a:t>de Caracas, que </a:t>
            </a:r>
            <a:r>
              <a:rPr lang="en-US" dirty="0" err="1" smtClean="0">
                <a:solidFill>
                  <a:srgbClr val="C00000"/>
                </a:solidFill>
              </a:rPr>
              <a:t>consiguió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el control del </a:t>
            </a:r>
            <a:r>
              <a:rPr lang="en-US" dirty="0" err="1">
                <a:solidFill>
                  <a:srgbClr val="C00000"/>
                </a:solidFill>
              </a:rPr>
              <a:t>comercio</a:t>
            </a:r>
            <a:r>
              <a:rPr lang="en-US" dirty="0">
                <a:solidFill>
                  <a:srgbClr val="C00000"/>
                </a:solidFill>
              </a:rPr>
              <a:t> con Venezuela</a:t>
            </a:r>
            <a:r>
              <a:rPr lang="en-US" dirty="0"/>
              <a:t>,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exportaban</a:t>
            </a:r>
            <a:r>
              <a:rPr lang="en-US" dirty="0"/>
              <a:t> </a:t>
            </a:r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excelente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cacao</a:t>
            </a:r>
            <a:r>
              <a:rPr lang="en-US" dirty="0"/>
              <a:t> a </a:t>
            </a:r>
            <a:r>
              <a:rPr lang="en-US" dirty="0" err="1" smtClean="0"/>
              <a:t>España</a:t>
            </a:r>
            <a:r>
              <a:rPr lang="en-US" dirty="0"/>
              <a:t>. Con el cacao </a:t>
            </a:r>
            <a:r>
              <a:rPr lang="en-US" dirty="0" err="1" smtClean="0"/>
              <a:t>llegó</a:t>
            </a:r>
            <a:r>
              <a:rPr lang="en-US" dirty="0" smtClean="0"/>
              <a:t> </a:t>
            </a:r>
            <a:r>
              <a:rPr lang="en-US" dirty="0"/>
              <a:t>el </a:t>
            </a:r>
            <a:r>
              <a:rPr lang="en-US" dirty="0" err="1"/>
              <a:t>metate</a:t>
            </a:r>
            <a:r>
              <a:rPr lang="en-US" dirty="0"/>
              <a:t>, con el que se </a:t>
            </a:r>
            <a:r>
              <a:rPr lang="en-US" dirty="0" err="1"/>
              <a:t>trituraban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granos</a:t>
            </a:r>
            <a:r>
              <a:rPr lang="en-US" dirty="0"/>
              <a:t> de cacao. </a:t>
            </a: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smtClean="0"/>
              <a:t>País </a:t>
            </a:r>
            <a:r>
              <a:rPr lang="en-US" dirty="0"/>
              <a:t>Vasco del </a:t>
            </a:r>
            <a:r>
              <a:rPr lang="en-US" dirty="0" err="1"/>
              <a:t>siglo</a:t>
            </a:r>
            <a:r>
              <a:rPr lang="en-US" dirty="0"/>
              <a:t> XIX, la </a:t>
            </a:r>
            <a:r>
              <a:rPr lang="en-US" dirty="0" err="1" smtClean="0"/>
              <a:t>elaboración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bombones</a:t>
            </a:r>
            <a:r>
              <a:rPr lang="en-US" dirty="0"/>
              <a:t> y chocolate para </a:t>
            </a:r>
            <a:r>
              <a:rPr lang="en-US" dirty="0" err="1"/>
              <a:t>consumir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estado</a:t>
            </a:r>
            <a:r>
              <a:rPr lang="en-US" dirty="0"/>
              <a:t> </a:t>
            </a:r>
            <a:r>
              <a:rPr lang="en-US" dirty="0" err="1" smtClean="0"/>
              <a:t>sólido</a:t>
            </a:r>
            <a:r>
              <a:rPr lang="en-US" dirty="0" smtClean="0"/>
              <a:t> </a:t>
            </a:r>
            <a:r>
              <a:rPr lang="en-US" dirty="0" err="1"/>
              <a:t>estaba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manos</a:t>
            </a:r>
            <a:r>
              <a:rPr lang="en-US" dirty="0"/>
              <a:t> de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 de </a:t>
            </a:r>
            <a:r>
              <a:rPr lang="en-US" dirty="0" err="1"/>
              <a:t>Gorrotxategi</a:t>
            </a:r>
            <a:r>
              <a:rPr lang="en-US" dirty="0"/>
              <a:t> de </a:t>
            </a:r>
            <a:r>
              <a:rPr lang="en-US" dirty="0" err="1"/>
              <a:t>Tolosa</a:t>
            </a:r>
            <a:r>
              <a:rPr lang="en-US" dirty="0"/>
              <a:t> </a:t>
            </a:r>
            <a:r>
              <a:rPr lang="en-US" dirty="0" smtClean="0"/>
              <a:t>que </a:t>
            </a:r>
            <a:r>
              <a:rPr lang="en-US" dirty="0" err="1"/>
              <a:t>trabajaban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confitería</a:t>
            </a:r>
            <a:r>
              <a:rPr lang="en-US" dirty="0" smtClean="0"/>
              <a:t> </a:t>
            </a:r>
            <a:r>
              <a:rPr lang="en-US" dirty="0" err="1"/>
              <a:t>desde</a:t>
            </a:r>
            <a:r>
              <a:rPr lang="en-US" dirty="0"/>
              <a:t> el </a:t>
            </a:r>
            <a:r>
              <a:rPr lang="en-US" dirty="0" err="1"/>
              <a:t>siglo</a:t>
            </a:r>
            <a:r>
              <a:rPr lang="en-US" dirty="0"/>
              <a:t> </a:t>
            </a:r>
            <a:r>
              <a:rPr lang="en-US" dirty="0" smtClean="0"/>
              <a:t>XVII. 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6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36" y="143255"/>
            <a:ext cx="8642680" cy="6455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578" y="371137"/>
            <a:ext cx="3310622" cy="2308324"/>
          </a:xfrm>
          <a:prstGeom prst="rect">
            <a:avLst/>
          </a:prstGeom>
          <a:noFill/>
          <a:ln w="19050" cmpd="sng">
            <a:solidFill>
              <a:srgbClr val="FF2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El </a:t>
            </a:r>
            <a:r>
              <a:rPr lang="en-US" sz="2400" dirty="0" err="1" smtClean="0">
                <a:latin typeface="+mj-lt"/>
              </a:rPr>
              <a:t>edificio</a:t>
            </a:r>
            <a:r>
              <a:rPr lang="en-US" sz="2400" dirty="0" smtClean="0">
                <a:latin typeface="+mj-lt"/>
              </a:rPr>
              <a:t> de la 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Real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Compañía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Guipuzcoana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de Caracas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estaba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situado</a:t>
            </a:r>
            <a:r>
              <a:rPr lang="en-US" sz="2400" dirty="0" smtClean="0">
                <a:latin typeface="+mj-lt"/>
              </a:rPr>
              <a:t> en el </a:t>
            </a:r>
            <a:r>
              <a:rPr lang="en-US" sz="2400" dirty="0" err="1" smtClean="0">
                <a:latin typeface="+mj-lt"/>
              </a:rPr>
              <a:t>importante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puerto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Pasajes</a:t>
            </a:r>
            <a:r>
              <a:rPr lang="en-US" sz="2400" dirty="0" smtClean="0">
                <a:latin typeface="+mj-lt"/>
              </a:rPr>
              <a:t> o </a:t>
            </a:r>
            <a:r>
              <a:rPr lang="en-US" sz="2400" dirty="0" err="1" smtClean="0">
                <a:latin typeface="+mj-lt"/>
              </a:rPr>
              <a:t>Pasaia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9" y="3341628"/>
            <a:ext cx="4494224" cy="3428860"/>
          </a:xfrm>
          <a:prstGeom prst="rect">
            <a:avLst/>
          </a:prstGeom>
          <a:ln w="19050" cmpd="sng">
            <a:solidFill>
              <a:srgbClr val="FF2600"/>
            </a:solidFill>
          </a:ln>
        </p:spPr>
      </p:pic>
    </p:spTree>
    <p:extLst>
      <p:ext uri="{BB962C8B-B14F-4D97-AF65-F5344CB8AC3E}">
        <p14:creationId xmlns:p14="http://schemas.microsoft.com/office/powerpoint/2010/main" val="8410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7" y="-163512"/>
            <a:ext cx="4112419" cy="99218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0108"/>
            <a:ext cx="7149009" cy="615076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/>
              <a:t>principales</a:t>
            </a:r>
            <a:r>
              <a:rPr lang="en-US" dirty="0"/>
              <a:t> de la </a:t>
            </a:r>
            <a:r>
              <a:rPr lang="en-US" dirty="0" err="1" smtClean="0"/>
              <a:t>gastronomía</a:t>
            </a:r>
            <a:r>
              <a:rPr lang="en-US" dirty="0" smtClean="0"/>
              <a:t> </a:t>
            </a:r>
            <a:r>
              <a:rPr lang="en-US" dirty="0" err="1"/>
              <a:t>vasca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que son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aportaciones</a:t>
            </a:r>
            <a:r>
              <a:rPr lang="en-US" dirty="0"/>
              <a:t> </a:t>
            </a:r>
            <a:r>
              <a:rPr lang="en-US" dirty="0" err="1"/>
              <a:t>culinarias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importantes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/>
              <a:t>piensas</a:t>
            </a:r>
            <a:r>
              <a:rPr lang="en-US" dirty="0"/>
              <a:t> que la </a:t>
            </a:r>
            <a:r>
              <a:rPr lang="en-US" dirty="0" err="1"/>
              <a:t>cocina</a:t>
            </a:r>
            <a:r>
              <a:rPr lang="en-US" dirty="0"/>
              <a:t> </a:t>
            </a:r>
            <a:r>
              <a:rPr lang="en-US" dirty="0" err="1"/>
              <a:t>vasca</a:t>
            </a:r>
            <a:r>
              <a:rPr lang="en-US" dirty="0"/>
              <a:t> </a:t>
            </a:r>
            <a:r>
              <a:rPr lang="en-US" dirty="0" err="1"/>
              <a:t>refleja</a:t>
            </a:r>
            <a:r>
              <a:rPr lang="en-US" dirty="0"/>
              <a:t> el </a:t>
            </a:r>
            <a:r>
              <a:rPr lang="en-US" dirty="0" err="1"/>
              <a:t>entorno</a:t>
            </a:r>
            <a:r>
              <a:rPr lang="en-US" dirty="0"/>
              <a:t> </a:t>
            </a:r>
            <a:r>
              <a:rPr lang="en-US" dirty="0" err="1" smtClean="0"/>
              <a:t>geográfico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el que </a:t>
            </a:r>
            <a:r>
              <a:rPr lang="en-US" dirty="0" smtClean="0"/>
              <a:t>se </a:t>
            </a:r>
            <a:r>
              <a:rPr lang="en-US" dirty="0" err="1"/>
              <a:t>crea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i="1" dirty="0" err="1" smtClean="0"/>
              <a:t>txotx</a:t>
            </a:r>
            <a:r>
              <a:rPr lang="en-US" dirty="0"/>
              <a:t>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la </a:t>
            </a:r>
            <a:r>
              <a:rPr lang="en-US" dirty="0" err="1"/>
              <a:t>sociabilidad</a:t>
            </a:r>
            <a:r>
              <a:rPr lang="en-US" dirty="0"/>
              <a:t> </a:t>
            </a:r>
            <a:r>
              <a:rPr lang="en-US" dirty="0" err="1"/>
              <a:t>asociada</a:t>
            </a:r>
            <a:r>
              <a:rPr lang="en-US" dirty="0"/>
              <a:t> con la </a:t>
            </a:r>
            <a:r>
              <a:rPr lang="en-US" dirty="0" smtClean="0"/>
              <a:t>comida </a:t>
            </a:r>
            <a:r>
              <a:rPr lang="en-US" dirty="0"/>
              <a:t>y </a:t>
            </a:r>
            <a:r>
              <a:rPr lang="en-US" dirty="0" err="1"/>
              <a:t>bebida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elabora</a:t>
            </a:r>
            <a:r>
              <a:rPr lang="en-US" dirty="0"/>
              <a:t> la </a:t>
            </a:r>
            <a:r>
              <a:rPr lang="en-US" dirty="0" err="1"/>
              <a:t>sidra</a:t>
            </a:r>
            <a:r>
              <a:rPr lang="en-US" dirty="0"/>
              <a:t>?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escanciarla</a:t>
            </a:r>
            <a:r>
              <a:rPr lang="en-US" dirty="0"/>
              <a:t> antes de </a:t>
            </a:r>
            <a:r>
              <a:rPr lang="en-US" dirty="0" err="1" smtClean="0"/>
              <a:t>beberla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Cómo</a:t>
            </a:r>
            <a:r>
              <a:rPr lang="en-US" dirty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/>
              <a:t>unida</a:t>
            </a:r>
            <a:r>
              <a:rPr lang="en-US" dirty="0"/>
              <a:t> la </a:t>
            </a:r>
            <a:r>
              <a:rPr lang="en-US" dirty="0" err="1"/>
              <a:t>sidra</a:t>
            </a:r>
            <a:r>
              <a:rPr lang="en-US" dirty="0"/>
              <a:t> a la </a:t>
            </a:r>
            <a:r>
              <a:rPr lang="en-US" dirty="0" err="1" smtClean="0"/>
              <a:t>música</a:t>
            </a:r>
            <a:r>
              <a:rPr lang="en-US" dirty="0"/>
              <a:t>? ¿</a:t>
            </a:r>
            <a:r>
              <a:rPr lang="en-US" dirty="0" err="1"/>
              <a:t>Conoces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smtClean="0"/>
              <a:t>que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bebida</a:t>
            </a:r>
            <a:r>
              <a:rPr lang="en-US" dirty="0"/>
              <a:t> o </a:t>
            </a:r>
            <a:r>
              <a:rPr lang="en-US" dirty="0" err="1"/>
              <a:t>una</a:t>
            </a:r>
            <a:r>
              <a:rPr lang="en-US" dirty="0"/>
              <a:t> comida </a:t>
            </a:r>
            <a:r>
              <a:rPr lang="en-US" dirty="0" err="1" smtClean="0"/>
              <a:t>esté</a:t>
            </a:r>
            <a:r>
              <a:rPr lang="en-US" dirty="0" smtClean="0"/>
              <a:t> </a:t>
            </a:r>
            <a:r>
              <a:rPr lang="en-US" dirty="0" err="1"/>
              <a:t>relacionada</a:t>
            </a:r>
            <a:r>
              <a:rPr lang="en-US" dirty="0"/>
              <a:t> con un </a:t>
            </a:r>
            <a:r>
              <a:rPr lang="en-US" dirty="0" err="1"/>
              <a:t>ritmo</a:t>
            </a:r>
            <a:r>
              <a:rPr lang="en-US" dirty="0"/>
              <a:t> musical?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txokos</a:t>
            </a:r>
            <a:r>
              <a:rPr lang="en-US" dirty="0"/>
              <a:t>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origen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la Real </a:t>
            </a:r>
            <a:r>
              <a:rPr lang="en-US" dirty="0" err="1"/>
              <a:t>Compañía</a:t>
            </a:r>
            <a:r>
              <a:rPr lang="en-US" dirty="0"/>
              <a:t> </a:t>
            </a:r>
            <a:r>
              <a:rPr lang="en-US" dirty="0" err="1"/>
              <a:t>Guipuzcoana</a:t>
            </a:r>
            <a:r>
              <a:rPr lang="en-US" dirty="0"/>
              <a:t> de Caracas?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piensas</a:t>
            </a:r>
            <a:r>
              <a:rPr lang="en-US" dirty="0"/>
              <a:t>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/>
              <a:t>importancia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09" y="396876"/>
            <a:ext cx="5016670" cy="5707856"/>
          </a:xfrm>
          <a:prstGeom prst="rect">
            <a:avLst/>
          </a:prstGeom>
          <a:ln w="12700">
            <a:solidFill>
              <a:srgbClr val="941100"/>
            </a:solidFill>
          </a:ln>
        </p:spPr>
      </p:pic>
    </p:spTree>
    <p:extLst>
      <p:ext uri="{BB962C8B-B14F-4D97-AF65-F5344CB8AC3E}">
        <p14:creationId xmlns:p14="http://schemas.microsoft.com/office/powerpoint/2010/main" val="2386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4" y="113961"/>
            <a:ext cx="4527686" cy="2228645"/>
          </a:xfrm>
          <a:ln w="28575" cmpd="sng">
            <a:solidFill>
              <a:srgbClr val="FF26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cs typeface="Arial Rounded MT Bold"/>
              </a:rPr>
              <a:t>En el </a:t>
            </a:r>
            <a:r>
              <a:rPr lang="en-US" sz="2400" dirty="0" err="1" smtClean="0">
                <a:cs typeface="Arial Rounded MT Bold"/>
              </a:rPr>
              <a:t>puerto</a:t>
            </a:r>
            <a:r>
              <a:rPr lang="en-US" sz="2400" dirty="0" smtClean="0">
                <a:cs typeface="Arial Rounded MT Bold"/>
              </a:rPr>
              <a:t> de San </a:t>
            </a:r>
            <a:r>
              <a:rPr lang="en-US" sz="2400" dirty="0" err="1" smtClean="0">
                <a:cs typeface="Arial Rounded MT Bold"/>
              </a:rPr>
              <a:t>Sebastián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estaba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situado</a:t>
            </a:r>
            <a:r>
              <a:rPr lang="en-US" sz="2400" dirty="0" smtClean="0">
                <a:cs typeface="Arial Rounded MT Bold"/>
              </a:rPr>
              <a:t> el </a:t>
            </a:r>
            <a:r>
              <a:rPr lang="en-US" sz="2400" dirty="0" err="1" smtClean="0">
                <a:solidFill>
                  <a:srgbClr val="C00000"/>
                </a:solidFill>
                <a:cs typeface="Arial Rounded MT Bold"/>
              </a:rPr>
              <a:t>Consulado</a:t>
            </a:r>
            <a:r>
              <a:rPr lang="en-US" sz="2400" dirty="0" smtClean="0">
                <a:cs typeface="Arial Rounded MT Bold"/>
              </a:rPr>
              <a:t>, </a:t>
            </a:r>
            <a:r>
              <a:rPr lang="en-US" sz="2400" dirty="0" err="1" smtClean="0">
                <a:cs typeface="Arial Rounded MT Bold"/>
              </a:rPr>
              <a:t>que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controlaba</a:t>
            </a:r>
            <a:r>
              <a:rPr lang="en-US" sz="2400" dirty="0" smtClean="0">
                <a:cs typeface="Arial Rounded MT Bold"/>
              </a:rPr>
              <a:t> la </a:t>
            </a:r>
            <a:r>
              <a:rPr lang="en-US" sz="2400" dirty="0" err="1" smtClean="0">
                <a:cs typeface="Arial Rounded MT Bold"/>
              </a:rPr>
              <a:t>actividad</a:t>
            </a:r>
            <a:r>
              <a:rPr lang="en-US" sz="2400" dirty="0" smtClean="0">
                <a:cs typeface="Arial Rounded MT Bold"/>
              </a:rPr>
              <a:t> del </a:t>
            </a:r>
            <a:r>
              <a:rPr lang="en-US" sz="2400" dirty="0" err="1" smtClean="0">
                <a:cs typeface="Arial Rounded MT Bold"/>
              </a:rPr>
              <a:t>puerto</a:t>
            </a:r>
            <a:r>
              <a:rPr lang="en-US" sz="2400" dirty="0" smtClean="0">
                <a:cs typeface="Arial Rounded MT Bold"/>
              </a:rPr>
              <a:t>. El </a:t>
            </a:r>
            <a:r>
              <a:rPr lang="en-US" sz="2400" dirty="0" err="1" smtClean="0">
                <a:cs typeface="Arial Rounded MT Bold"/>
              </a:rPr>
              <a:t>edificio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es</a:t>
            </a:r>
            <a:r>
              <a:rPr lang="en-US" sz="2400" dirty="0" smtClean="0">
                <a:cs typeface="Arial Rounded MT Bold"/>
              </a:rPr>
              <a:t> hoy el </a:t>
            </a:r>
            <a:r>
              <a:rPr lang="en-US" sz="2400" dirty="0" err="1" smtClean="0">
                <a:cs typeface="Arial Rounded MT Bold"/>
              </a:rPr>
              <a:t>Museo</a:t>
            </a:r>
            <a:r>
              <a:rPr lang="en-US" sz="2400" dirty="0" smtClean="0">
                <a:cs typeface="Arial Rounded MT Bold"/>
              </a:rPr>
              <a:t> Naval </a:t>
            </a:r>
            <a:endParaRPr lang="en-US" sz="2400" dirty="0">
              <a:cs typeface="Arial Rounded MT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06" y="365125"/>
            <a:ext cx="7449994" cy="5587496"/>
          </a:xfrm>
          <a:ln w="19050">
            <a:solidFill>
              <a:srgbClr val="00905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965"/>
            <a:ext cx="5634681" cy="42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70" y="94507"/>
            <a:ext cx="9705835" cy="975346"/>
          </a:xfrm>
          <a:ln w="38100" cmpd="sng">
            <a:noFill/>
          </a:ln>
        </p:spPr>
        <p:txBody>
          <a:bodyPr/>
          <a:lstStyle/>
          <a:p>
            <a:r>
              <a:rPr lang="en-US" dirty="0" smtClean="0">
                <a:cs typeface="Arial Rounded MT Bold"/>
              </a:rPr>
              <a:t>Centro de </a:t>
            </a:r>
            <a:r>
              <a:rPr lang="en-US" dirty="0" err="1" smtClean="0">
                <a:cs typeface="Arial Rounded MT Bold"/>
              </a:rPr>
              <a:t>Estudios</a:t>
            </a:r>
            <a:r>
              <a:rPr lang="en-US" dirty="0" smtClean="0">
                <a:cs typeface="Arial Rounded MT Bold"/>
              </a:rPr>
              <a:t> </a:t>
            </a:r>
            <a:r>
              <a:rPr lang="en-US" dirty="0" err="1" smtClean="0">
                <a:cs typeface="Arial Rounded MT Bold"/>
              </a:rPr>
              <a:t>Culinarios</a:t>
            </a:r>
            <a:r>
              <a:rPr lang="en-US" dirty="0" smtClean="0">
                <a:cs typeface="Arial Rounded MT Bold"/>
              </a:rPr>
              <a:t> Vasco (BCC)</a:t>
            </a:r>
            <a:endParaRPr lang="en-US" dirty="0">
              <a:cs typeface="Arial Rounded MT Bold"/>
            </a:endParaRPr>
          </a:p>
        </p:txBody>
      </p:sp>
      <p:pic>
        <p:nvPicPr>
          <p:cNvPr id="5" name="Content Placeholder 3" descr="IMG_1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6" y="1348417"/>
            <a:ext cx="5193979" cy="389548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8" name="Content Placeholder 3" descr="IMG_105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75" y="1069852"/>
            <a:ext cx="6946093" cy="5209571"/>
          </a:xfrm>
        </p:spPr>
      </p:pic>
      <p:sp>
        <p:nvSpPr>
          <p:cNvPr id="9" name="TextBox 8"/>
          <p:cNvSpPr txBox="1"/>
          <p:nvPr/>
        </p:nvSpPr>
        <p:spPr>
          <a:xfrm>
            <a:off x="179571" y="5369059"/>
            <a:ext cx="5117360" cy="129266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En</a:t>
            </a:r>
            <a:r>
              <a:rPr lang="en-US" sz="2000" dirty="0"/>
              <a:t> el BCC se </a:t>
            </a:r>
            <a:r>
              <a:rPr lang="en-US" sz="2000" dirty="0" err="1"/>
              <a:t>investigan</a:t>
            </a:r>
            <a:r>
              <a:rPr lang="en-US" sz="2000" dirty="0"/>
              <a:t> </a:t>
            </a:r>
            <a:r>
              <a:rPr lang="en-US" sz="2000" dirty="0" err="1"/>
              <a:t>nuevos</a:t>
            </a:r>
            <a:r>
              <a:rPr lang="en-US" sz="2000" dirty="0"/>
              <a:t> </a:t>
            </a:r>
            <a:r>
              <a:rPr lang="en-US" sz="2000" dirty="0" err="1"/>
              <a:t>ingredientes</a:t>
            </a:r>
            <a:r>
              <a:rPr lang="en-US" sz="2000" dirty="0"/>
              <a:t> y </a:t>
            </a:r>
            <a:r>
              <a:rPr lang="en-US" sz="2000" dirty="0" err="1"/>
              <a:t>nuevas</a:t>
            </a:r>
            <a:r>
              <a:rPr lang="en-US" sz="2000" dirty="0"/>
              <a:t> </a:t>
            </a:r>
            <a:r>
              <a:rPr lang="en-US" sz="2000" dirty="0" err="1"/>
              <a:t>recetas</a:t>
            </a:r>
            <a:r>
              <a:rPr lang="en-US" sz="2000" dirty="0"/>
              <a:t>, </a:t>
            </a:r>
            <a:r>
              <a:rPr lang="en-US" sz="2000" dirty="0" err="1"/>
              <a:t>pero</a:t>
            </a:r>
            <a:r>
              <a:rPr lang="en-US" sz="2000" dirty="0"/>
              <a:t> </a:t>
            </a:r>
            <a:r>
              <a:rPr lang="en-US" sz="2000" dirty="0" err="1" smtClean="0"/>
              <a:t>también</a:t>
            </a:r>
            <a:r>
              <a:rPr lang="en-US" sz="2000" dirty="0" smtClean="0"/>
              <a:t> </a:t>
            </a:r>
            <a:r>
              <a:rPr lang="en-US" sz="2000" dirty="0"/>
              <a:t>se </a:t>
            </a:r>
            <a:r>
              <a:rPr lang="en-US" sz="2000" dirty="0" err="1"/>
              <a:t>aprende</a:t>
            </a:r>
            <a:r>
              <a:rPr lang="en-US" sz="2000" dirty="0"/>
              <a:t> a </a:t>
            </a:r>
            <a:r>
              <a:rPr lang="en-US" sz="2000" dirty="0" err="1"/>
              <a:t>hacer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tradicionales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15" y="90808"/>
            <a:ext cx="11723859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 el </a:t>
            </a:r>
            <a:r>
              <a:rPr lang="en-US" sz="3200" dirty="0" smtClean="0">
                <a:solidFill>
                  <a:srgbClr val="C00000"/>
                </a:solidFill>
              </a:rPr>
              <a:t>BCC</a:t>
            </a:r>
            <a:r>
              <a:rPr lang="en-US" sz="3200" dirty="0" smtClean="0"/>
              <a:t> se </a:t>
            </a:r>
            <a:r>
              <a:rPr lang="en-US" sz="3200" dirty="0" err="1" smtClean="0"/>
              <a:t>emplean</a:t>
            </a:r>
            <a:r>
              <a:rPr lang="en-US" sz="3200" dirty="0" smtClean="0"/>
              <a:t> </a:t>
            </a:r>
            <a:r>
              <a:rPr lang="en-US" sz="3200" dirty="0" err="1" smtClean="0"/>
              <a:t>máquinas</a:t>
            </a:r>
            <a:r>
              <a:rPr lang="en-US" sz="3200" dirty="0" smtClean="0"/>
              <a:t> y </a:t>
            </a:r>
            <a:r>
              <a:rPr lang="en-US" sz="3200" dirty="0" err="1" smtClean="0"/>
              <a:t>técnicas</a:t>
            </a:r>
            <a:r>
              <a:rPr lang="en-US" sz="3200" dirty="0" smtClean="0"/>
              <a:t> de </a:t>
            </a:r>
            <a:r>
              <a:rPr lang="en-US" sz="3200" dirty="0" err="1" smtClean="0"/>
              <a:t>laboratorio</a:t>
            </a:r>
            <a:r>
              <a:rPr lang="en-US" sz="3200" dirty="0" smtClean="0"/>
              <a:t>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manipular</a:t>
            </a:r>
            <a:r>
              <a:rPr lang="en-US" sz="3200" dirty="0" smtClean="0"/>
              <a:t> los </a:t>
            </a:r>
            <a:r>
              <a:rPr lang="en-US" sz="3200" dirty="0" err="1" smtClean="0"/>
              <a:t>ingredientes</a:t>
            </a:r>
            <a:r>
              <a:rPr lang="en-US" sz="3200" dirty="0" smtClean="0"/>
              <a:t> y </a:t>
            </a:r>
            <a:r>
              <a:rPr lang="en-US" sz="3200" dirty="0" err="1" smtClean="0"/>
              <a:t>conseguir</a:t>
            </a:r>
            <a:r>
              <a:rPr lang="en-US" sz="3200" dirty="0" smtClean="0"/>
              <a:t> </a:t>
            </a:r>
            <a:r>
              <a:rPr lang="en-US" sz="3200" dirty="0" err="1" smtClean="0"/>
              <a:t>sabores</a:t>
            </a:r>
            <a:r>
              <a:rPr lang="en-US" sz="3200" dirty="0" smtClean="0"/>
              <a:t> </a:t>
            </a:r>
            <a:r>
              <a:rPr lang="en-US" sz="3200" dirty="0" err="1" smtClean="0"/>
              <a:t>sorprendentes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 descr="IMG_09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8" y="1972146"/>
            <a:ext cx="5801784" cy="4351338"/>
          </a:xfrm>
        </p:spPr>
      </p:pic>
      <p:pic>
        <p:nvPicPr>
          <p:cNvPr id="5" name="Content Placeholder 3" descr="IMG_09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26" y="1416371"/>
            <a:ext cx="5522597" cy="4141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3255" y="5714322"/>
            <a:ext cx="5389719" cy="101566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Además</a:t>
            </a:r>
            <a:r>
              <a:rPr lang="en-US" sz="2000" dirty="0" smtClean="0"/>
              <a:t> se </a:t>
            </a:r>
            <a:r>
              <a:rPr lang="en-US" sz="2000" dirty="0" err="1" smtClean="0"/>
              <a:t>hacen</a:t>
            </a:r>
            <a:r>
              <a:rPr lang="en-US" sz="2000" dirty="0" smtClean="0"/>
              <a:t> </a:t>
            </a:r>
            <a:r>
              <a:rPr lang="en-US" sz="2000" dirty="0" err="1" smtClean="0"/>
              <a:t>investigaciones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la </a:t>
            </a:r>
            <a:r>
              <a:rPr lang="en-US" sz="2000" dirty="0" err="1" smtClean="0"/>
              <a:t>actividad</a:t>
            </a:r>
            <a:r>
              <a:rPr lang="en-US" sz="2000" dirty="0" smtClean="0"/>
              <a:t> cerebral en </a:t>
            </a:r>
            <a:r>
              <a:rPr lang="en-US" sz="2000" dirty="0" err="1" smtClean="0"/>
              <a:t>relación</a:t>
            </a:r>
            <a:r>
              <a:rPr lang="en-US" sz="2000" dirty="0" smtClean="0"/>
              <a:t> con los </a:t>
            </a:r>
            <a:r>
              <a:rPr lang="en-US" sz="2000" dirty="0" err="1" smtClean="0"/>
              <a:t>sabores</a:t>
            </a:r>
            <a:r>
              <a:rPr lang="en-US" sz="2000" dirty="0" smtClean="0"/>
              <a:t> y la </a:t>
            </a:r>
            <a:r>
              <a:rPr lang="en-US" sz="2000" dirty="0" err="1" smtClean="0"/>
              <a:t>percepción</a:t>
            </a:r>
            <a:r>
              <a:rPr lang="en-US" sz="2000" dirty="0" smtClean="0"/>
              <a:t> de la </a:t>
            </a:r>
            <a:r>
              <a:rPr lang="en-US" sz="2000" dirty="0" err="1" smtClean="0"/>
              <a:t>experiencia</a:t>
            </a:r>
            <a:r>
              <a:rPr lang="en-US" sz="2000" dirty="0" smtClean="0"/>
              <a:t> </a:t>
            </a:r>
            <a:r>
              <a:rPr lang="en-US" sz="2000" dirty="0" err="1" smtClean="0"/>
              <a:t>gastronómica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20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</TotalTime>
  <Words>1056</Words>
  <Application>Microsoft Macintosh PowerPoint</Application>
  <PresentationFormat>Widescreen</PresentationFormat>
  <Paragraphs>96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 Black</vt:lpstr>
      <vt:lpstr>Arial Rounded MT Bold</vt:lpstr>
      <vt:lpstr>Calibri</vt:lpstr>
      <vt:lpstr>Calibri Light</vt:lpstr>
      <vt:lpstr>Wingdings</vt:lpstr>
      <vt:lpstr>Arial</vt:lpstr>
      <vt:lpstr>Office Theme</vt:lpstr>
      <vt:lpstr>Capítulo 14  - Parte 2</vt:lpstr>
      <vt:lpstr>PowerPoint Presentation</vt:lpstr>
      <vt:lpstr>PowerPoint Presentation</vt:lpstr>
      <vt:lpstr>Real Compañía Guipuzcoana de Caracas</vt:lpstr>
      <vt:lpstr>PowerPoint Presentation</vt:lpstr>
      <vt:lpstr>En parejas</vt:lpstr>
      <vt:lpstr>En el puerto de San Sebastián estaba situado el Consulado, que controlaba la actividad del puerto. El edificio es hoy el Museo Naval </vt:lpstr>
      <vt:lpstr>Centro de Estudios Culinarios Vasco (BCC)</vt:lpstr>
      <vt:lpstr>En el BCC se emplean máquinas y técnicas de laboratorio para manipular los ingredientes y conseguir sabores sorprendentes </vt:lpstr>
      <vt:lpstr>Cerca de San Sebastián, en Getaria, existe el microclima ideal para cultivar las uvas con las que se hace el txacoli o chacolí</vt:lpstr>
      <vt:lpstr>PowerPoint Presentation</vt:lpstr>
      <vt:lpstr>PowerPoint Presentation</vt:lpstr>
      <vt:lpstr>PowerPoint Presentation</vt:lpstr>
      <vt:lpstr>Principales tipos de uva</vt:lpstr>
      <vt:lpstr>Menú degustación en un restaurante con tres estrellas Michelín - ARZAK </vt:lpstr>
      <vt:lpstr>Menú ARZAK</vt:lpstr>
      <vt:lpstr>PowerPoint Presentation</vt:lpstr>
      <vt:lpstr>Postres Arzak</vt:lpstr>
      <vt:lpstr>Flores en el escaparate de una pastelería: ¿de verdad o de azúcar?</vt:lpstr>
      <vt:lpstr>¿Cómo difiere esta forma de poner la mesa de la que se acostumbra en tu casa?</vt:lpstr>
      <vt:lpstr>En parejas</vt:lpstr>
      <vt:lpstr>Imágenes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14</dc:title>
  <dc:creator>Microsoft Office User</dc:creator>
  <cp:lastModifiedBy>Microsoft Office User</cp:lastModifiedBy>
  <cp:revision>325</cp:revision>
  <cp:lastPrinted>2017-11-20T16:45:12Z</cp:lastPrinted>
  <dcterms:created xsi:type="dcterms:W3CDTF">2017-09-15T18:37:01Z</dcterms:created>
  <dcterms:modified xsi:type="dcterms:W3CDTF">2017-11-20T16:45:21Z</dcterms:modified>
</cp:coreProperties>
</file>