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</p:sldMasterIdLst>
  <p:notesMasterIdLst>
    <p:notesMasterId r:id="rId26"/>
  </p:notesMasterIdLst>
  <p:sldIdLst>
    <p:sldId id="256" r:id="rId2"/>
    <p:sldId id="298" r:id="rId3"/>
    <p:sldId id="305" r:id="rId4"/>
    <p:sldId id="320" r:id="rId5"/>
    <p:sldId id="283" r:id="rId6"/>
    <p:sldId id="312" r:id="rId7"/>
    <p:sldId id="301" r:id="rId8"/>
    <p:sldId id="300" r:id="rId9"/>
    <p:sldId id="302" r:id="rId10"/>
    <p:sldId id="315" r:id="rId11"/>
    <p:sldId id="306" r:id="rId12"/>
    <p:sldId id="319" r:id="rId13"/>
    <p:sldId id="316" r:id="rId14"/>
    <p:sldId id="286" r:id="rId15"/>
    <p:sldId id="310" r:id="rId16"/>
    <p:sldId id="317" r:id="rId17"/>
    <p:sldId id="309" r:id="rId18"/>
    <p:sldId id="311" r:id="rId19"/>
    <p:sldId id="313" r:id="rId20"/>
    <p:sldId id="308" r:id="rId21"/>
    <p:sldId id="290" r:id="rId22"/>
    <p:sldId id="291" r:id="rId23"/>
    <p:sldId id="318" r:id="rId24"/>
    <p:sldId id="30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0000"/>
    <a:srgbClr val="008F00"/>
    <a:srgbClr val="0432FF"/>
    <a:srgbClr val="76D6FF"/>
    <a:srgbClr val="9290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/>
    <p:restoredTop sz="94674"/>
  </p:normalViewPr>
  <p:slideViewPr>
    <p:cSldViewPr snapToGrid="0" snapToObjects="1">
      <p:cViewPr>
        <p:scale>
          <a:sx n="172" d="100"/>
          <a:sy n="172" d="100"/>
        </p:scale>
        <p:origin x="2424" y="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E6602-C2B3-9D43-9E6C-58B8A97F3C23}" type="datetimeFigureOut">
              <a:rPr kumimoji="1" lang="ja-JP" altLang="en-US" smtClean="0"/>
              <a:t>2017/11/12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BCF42-04C9-1241-A865-6AB0200736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73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0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4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5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8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4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B9C6C-B7C3-2541-B8C2-5B189BD4FBC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5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AE0000"/>
                </a:solidFill>
              </a:rPr>
              <a:t>Capítulo</a:t>
            </a:r>
            <a:r>
              <a:rPr lang="en-US" sz="6600" b="1" dirty="0" smtClean="0">
                <a:solidFill>
                  <a:srgbClr val="AE0000"/>
                </a:solidFill>
              </a:rPr>
              <a:t> 2</a:t>
            </a:r>
            <a:endParaRPr lang="en-US" sz="6600" b="1" dirty="0">
              <a:solidFill>
                <a:srgbClr val="AE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¿De </a:t>
            </a:r>
            <a:r>
              <a:rPr lang="en-US" sz="4400" dirty="0" err="1" smtClean="0">
                <a:solidFill>
                  <a:schemeClr val="tx1"/>
                </a:solidFill>
              </a:rPr>
              <a:t>qué</a:t>
            </a:r>
            <a:r>
              <a:rPr lang="en-US" sz="4400" dirty="0" smtClean="0">
                <a:solidFill>
                  <a:schemeClr val="tx1"/>
                </a:solidFill>
              </a:rPr>
              <a:t> humor </a:t>
            </a:r>
            <a:r>
              <a:rPr lang="en-US" sz="4400" dirty="0" err="1" smtClean="0">
                <a:solidFill>
                  <a:schemeClr val="tx1"/>
                </a:solidFill>
              </a:rPr>
              <a:t>estás</a:t>
            </a:r>
            <a:r>
              <a:rPr lang="en-US" sz="4400" dirty="0" smtClean="0">
                <a:solidFill>
                  <a:schemeClr val="tx1"/>
                </a:solidFill>
              </a:rPr>
              <a:t> hoy?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9861" y="5660679"/>
            <a:ext cx="29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</a:t>
            </a:r>
            <a:r>
              <a:rPr lang="en-US" dirty="0" smtClean="0"/>
              <a:t>Gómez-Bravo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77800"/>
            <a:ext cx="7493000" cy="101600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comercio</a:t>
            </a:r>
            <a:r>
              <a:rPr lang="en-US" dirty="0" smtClean="0"/>
              <a:t> de las </a:t>
            </a:r>
            <a:r>
              <a:rPr lang="en-US" dirty="0" err="1" smtClean="0"/>
              <a:t>especias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1336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err="1"/>
              <a:t>Desde</a:t>
            </a:r>
            <a:r>
              <a:rPr lang="en-US" dirty="0"/>
              <a:t> la </a:t>
            </a:r>
            <a:r>
              <a:rPr lang="en-US" dirty="0" err="1" smtClean="0"/>
              <a:t>Antigüedad</a:t>
            </a:r>
            <a:r>
              <a:rPr lang="en-US" dirty="0"/>
              <a:t>, e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el </a:t>
            </a:r>
            <a:r>
              <a:rPr lang="en-US" dirty="0" err="1" smtClean="0"/>
              <a:t>Neolítico</a:t>
            </a:r>
            <a:r>
              <a:rPr lang="en-US" dirty="0"/>
              <a:t>, se </a:t>
            </a:r>
            <a:r>
              <a:rPr lang="en-US" dirty="0" err="1"/>
              <a:t>comerciaba</a:t>
            </a:r>
            <a:r>
              <a:rPr lang="en-US" dirty="0"/>
              <a:t> con </a:t>
            </a:r>
            <a:r>
              <a:rPr lang="en-US" dirty="0" err="1"/>
              <a:t>especias</a:t>
            </a:r>
            <a:r>
              <a:rPr lang="en-US" dirty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b="1" dirty="0" err="1">
                <a:solidFill>
                  <a:srgbClr val="C00000"/>
                </a:solidFill>
              </a:rPr>
              <a:t>canela</a:t>
            </a:r>
            <a:r>
              <a:rPr lang="en-US" dirty="0"/>
              <a:t>, la </a:t>
            </a:r>
            <a:r>
              <a:rPr lang="en-US" b="1" dirty="0" err="1">
                <a:solidFill>
                  <a:srgbClr val="C00000"/>
                </a:solidFill>
              </a:rPr>
              <a:t>casia</a:t>
            </a:r>
            <a:r>
              <a:rPr lang="en-US" dirty="0"/>
              <a:t>, el </a:t>
            </a:r>
            <a:r>
              <a:rPr lang="en-US" b="1" dirty="0" err="1" smtClean="0">
                <a:solidFill>
                  <a:srgbClr val="C00000"/>
                </a:solidFill>
              </a:rPr>
              <a:t>cardamomo</a:t>
            </a:r>
            <a:r>
              <a:rPr lang="en-US" dirty="0" smtClean="0"/>
              <a:t>, </a:t>
            </a:r>
            <a:r>
              <a:rPr lang="en-US" dirty="0"/>
              <a:t>el </a:t>
            </a:r>
            <a:r>
              <a:rPr lang="en-US" b="1" dirty="0" err="1">
                <a:solidFill>
                  <a:srgbClr val="C00000"/>
                </a:solidFill>
              </a:rPr>
              <a:t>clavo</a:t>
            </a:r>
            <a:r>
              <a:rPr lang="en-US" dirty="0"/>
              <a:t>, la </a:t>
            </a:r>
            <a:r>
              <a:rPr lang="en-US" b="1" dirty="0" err="1">
                <a:solidFill>
                  <a:srgbClr val="C00000"/>
                </a:solidFill>
              </a:rPr>
              <a:t>nuez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moscada</a:t>
            </a:r>
            <a:r>
              <a:rPr lang="en-US" dirty="0"/>
              <a:t>, la </a:t>
            </a:r>
            <a:r>
              <a:rPr lang="en-US" b="1" dirty="0" err="1" smtClean="0">
                <a:solidFill>
                  <a:srgbClr val="C00000"/>
                </a:solidFill>
              </a:rPr>
              <a:t>macis</a:t>
            </a:r>
            <a:r>
              <a:rPr lang="en-US" dirty="0" smtClean="0"/>
              <a:t>, </a:t>
            </a:r>
            <a:r>
              <a:rPr lang="en-US" dirty="0"/>
              <a:t>el </a:t>
            </a:r>
            <a:r>
              <a:rPr lang="en-US" b="1" dirty="0" err="1">
                <a:solidFill>
                  <a:srgbClr val="C00000"/>
                </a:solidFill>
              </a:rPr>
              <a:t>jengibre</a:t>
            </a:r>
            <a:r>
              <a:rPr lang="en-US" dirty="0"/>
              <a:t>, la </a:t>
            </a:r>
            <a:r>
              <a:rPr lang="en-US" b="1" dirty="0" err="1">
                <a:solidFill>
                  <a:srgbClr val="C00000"/>
                </a:solidFill>
              </a:rPr>
              <a:t>galanga</a:t>
            </a:r>
            <a:r>
              <a:rPr lang="en-US" dirty="0"/>
              <a:t>, la </a:t>
            </a:r>
            <a:r>
              <a:rPr lang="en-US" b="1" dirty="0" err="1">
                <a:solidFill>
                  <a:srgbClr val="C00000"/>
                </a:solidFill>
              </a:rPr>
              <a:t>mirra</a:t>
            </a:r>
            <a:r>
              <a:rPr lang="en-US" dirty="0"/>
              <a:t> y la </a:t>
            </a:r>
            <a:r>
              <a:rPr lang="en-US" b="1" dirty="0" err="1">
                <a:solidFill>
                  <a:srgbClr val="C00000"/>
                </a:solidFill>
              </a:rPr>
              <a:t>pimienta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La </a:t>
            </a:r>
            <a:r>
              <a:rPr lang="en-US" dirty="0" err="1"/>
              <a:t>llamada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ruta</a:t>
            </a:r>
            <a:r>
              <a:rPr lang="en-US" b="1" dirty="0">
                <a:solidFill>
                  <a:srgbClr val="C00000"/>
                </a:solidFill>
              </a:rPr>
              <a:t> de las </a:t>
            </a:r>
            <a:r>
              <a:rPr lang="en-US" b="1" dirty="0" err="1">
                <a:solidFill>
                  <a:srgbClr val="C00000"/>
                </a:solidFill>
              </a:rPr>
              <a:t>especias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tenía</a:t>
            </a:r>
            <a:r>
              <a:rPr lang="en-US" dirty="0" smtClean="0"/>
              <a:t> </a:t>
            </a:r>
            <a:r>
              <a:rPr lang="en-US" dirty="0"/>
              <a:t>un </a:t>
            </a:r>
            <a:r>
              <a:rPr lang="en-US" dirty="0" err="1"/>
              <a:t>centro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b="1" dirty="0">
                <a:solidFill>
                  <a:srgbClr val="C00000"/>
                </a:solidFill>
              </a:rPr>
              <a:t>India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/>
              <a:t>la India y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territorios</a:t>
            </a:r>
            <a:r>
              <a:rPr lang="en-US" dirty="0"/>
              <a:t> </a:t>
            </a:r>
            <a:r>
              <a:rPr lang="en-US" dirty="0" err="1" smtClean="0"/>
              <a:t>limítrofes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cultivaba</a:t>
            </a:r>
            <a:r>
              <a:rPr lang="en-US" dirty="0"/>
              <a:t> la </a:t>
            </a:r>
            <a:r>
              <a:rPr lang="en-US" dirty="0" err="1"/>
              <a:t>pimienta</a:t>
            </a:r>
            <a:r>
              <a:rPr lang="en-US" dirty="0"/>
              <a:t>, el </a:t>
            </a:r>
            <a:r>
              <a:rPr lang="en-US" dirty="0" err="1"/>
              <a:t>cardamomo</a:t>
            </a:r>
            <a:r>
              <a:rPr lang="en-US" dirty="0"/>
              <a:t> y la </a:t>
            </a:r>
            <a:r>
              <a:rPr lang="en-US" dirty="0" err="1"/>
              <a:t>canela</a:t>
            </a:r>
            <a:r>
              <a:rPr lang="en-US" dirty="0"/>
              <a:t>, </a:t>
            </a:r>
            <a:r>
              <a:rPr lang="en-US" dirty="0" err="1"/>
              <a:t>mientras</a:t>
            </a:r>
            <a:r>
              <a:rPr lang="en-US" dirty="0"/>
              <a:t> que el resto de las </a:t>
            </a:r>
            <a:r>
              <a:rPr lang="en-US" dirty="0" err="1"/>
              <a:t>especias</a:t>
            </a:r>
            <a:r>
              <a:rPr lang="en-US" dirty="0"/>
              <a:t> </a:t>
            </a:r>
            <a:r>
              <a:rPr lang="en-US" dirty="0" err="1"/>
              <a:t>eran</a:t>
            </a:r>
            <a:r>
              <a:rPr lang="en-US" dirty="0"/>
              <a:t> </a:t>
            </a:r>
            <a:r>
              <a:rPr lang="en-US" dirty="0" err="1" smtClean="0"/>
              <a:t>originarias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b="1" dirty="0" err="1">
                <a:solidFill>
                  <a:srgbClr val="C00000"/>
                </a:solidFill>
              </a:rPr>
              <a:t>regiones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tropicales</a:t>
            </a:r>
            <a:r>
              <a:rPr lang="en-US" b="1" dirty="0">
                <a:solidFill>
                  <a:srgbClr val="C00000"/>
                </a:solidFill>
              </a:rPr>
              <a:t> de Asia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y de las </a:t>
            </a:r>
            <a:r>
              <a:rPr lang="en-US" b="1" dirty="0">
                <a:solidFill>
                  <a:srgbClr val="C00000"/>
                </a:solidFill>
              </a:rPr>
              <a:t>Islas </a:t>
            </a:r>
            <a:r>
              <a:rPr lang="en-US" b="1" dirty="0" err="1">
                <a:solidFill>
                  <a:srgbClr val="C00000"/>
                </a:solidFill>
              </a:rPr>
              <a:t>Molucas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(Indonesia)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143"/>
          </a:xfrm>
        </p:spPr>
        <p:txBody>
          <a:bodyPr/>
          <a:lstStyle/>
          <a:p>
            <a:r>
              <a:rPr kumimoji="1" lang="en-US" altLang="ja-JP" dirty="0" err="1" smtClean="0"/>
              <a:t>Ruta</a:t>
            </a:r>
            <a:r>
              <a:rPr kumimoji="1" lang="en-US" altLang="ja-JP" dirty="0" smtClean="0"/>
              <a:t> de </a:t>
            </a:r>
            <a:r>
              <a:rPr kumimoji="1" lang="en-US" altLang="ja-JP" dirty="0" err="1" smtClean="0"/>
              <a:t>las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especias</a:t>
            </a:r>
            <a:endParaRPr kumimoji="1" lang="ja-JP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-14582" r="-14582"/>
          <a:stretch>
            <a:fillRect/>
          </a:stretch>
        </p:blipFill>
        <p:spPr>
          <a:xfrm>
            <a:off x="-217714" y="1342571"/>
            <a:ext cx="9579428" cy="5515429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cxnSp>
        <p:nvCxnSpPr>
          <p:cNvPr id="7" name="Straight Arrow Connector 6"/>
          <p:cNvCxnSpPr/>
          <p:nvPr/>
        </p:nvCxnSpPr>
        <p:spPr>
          <a:xfrm flipH="1">
            <a:off x="6186716" y="5279571"/>
            <a:ext cx="1270000" cy="250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61857" y="4689928"/>
            <a:ext cx="925286" cy="199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92073" y="3362903"/>
            <a:ext cx="1369784" cy="1292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630714" y="2667000"/>
            <a:ext cx="1197429" cy="762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977571" y="2866572"/>
            <a:ext cx="1714502" cy="5507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556000" y="4426857"/>
            <a:ext cx="1360714" cy="290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883809" y="3388737"/>
            <a:ext cx="898071" cy="1015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1977572" y="2866572"/>
            <a:ext cx="947964" cy="4963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132286" y="3846286"/>
            <a:ext cx="598714" cy="10432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35287" y="3646714"/>
            <a:ext cx="1251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Arial Black"/>
                <a:cs typeface="Arial Black"/>
              </a:rPr>
              <a:t>India</a:t>
            </a:r>
            <a:endParaRPr kumimoji="1" lang="ja-JP" altLang="en-US" sz="2000" b="1" dirty="0">
              <a:latin typeface="Arial Black"/>
              <a:cs typeface="Arial Black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8571" y="4046824"/>
            <a:ext cx="12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Kerala</a:t>
            </a:r>
            <a:endParaRPr kumimoji="1" lang="ja-JP" alt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735287" y="4728029"/>
            <a:ext cx="112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Sri Lanka</a:t>
            </a:r>
            <a:endParaRPr kumimoji="1" lang="ja-JP" altLang="en-US" b="1" dirty="0"/>
          </a:p>
        </p:txBody>
      </p:sp>
      <p:sp>
        <p:nvSpPr>
          <p:cNvPr id="44" name="TextBox 43"/>
          <p:cNvSpPr txBox="1"/>
          <p:nvPr/>
        </p:nvSpPr>
        <p:spPr>
          <a:xfrm rot="10800000" flipV="1">
            <a:off x="6912428" y="4819386"/>
            <a:ext cx="288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Molucas</a:t>
            </a:r>
            <a:r>
              <a:rPr kumimoji="1" lang="en-US" altLang="ja-JP" b="1" dirty="0" smtClean="0"/>
              <a:t> </a:t>
            </a:r>
          </a:p>
          <a:p>
            <a:r>
              <a:rPr kumimoji="1" lang="en-US" altLang="ja-JP" b="1" dirty="0" smtClean="0"/>
              <a:t>(Islas de </a:t>
            </a:r>
            <a:r>
              <a:rPr kumimoji="1" lang="en-US" altLang="ja-JP" b="1" dirty="0" err="1" smtClean="0"/>
              <a:t>las</a:t>
            </a:r>
            <a:r>
              <a:rPr kumimoji="1" lang="en-US" altLang="ja-JP" b="1" dirty="0" smtClean="0"/>
              <a:t> </a:t>
            </a:r>
            <a:r>
              <a:rPr kumimoji="1" lang="en-US" altLang="ja-JP" b="1" dirty="0" err="1" smtClean="0"/>
              <a:t>Especias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45" name="TextBox 44"/>
          <p:cNvSpPr txBox="1"/>
          <p:nvPr/>
        </p:nvSpPr>
        <p:spPr>
          <a:xfrm rot="10800000" flipV="1">
            <a:off x="5823855" y="4607794"/>
            <a:ext cx="92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Malaca</a:t>
            </a:r>
            <a:endParaRPr kumimoji="1" lang="ja-JP" alt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623733" y="2993570"/>
            <a:ext cx="143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Bagdad</a:t>
            </a:r>
            <a:endParaRPr kumimoji="1" lang="ja-JP" alt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830285" y="2376714"/>
            <a:ext cx="105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Venecia</a:t>
            </a:r>
            <a:endParaRPr kumimoji="1" lang="ja-JP" alt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193144" y="4416156"/>
            <a:ext cx="110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Somalia</a:t>
            </a:r>
            <a:endParaRPr kumimoji="1" lang="ja-JP" alt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195287" y="3417334"/>
            <a:ext cx="128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Alejandría</a:t>
            </a:r>
            <a:endParaRPr kumimoji="1" lang="ja-JP" alt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88571" y="2746046"/>
            <a:ext cx="130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España</a:t>
            </a:r>
            <a:endParaRPr kumimoji="1" lang="ja-JP" alt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168575" y="5530334"/>
            <a:ext cx="78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Java</a:t>
            </a:r>
            <a:endParaRPr kumimoji="1" lang="ja-JP" altLang="en-US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6186716" y="4889500"/>
            <a:ext cx="0" cy="576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6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8" y="78059"/>
            <a:ext cx="2523612" cy="105936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630" y="78059"/>
            <a:ext cx="5486399" cy="1260088"/>
          </a:xfrm>
          <a:ln w="28575">
            <a:solidFill>
              <a:srgbClr val="00B05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parece</a:t>
            </a:r>
            <a:r>
              <a:rPr lang="en-US" dirty="0" smtClean="0"/>
              <a:t> que </a:t>
            </a:r>
            <a:r>
              <a:rPr lang="en-US" dirty="0" err="1" smtClean="0"/>
              <a:t>durante</a:t>
            </a:r>
            <a:r>
              <a:rPr lang="en-US" dirty="0" smtClean="0"/>
              <a:t> mucho </a:t>
            </a:r>
            <a:r>
              <a:rPr lang="en-US" dirty="0" err="1" smtClean="0"/>
              <a:t>tiempo</a:t>
            </a:r>
            <a:r>
              <a:rPr lang="en-US" dirty="0" smtClean="0"/>
              <a:t> el </a:t>
            </a:r>
            <a:r>
              <a:rPr lang="en-US" dirty="0" err="1" smtClean="0"/>
              <a:t>azúcar</a:t>
            </a:r>
            <a:r>
              <a:rPr lang="en-US" dirty="0" smtClean="0"/>
              <a:t> se </a:t>
            </a:r>
            <a:r>
              <a:rPr lang="en-US" dirty="0" err="1" smtClean="0"/>
              <a:t>consideraba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especia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0" y="1438507"/>
            <a:ext cx="6936059" cy="520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n-US" dirty="0" smtClean="0"/>
              <a:t>Comida y </a:t>
            </a:r>
            <a:r>
              <a:rPr lang="en-US" dirty="0" err="1" smtClean="0"/>
              <a:t>nivel</a:t>
            </a:r>
            <a:r>
              <a:rPr lang="en-US" dirty="0" smtClean="0"/>
              <a:t> social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241"/>
            <a:ext cx="8229600" cy="497046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El 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 smtClean="0"/>
              <a:t>especias</a:t>
            </a:r>
            <a:r>
              <a:rPr lang="en-US" dirty="0" smtClean="0"/>
              <a:t> </a:t>
            </a:r>
            <a:r>
              <a:rPr lang="en-US" dirty="0" err="1" smtClean="0"/>
              <a:t>muestra</a:t>
            </a:r>
            <a:r>
              <a:rPr lang="en-US" dirty="0" smtClean="0"/>
              <a:t> 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smtClean="0"/>
              <a:t>la </a:t>
            </a:r>
            <a:r>
              <a:rPr lang="en-US" dirty="0"/>
              <a:t>comida </a:t>
            </a:r>
            <a:r>
              <a:rPr lang="en-US" dirty="0" err="1"/>
              <a:t>aparece</a:t>
            </a:r>
            <a:r>
              <a:rPr lang="en-US" dirty="0"/>
              <a:t> </a:t>
            </a:r>
            <a:r>
              <a:rPr lang="en-US" dirty="0" err="1" smtClean="0"/>
              <a:t>frecuentemente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marcador</a:t>
            </a:r>
            <a:r>
              <a:rPr lang="en-US" b="1" dirty="0">
                <a:solidFill>
                  <a:srgbClr val="C00000"/>
                </a:solidFill>
              </a:rPr>
              <a:t> social</a:t>
            </a:r>
            <a:r>
              <a:rPr lang="en-US" dirty="0"/>
              <a:t>, de </a:t>
            </a:r>
            <a:r>
              <a:rPr lang="en-US" dirty="0" err="1"/>
              <a:t>modo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que </a:t>
            </a:r>
            <a:r>
              <a:rPr lang="en-US" dirty="0" err="1"/>
              <a:t>cada</a:t>
            </a:r>
            <a:r>
              <a:rPr lang="en-US" dirty="0"/>
              <a:t> persona consume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/>
              <a:t>indicación</a:t>
            </a:r>
            <a:r>
              <a:rPr lang="en-US" dirty="0" smtClean="0"/>
              <a:t> </a:t>
            </a:r>
            <a:r>
              <a:rPr lang="en-US" dirty="0" err="1"/>
              <a:t>bastante</a:t>
            </a:r>
            <a:r>
              <a:rPr lang="en-US" dirty="0"/>
              <a:t> </a:t>
            </a:r>
            <a:r>
              <a:rPr lang="en-US" dirty="0" err="1"/>
              <a:t>aproximada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 smtClean="0"/>
              <a:t>socioeconómico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ejemplo</a:t>
            </a:r>
            <a:r>
              <a:rPr lang="en-US" dirty="0" smtClean="0"/>
              <a:t>, Miguel </a:t>
            </a:r>
            <a:r>
              <a:rPr lang="en-US" dirty="0"/>
              <a:t>de Cervantes </a:t>
            </a:r>
            <a:r>
              <a:rPr lang="en-US" dirty="0" err="1"/>
              <a:t>comienza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famosa</a:t>
            </a:r>
            <a:r>
              <a:rPr lang="en-US" dirty="0"/>
              <a:t> </a:t>
            </a:r>
            <a:r>
              <a:rPr lang="en-US" dirty="0" err="1"/>
              <a:t>obra</a:t>
            </a:r>
            <a:r>
              <a:rPr lang="en-US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Don </a:t>
            </a:r>
            <a:r>
              <a:rPr lang="en-US" b="1" i="1" dirty="0" err="1">
                <a:solidFill>
                  <a:srgbClr val="C00000"/>
                </a:solidFill>
              </a:rPr>
              <a:t>Quijote</a:t>
            </a:r>
            <a:r>
              <a:rPr lang="en-US" b="1" i="1" dirty="0">
                <a:solidFill>
                  <a:srgbClr val="C00000"/>
                </a:solidFill>
              </a:rPr>
              <a:t> de la Mancha </a:t>
            </a:r>
            <a:r>
              <a:rPr lang="en-US" dirty="0" err="1"/>
              <a:t>dando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/>
              <a:t>descripción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viejo</a:t>
            </a:r>
            <a:r>
              <a:rPr lang="en-US" dirty="0"/>
              <a:t> </a:t>
            </a:r>
            <a:r>
              <a:rPr lang="en-US" dirty="0" smtClean="0"/>
              <a:t>hidalgo </a:t>
            </a:r>
            <a:r>
              <a:rPr lang="en-US" dirty="0"/>
              <a:t>que 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 smtClean="0"/>
              <a:t>hábitos</a:t>
            </a:r>
            <a:r>
              <a:rPr lang="en-US" dirty="0" smtClean="0"/>
              <a:t> </a:t>
            </a:r>
            <a:r>
              <a:rPr lang="en-US" dirty="0" err="1" smtClean="0"/>
              <a:t>alimenticios</a:t>
            </a:r>
            <a:r>
              <a:rPr lang="en-US" dirty="0" smtClean="0"/>
              <a:t>. </a:t>
            </a:r>
            <a:r>
              <a:rPr lang="en-US" sz="3600" dirty="0" smtClean="0">
                <a:latin typeface="Apple Color Emoji" charset="0"/>
              </a:rPr>
              <a:t>🥘⚔️🛡</a:t>
            </a:r>
            <a:r>
              <a:rPr lang="en-US" sz="3600" dirty="0">
                <a:latin typeface="Apple Color Emoji" charset="0"/>
              </a:rPr>
              <a:t>🐎</a:t>
            </a:r>
          </a:p>
          <a:p>
            <a:endParaRPr lang="en-US" dirty="0">
              <a:latin typeface="Apple Color Emoji" charset="0"/>
            </a:endParaRPr>
          </a:p>
          <a:p>
            <a:endParaRPr lang="en-US" dirty="0">
              <a:latin typeface="Apple Color Emoji" charset="0"/>
            </a:endParaRPr>
          </a:p>
          <a:p>
            <a:endParaRPr lang="en-US" dirty="0">
              <a:latin typeface="Apple Color Emoj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2663"/>
            <a:ext cx="8954429" cy="1075241"/>
          </a:xfrm>
          <a:ln w="28575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Comida, </a:t>
            </a:r>
            <a:r>
              <a:rPr lang="en-US" b="1" dirty="0" err="1" smtClean="0">
                <a:solidFill>
                  <a:srgbClr val="FF0000"/>
                </a:solidFill>
              </a:rPr>
              <a:t>salud</a:t>
            </a:r>
            <a:r>
              <a:rPr lang="en-US" b="1" dirty="0" smtClean="0">
                <a:solidFill>
                  <a:srgbClr val="FF0000"/>
                </a:solidFill>
              </a:rPr>
              <a:t> y </a:t>
            </a:r>
            <a:r>
              <a:rPr lang="en-US" b="1" dirty="0" err="1" smtClean="0">
                <a:solidFill>
                  <a:srgbClr val="FF0000"/>
                </a:solidFill>
              </a:rPr>
              <a:t>nivel</a:t>
            </a:r>
            <a:r>
              <a:rPr lang="en-US" b="1" dirty="0" smtClean="0">
                <a:solidFill>
                  <a:srgbClr val="FF0000"/>
                </a:solidFill>
              </a:rPr>
              <a:t> social</a:t>
            </a:r>
            <a:r>
              <a:rPr lang="en-US" dirty="0" smtClean="0"/>
              <a:t>: </a:t>
            </a:r>
            <a:r>
              <a:rPr lang="en-US" i="1" dirty="0" smtClean="0"/>
              <a:t>Don </a:t>
            </a:r>
            <a:r>
              <a:rPr lang="en-US" i="1" dirty="0" err="1" smtClean="0"/>
              <a:t>Quijote</a:t>
            </a:r>
            <a:r>
              <a:rPr lang="en-US" i="1" dirty="0" smtClean="0"/>
              <a:t> de la Mancha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25" y="1197904"/>
            <a:ext cx="8976275" cy="5660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“En </a:t>
            </a:r>
            <a:r>
              <a:rPr lang="en-US" sz="3600" dirty="0"/>
              <a:t>un </a:t>
            </a:r>
            <a:r>
              <a:rPr lang="en-US" sz="3600" dirty="0" err="1"/>
              <a:t>lugar</a:t>
            </a:r>
            <a:r>
              <a:rPr lang="en-US" sz="3600" dirty="0"/>
              <a:t> de la Mancha, de </a:t>
            </a:r>
            <a:r>
              <a:rPr lang="en-US" sz="3600" dirty="0" err="1"/>
              <a:t>cuyo</a:t>
            </a:r>
            <a:r>
              <a:rPr lang="en-US" sz="3600" dirty="0"/>
              <a:t> </a:t>
            </a:r>
            <a:r>
              <a:rPr lang="en-US" sz="3600" dirty="0" err="1"/>
              <a:t>nombre</a:t>
            </a:r>
            <a:r>
              <a:rPr lang="en-US" sz="3600" dirty="0"/>
              <a:t> no </a:t>
            </a:r>
            <a:r>
              <a:rPr lang="en-US" sz="3600" dirty="0" err="1"/>
              <a:t>quiero</a:t>
            </a:r>
            <a:r>
              <a:rPr lang="en-US" sz="3600" dirty="0"/>
              <a:t> </a:t>
            </a:r>
            <a:r>
              <a:rPr lang="en-US" sz="3600" dirty="0" err="1"/>
              <a:t>acordarme</a:t>
            </a:r>
            <a:r>
              <a:rPr lang="en-US" sz="3600" dirty="0"/>
              <a:t>, no ha mucho </a:t>
            </a:r>
            <a:r>
              <a:rPr lang="en-US" sz="3600" dirty="0" err="1"/>
              <a:t>tiempo</a:t>
            </a:r>
            <a:r>
              <a:rPr lang="en-US" sz="3600" dirty="0"/>
              <a:t> que </a:t>
            </a:r>
            <a:r>
              <a:rPr lang="en-US" sz="3600" dirty="0" err="1" smtClean="0"/>
              <a:t>vivía</a:t>
            </a:r>
            <a:r>
              <a:rPr lang="en-US" sz="3600" dirty="0" smtClean="0"/>
              <a:t> </a:t>
            </a:r>
            <a:r>
              <a:rPr lang="en-US" sz="3600" dirty="0"/>
              <a:t>un hidalgo de los de </a:t>
            </a:r>
            <a:r>
              <a:rPr lang="en-US" sz="3600" dirty="0" err="1"/>
              <a:t>lanza</a:t>
            </a:r>
            <a:r>
              <a:rPr lang="en-US" sz="3600" dirty="0"/>
              <a:t> en </a:t>
            </a:r>
            <a:r>
              <a:rPr lang="en-US" sz="3600" dirty="0" err="1"/>
              <a:t>astillero</a:t>
            </a:r>
            <a:r>
              <a:rPr lang="en-US" sz="3600" dirty="0"/>
              <a:t>, </a:t>
            </a:r>
            <a:r>
              <a:rPr lang="en-US" sz="3600" dirty="0" err="1"/>
              <a:t>adarga</a:t>
            </a:r>
            <a:r>
              <a:rPr lang="en-US" sz="3600" dirty="0"/>
              <a:t> </a:t>
            </a:r>
            <a:r>
              <a:rPr lang="en-US" sz="3600" dirty="0" err="1"/>
              <a:t>antigua</a:t>
            </a:r>
            <a:r>
              <a:rPr lang="en-US" sz="3600" dirty="0"/>
              <a:t>, </a:t>
            </a:r>
            <a:r>
              <a:rPr lang="en-US" sz="3600" dirty="0" err="1" smtClean="0"/>
              <a:t>rocín</a:t>
            </a:r>
            <a:r>
              <a:rPr lang="en-US" sz="3600" dirty="0" smtClean="0"/>
              <a:t> </a:t>
            </a:r>
            <a:r>
              <a:rPr lang="en-US" sz="3600" dirty="0" err="1"/>
              <a:t>flaco</a:t>
            </a:r>
            <a:r>
              <a:rPr lang="en-US" sz="3600" dirty="0"/>
              <a:t> y </a:t>
            </a:r>
            <a:r>
              <a:rPr lang="en-US" sz="3600" dirty="0" err="1"/>
              <a:t>galgo</a:t>
            </a:r>
            <a:r>
              <a:rPr lang="en-US" sz="3600" dirty="0"/>
              <a:t> </a:t>
            </a:r>
            <a:r>
              <a:rPr lang="en-US" sz="3600" dirty="0" err="1"/>
              <a:t>corredor</a:t>
            </a:r>
            <a:r>
              <a:rPr lang="en-US" sz="3600" dirty="0"/>
              <a:t>. Una olla de </a:t>
            </a:r>
            <a:r>
              <a:rPr lang="en-US" sz="3600" dirty="0" err="1"/>
              <a:t>algo</a:t>
            </a:r>
            <a:r>
              <a:rPr lang="en-US" sz="3600" dirty="0"/>
              <a:t> </a:t>
            </a:r>
            <a:r>
              <a:rPr lang="en-US" sz="3600" dirty="0" err="1" smtClean="0"/>
              <a:t>más</a:t>
            </a:r>
            <a:r>
              <a:rPr lang="en-US" sz="3600" dirty="0" smtClean="0"/>
              <a:t> </a:t>
            </a:r>
            <a:r>
              <a:rPr lang="en-US" sz="3600" dirty="0" err="1"/>
              <a:t>vaca</a:t>
            </a:r>
            <a:r>
              <a:rPr lang="en-US" sz="3600" dirty="0"/>
              <a:t> que </a:t>
            </a:r>
            <a:r>
              <a:rPr lang="en-US" sz="3600" dirty="0" err="1"/>
              <a:t>carnero</a:t>
            </a:r>
            <a:r>
              <a:rPr lang="en-US" sz="3600" dirty="0"/>
              <a:t>, </a:t>
            </a:r>
            <a:r>
              <a:rPr lang="en-US" sz="3600" dirty="0" err="1" smtClean="0"/>
              <a:t>salpicón</a:t>
            </a:r>
            <a:r>
              <a:rPr lang="en-US" sz="3600" dirty="0" smtClean="0"/>
              <a:t> </a:t>
            </a:r>
            <a:r>
              <a:rPr lang="en-US" sz="3600" dirty="0"/>
              <a:t>las </a:t>
            </a:r>
            <a:r>
              <a:rPr lang="en-US" sz="3600" dirty="0" err="1" smtClean="0"/>
              <a:t>más</a:t>
            </a:r>
            <a:r>
              <a:rPr lang="en-US" sz="3600" dirty="0" smtClean="0"/>
              <a:t> </a:t>
            </a:r>
            <a:r>
              <a:rPr lang="en-US" sz="3600" dirty="0" err="1"/>
              <a:t>noches</a:t>
            </a:r>
            <a:r>
              <a:rPr lang="en-US" sz="3600" dirty="0"/>
              <a:t>, </a:t>
            </a:r>
            <a:r>
              <a:rPr lang="en-US" sz="3600" dirty="0" err="1"/>
              <a:t>duelos</a:t>
            </a:r>
            <a:r>
              <a:rPr lang="en-US" sz="3600" dirty="0"/>
              <a:t> y </a:t>
            </a:r>
            <a:r>
              <a:rPr lang="en-US" sz="3600" dirty="0" err="1"/>
              <a:t>quebrantos</a:t>
            </a:r>
            <a:r>
              <a:rPr lang="en-US" sz="3600" dirty="0"/>
              <a:t> </a:t>
            </a:r>
            <a:r>
              <a:rPr lang="en-US" sz="3600" dirty="0" err="1"/>
              <a:t>los</a:t>
            </a:r>
            <a:r>
              <a:rPr lang="en-US" sz="3600" dirty="0"/>
              <a:t> </a:t>
            </a:r>
            <a:r>
              <a:rPr lang="en-US" sz="3600" dirty="0" err="1" smtClean="0"/>
              <a:t>sábados</a:t>
            </a:r>
            <a:r>
              <a:rPr lang="en-US" sz="3600" dirty="0"/>
              <a:t>, </a:t>
            </a:r>
            <a:r>
              <a:rPr lang="en-US" sz="3600" dirty="0" err="1"/>
              <a:t>lentejas</a:t>
            </a:r>
            <a:r>
              <a:rPr lang="en-US" sz="3600" dirty="0"/>
              <a:t> los </a:t>
            </a:r>
            <a:r>
              <a:rPr lang="en-US" sz="3600" dirty="0" err="1"/>
              <a:t>viernes</a:t>
            </a:r>
            <a:r>
              <a:rPr lang="en-US" sz="3600" dirty="0"/>
              <a:t>, </a:t>
            </a:r>
            <a:r>
              <a:rPr lang="en-US" sz="3600" dirty="0" err="1" smtClean="0"/>
              <a:t>algún</a:t>
            </a:r>
            <a:r>
              <a:rPr lang="en-US" sz="3600" dirty="0" smtClean="0"/>
              <a:t> </a:t>
            </a:r>
            <a:r>
              <a:rPr lang="en-US" sz="3600" dirty="0"/>
              <a:t>palomino de </a:t>
            </a:r>
            <a:r>
              <a:rPr lang="en-US" sz="3600" dirty="0" err="1" smtClean="0"/>
              <a:t>añadidura</a:t>
            </a:r>
            <a:r>
              <a:rPr lang="en-US" sz="3600" dirty="0" smtClean="0"/>
              <a:t> </a:t>
            </a:r>
            <a:r>
              <a:rPr lang="en-US" sz="3600" dirty="0"/>
              <a:t>los </a:t>
            </a:r>
            <a:r>
              <a:rPr lang="en-US" sz="3600" dirty="0" err="1"/>
              <a:t>domingos</a:t>
            </a:r>
            <a:r>
              <a:rPr lang="en-US" sz="3600" dirty="0"/>
              <a:t>, </a:t>
            </a:r>
            <a:r>
              <a:rPr lang="en-US" sz="3600" dirty="0" err="1" smtClean="0"/>
              <a:t>consumían</a:t>
            </a:r>
            <a:r>
              <a:rPr lang="en-US" sz="3600" dirty="0" smtClean="0"/>
              <a:t> </a:t>
            </a:r>
            <a:r>
              <a:rPr lang="en-US" sz="3600" dirty="0"/>
              <a:t>las </a:t>
            </a:r>
            <a:r>
              <a:rPr lang="en-US" sz="3600" dirty="0" err="1"/>
              <a:t>tres</a:t>
            </a:r>
            <a:r>
              <a:rPr lang="en-US" sz="3600" dirty="0"/>
              <a:t> </a:t>
            </a:r>
            <a:r>
              <a:rPr lang="en-US" sz="3600" dirty="0" err="1"/>
              <a:t>partes</a:t>
            </a:r>
            <a:r>
              <a:rPr lang="en-US" sz="3600" dirty="0"/>
              <a:t> de </a:t>
            </a:r>
            <a:r>
              <a:rPr lang="en-US" sz="3600" dirty="0" err="1"/>
              <a:t>su</a:t>
            </a:r>
            <a:r>
              <a:rPr lang="en-US" sz="3600" dirty="0"/>
              <a:t> hacienda</a:t>
            </a:r>
            <a:r>
              <a:rPr lang="en-US" sz="3600" dirty="0" smtClean="0"/>
              <a:t>.”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783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38" y="110062"/>
            <a:ext cx="855108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dirty="0" err="1" smtClean="0"/>
              <a:t>Frases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famosas</a:t>
            </a:r>
            <a:r>
              <a:rPr lang="en-US" altLang="ja-JP" dirty="0" smtClean="0"/>
              <a:t> del </a:t>
            </a:r>
            <a:r>
              <a:rPr lang="en-US" altLang="ja-JP" i="1" dirty="0" err="1" smtClean="0"/>
              <a:t>Quijote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por</a:t>
            </a:r>
            <a:r>
              <a:rPr lang="en-US" altLang="ja-JP" dirty="0" smtClean="0"/>
              <a:t> las </a:t>
            </a:r>
            <a:r>
              <a:rPr lang="en-US" altLang="ja-JP" dirty="0" err="1" smtClean="0"/>
              <a:t>calles</a:t>
            </a:r>
            <a:r>
              <a:rPr lang="en-US" altLang="ja-JP" dirty="0" smtClean="0"/>
              <a:t> de Madrid: </a:t>
            </a:r>
            <a:r>
              <a:rPr lang="en-US" altLang="ja-JP" dirty="0" err="1" smtClean="0"/>
              <a:t>h</a:t>
            </a:r>
            <a:r>
              <a:rPr kumimoji="1" lang="en-US" altLang="ja-JP" dirty="0" err="1" smtClean="0"/>
              <a:t>omenaje</a:t>
            </a:r>
            <a:r>
              <a:rPr kumimoji="1" lang="en-US" altLang="ja-JP" dirty="0" smtClean="0"/>
              <a:t> a Cervantes</a:t>
            </a:r>
            <a:endParaRPr kumimoji="1" lang="ja-JP" altLang="en-US" dirty="0"/>
          </a:p>
        </p:txBody>
      </p:sp>
      <p:pic>
        <p:nvPicPr>
          <p:cNvPr id="4" name="Content Placeholder 3" descr="IMG_11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3138449" y="1358900"/>
            <a:ext cx="8229600" cy="4525963"/>
          </a:xfrm>
        </p:spPr>
      </p:pic>
      <p:pic>
        <p:nvPicPr>
          <p:cNvPr id="5" name="Picture 4" descr="IMG_11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4" y="1358900"/>
            <a:ext cx="5135723" cy="5033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4460" y="5977053"/>
            <a:ext cx="3479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“El </a:t>
            </a:r>
            <a:r>
              <a:rPr lang="en-US" sz="2000" b="1" dirty="0" err="1" smtClean="0">
                <a:solidFill>
                  <a:srgbClr val="C00000"/>
                </a:solidFill>
              </a:rPr>
              <a:t>oficio</a:t>
            </a:r>
            <a:r>
              <a:rPr lang="en-US" sz="2000" b="1" dirty="0" smtClean="0">
                <a:solidFill>
                  <a:srgbClr val="C00000"/>
                </a:solidFill>
              </a:rPr>
              <a:t> que no da de comer a </a:t>
            </a:r>
            <a:r>
              <a:rPr lang="en-US" sz="2000" b="1" dirty="0" err="1" smtClean="0">
                <a:solidFill>
                  <a:srgbClr val="C00000"/>
                </a:solidFill>
              </a:rPr>
              <a:t>su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dueño</a:t>
            </a:r>
            <a:r>
              <a:rPr lang="en-US" sz="2000" b="1" dirty="0" smtClean="0">
                <a:solidFill>
                  <a:srgbClr val="C00000"/>
                </a:solidFill>
              </a:rPr>
              <a:t> no vale dos </a:t>
            </a:r>
            <a:r>
              <a:rPr lang="en-US" sz="2000" b="1" dirty="0" err="1" smtClean="0">
                <a:solidFill>
                  <a:srgbClr val="C00000"/>
                </a:solidFill>
              </a:rPr>
              <a:t>habas</a:t>
            </a:r>
            <a:r>
              <a:rPr lang="en-US" sz="2000" b="1" dirty="0" smtClean="0">
                <a:solidFill>
                  <a:srgbClr val="C00000"/>
                </a:solidFill>
              </a:rPr>
              <a:t>” 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/>
          <a:lstStyle/>
          <a:p>
            <a:r>
              <a:rPr lang="en-US" dirty="0" err="1" smtClean="0"/>
              <a:t>España</a:t>
            </a:r>
            <a:r>
              <a:rPr lang="en-US" dirty="0" smtClean="0"/>
              <a:t> </a:t>
            </a:r>
            <a:r>
              <a:rPr lang="en-US" dirty="0" err="1" smtClean="0"/>
              <a:t>musulmana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C00000"/>
                </a:solidFill>
              </a:rPr>
              <a:t>Al-Andalus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age32image22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ge32image23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e32image232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ge32image233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ge32image235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ge32image2369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419" y="1682750"/>
            <a:ext cx="876485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altLang="en-US" sz="2800" dirty="0"/>
              <a:t>Los </a:t>
            </a:r>
            <a:r>
              <a:rPr lang="en-US" altLang="en-US" sz="2800" dirty="0" err="1"/>
              <a:t>musulmanes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entraron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España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el </a:t>
            </a:r>
            <a:r>
              <a:rPr lang="en-US" altLang="en-US" sz="2800" dirty="0" err="1" smtClean="0"/>
              <a:t>año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711 y </a:t>
            </a:r>
            <a:r>
              <a:rPr lang="en-US" altLang="en-US" sz="2800" dirty="0" err="1"/>
              <a:t>permanecieron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como</a:t>
            </a:r>
            <a:r>
              <a:rPr lang="en-US" altLang="en-US" sz="2800" dirty="0"/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cultura</a:t>
            </a:r>
            <a:r>
              <a:rPr lang="en-US" altLang="en-US" sz="2800" b="1" dirty="0">
                <a:solidFill>
                  <a:srgbClr val="C00000"/>
                </a:solidFill>
              </a:rPr>
              <a:t> de </a:t>
            </a:r>
            <a:r>
              <a:rPr lang="en-US" altLang="en-US" sz="2800" b="1" dirty="0" err="1">
                <a:solidFill>
                  <a:srgbClr val="C00000"/>
                </a:solidFill>
              </a:rPr>
              <a:t>poder</a:t>
            </a:r>
            <a:r>
              <a:rPr lang="en-US" altLang="en-US" sz="2800" b="1" dirty="0">
                <a:solidFill>
                  <a:srgbClr val="C00000"/>
                </a:solidFill>
              </a:rPr>
              <a:t> y </a:t>
            </a:r>
            <a:r>
              <a:rPr lang="en-US" altLang="en-US" sz="2800" b="1" dirty="0" err="1" smtClean="0">
                <a:solidFill>
                  <a:srgbClr val="C00000"/>
                </a:solidFill>
              </a:rPr>
              <a:t>prestigio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/>
              <a:t>hasta 1492.</a:t>
            </a:r>
            <a:endParaRPr lang="en-US" altLang="en-US" sz="2800" dirty="0"/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altLang="en-US" sz="2800" dirty="0"/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altLang="en-US" sz="2800" dirty="0"/>
              <a:t>Junto con la </a:t>
            </a:r>
            <a:r>
              <a:rPr lang="en-US" altLang="en-US" sz="2800" dirty="0" err="1"/>
              <a:t>lengua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árabe</a:t>
            </a:r>
            <a:r>
              <a:rPr lang="en-US" altLang="en-US" sz="2800" dirty="0"/>
              <a:t>, los </a:t>
            </a:r>
            <a:r>
              <a:rPr lang="en-US" altLang="en-US" sz="2800" dirty="0" err="1"/>
              <a:t>musulmanes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traen</a:t>
            </a:r>
            <a:r>
              <a:rPr lang="en-US" altLang="en-US" sz="2800" dirty="0"/>
              <a:t> a </a:t>
            </a:r>
            <a:r>
              <a:rPr lang="en-US" altLang="en-US" sz="2800" dirty="0" err="1" smtClean="0"/>
              <a:t>España</a:t>
            </a:r>
            <a:r>
              <a:rPr lang="en-US" altLang="en-US" sz="2800" dirty="0" smtClean="0"/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</a:rPr>
              <a:t>conocimientos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avanzados</a:t>
            </a:r>
            <a:r>
              <a:rPr lang="en-US" altLang="en-US" sz="2800" b="1" dirty="0">
                <a:solidFill>
                  <a:srgbClr val="C00000"/>
                </a:solidFill>
              </a:rPr>
              <a:t> en </a:t>
            </a:r>
            <a:r>
              <a:rPr lang="en-US" altLang="en-US" sz="2800" b="1" dirty="0" err="1">
                <a:solidFill>
                  <a:srgbClr val="C00000"/>
                </a:solidFill>
              </a:rPr>
              <a:t>muchas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</a:rPr>
              <a:t>áreas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</a:rPr>
              <a:t>del saber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incluyendo</a:t>
            </a:r>
            <a:r>
              <a:rPr lang="en-US" altLang="en-US" sz="2800" dirty="0"/>
              <a:t> la </a:t>
            </a:r>
            <a:r>
              <a:rPr lang="en-US" altLang="en-US" sz="2800" dirty="0" err="1"/>
              <a:t>agricultura</a:t>
            </a:r>
            <a:r>
              <a:rPr lang="en-US" altLang="en-US" sz="2800" dirty="0"/>
              <a:t>.</a:t>
            </a: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altLang="en-US" sz="2800" dirty="0"/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altLang="en-US" sz="2800" dirty="0" err="1" smtClean="0"/>
              <a:t>También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introducen</a:t>
            </a:r>
            <a:r>
              <a:rPr lang="en-US" altLang="en-US" sz="2800" dirty="0"/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nuevos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gustos</a:t>
            </a:r>
            <a:r>
              <a:rPr lang="en-US" altLang="en-US" sz="2800" b="1" dirty="0">
                <a:solidFill>
                  <a:srgbClr val="C00000"/>
                </a:solidFill>
              </a:rPr>
              <a:t> y </a:t>
            </a:r>
            <a:r>
              <a:rPr lang="en-US" altLang="en-US" sz="2800" b="1" dirty="0" err="1" smtClean="0">
                <a:solidFill>
                  <a:srgbClr val="C00000"/>
                </a:solidFill>
              </a:rPr>
              <a:t>técnicas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culinarias</a:t>
            </a:r>
            <a:r>
              <a:rPr lang="en-US" altLang="en-US" sz="28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8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0"/>
            <a:ext cx="8445500" cy="1181100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3200" dirty="0" err="1" smtClean="0"/>
              <a:t>Varios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platos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actuales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están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relacionados</a:t>
            </a:r>
            <a:r>
              <a:rPr kumimoji="1" lang="en-US" altLang="ja-JP" sz="3200" dirty="0" smtClean="0"/>
              <a:t> con la </a:t>
            </a:r>
            <a:r>
              <a:rPr kumimoji="1" lang="en-US" altLang="ja-JP" sz="3200" b="1" dirty="0" err="1" smtClean="0">
                <a:solidFill>
                  <a:srgbClr val="C00000"/>
                </a:solidFill>
              </a:rPr>
              <a:t>cocina</a:t>
            </a:r>
            <a:r>
              <a:rPr kumimoji="1" lang="en-US" altLang="ja-JP" sz="3200" b="1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3200" b="1" dirty="0" err="1" smtClean="0">
                <a:solidFill>
                  <a:srgbClr val="C00000"/>
                </a:solidFill>
              </a:rPr>
              <a:t>musulmana</a:t>
            </a:r>
            <a:r>
              <a:rPr kumimoji="1" lang="en-US" altLang="ja-JP" sz="3200" b="1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3200" dirty="0" smtClean="0"/>
              <a:t>de la </a:t>
            </a:r>
            <a:r>
              <a:rPr kumimoji="1" lang="en-US" altLang="ja-JP" sz="3200" dirty="0" err="1" smtClean="0"/>
              <a:t>Edad</a:t>
            </a:r>
            <a:r>
              <a:rPr kumimoji="1" lang="en-US" altLang="ja-JP" sz="3200" dirty="0" smtClean="0"/>
              <a:t> Media</a:t>
            </a:r>
            <a:endParaRPr kumimoji="1" lang="ja-JP" altLang="en-US" sz="3200" dirty="0"/>
          </a:p>
        </p:txBody>
      </p:sp>
      <p:pic>
        <p:nvPicPr>
          <p:cNvPr id="4" name="Content Placeholder 3" descr="IMG_09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b="1668"/>
          <a:stretch>
            <a:fillRect/>
          </a:stretch>
        </p:blipFill>
        <p:spPr>
          <a:xfrm>
            <a:off x="152400" y="1244600"/>
            <a:ext cx="4529213" cy="2641600"/>
          </a:xfrm>
          <a:ln w="19050">
            <a:solidFill>
              <a:schemeClr val="tx1"/>
            </a:solidFill>
          </a:ln>
        </p:spPr>
      </p:pic>
      <p:pic>
        <p:nvPicPr>
          <p:cNvPr id="6" name="Picture 5" descr="IMG_1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4318000"/>
            <a:ext cx="2997200" cy="224790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1300" y="4472454"/>
            <a:ext cx="1689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Pescado</a:t>
            </a:r>
            <a:r>
              <a:rPr kumimoji="1" lang="en-US" altLang="ja-JP" sz="2400" dirty="0" smtClean="0"/>
              <a:t> en </a:t>
            </a:r>
            <a:r>
              <a:rPr kumimoji="1" lang="en-US" altLang="ja-JP" sz="2400" dirty="0" err="1" smtClean="0"/>
              <a:t>escabeche</a:t>
            </a:r>
            <a:r>
              <a:rPr kumimoji="1" lang="en-US" altLang="ja-JP" sz="2400" dirty="0" smtClean="0"/>
              <a:t> y </a:t>
            </a:r>
          </a:p>
          <a:p>
            <a:r>
              <a:rPr kumimoji="1" lang="en-US" altLang="ja-JP" sz="2400" dirty="0" err="1" smtClean="0"/>
              <a:t>ensalada</a:t>
            </a:r>
            <a:r>
              <a:rPr kumimoji="1" lang="en-US" altLang="ja-JP" sz="2400" dirty="0" smtClean="0"/>
              <a:t> con </a:t>
            </a:r>
            <a:r>
              <a:rPr kumimoji="1" lang="en-US" altLang="ja-JP" sz="2400" dirty="0" err="1" smtClean="0"/>
              <a:t>atún</a:t>
            </a:r>
            <a:r>
              <a:rPr kumimoji="1" lang="en-US" altLang="ja-JP" sz="2400" dirty="0" smtClean="0"/>
              <a:t> en </a:t>
            </a:r>
            <a:r>
              <a:rPr kumimoji="1" lang="en-US" altLang="ja-JP" sz="2400" dirty="0" err="1" smtClean="0"/>
              <a:t>escabeche</a:t>
            </a:r>
            <a:endParaRPr kumimoji="1" lang="ja-JP" alt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53" y="3462141"/>
            <a:ext cx="3611647" cy="3103759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9" y="1244600"/>
            <a:ext cx="2593882" cy="2120195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726022" y="1919069"/>
            <a:ext cx="13595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smtClean="0"/>
              <a:t>Mejillones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/>
              <a:t>y </a:t>
            </a:r>
            <a:r>
              <a:rPr kumimoji="1" lang="en-US" altLang="ja-JP" sz="2000" dirty="0" err="1"/>
              <a:t>pescado</a:t>
            </a:r>
            <a:r>
              <a:rPr kumimoji="1" lang="en-US" altLang="ja-JP" sz="2000" dirty="0"/>
              <a:t> con </a:t>
            </a:r>
            <a:r>
              <a:rPr kumimoji="1" lang="en-US" altLang="ja-JP" sz="2000" dirty="0" err="1"/>
              <a:t>pisto</a:t>
            </a:r>
            <a:endParaRPr kumimoji="1" lang="ja-JP" alt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96940"/>
            <a:ext cx="82296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El </a:t>
            </a:r>
            <a:r>
              <a:rPr lang="en-US" b="1" dirty="0" err="1" smtClean="0">
                <a:solidFill>
                  <a:srgbClr val="C00000"/>
                </a:solidFill>
              </a:rPr>
              <a:t>cuscús</a:t>
            </a:r>
            <a:r>
              <a:rPr lang="en-US" dirty="0" smtClean="0"/>
              <a:t> se </a:t>
            </a:r>
            <a:r>
              <a:rPr lang="en-US" dirty="0" err="1" smtClean="0"/>
              <a:t>consideraba</a:t>
            </a:r>
            <a:r>
              <a:rPr lang="en-US" dirty="0" smtClean="0"/>
              <a:t> el </a:t>
            </a:r>
            <a:r>
              <a:rPr lang="en-US" dirty="0" err="1" smtClean="0"/>
              <a:t>plato</a:t>
            </a:r>
            <a:r>
              <a:rPr lang="en-US" dirty="0" smtClean="0"/>
              <a:t> </a:t>
            </a:r>
            <a:r>
              <a:rPr lang="en-US" dirty="0" err="1" smtClean="0"/>
              <a:t>musulmán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excelencia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01" y="1561002"/>
            <a:ext cx="6929397" cy="4940160"/>
          </a:xfr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82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29" y="568596"/>
            <a:ext cx="90551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El </a:t>
            </a:r>
            <a:r>
              <a:rPr lang="en-US" sz="3600" dirty="0" err="1" smtClean="0"/>
              <a:t>sabor</a:t>
            </a:r>
            <a:r>
              <a:rPr lang="en-US" sz="3600" dirty="0" smtClean="0"/>
              <a:t> del </a:t>
            </a:r>
            <a:r>
              <a:rPr lang="en-US" sz="3600" b="1" dirty="0" err="1" smtClean="0">
                <a:solidFill>
                  <a:srgbClr val="C00000"/>
                </a:solidFill>
              </a:rPr>
              <a:t>almorí</a:t>
            </a:r>
            <a:r>
              <a:rPr lang="en-US" sz="3600" dirty="0" smtClean="0"/>
              <a:t>,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/>
              <a:t>importante</a:t>
            </a:r>
            <a:r>
              <a:rPr lang="en-US" sz="3600" dirty="0" smtClean="0"/>
              <a:t> </a:t>
            </a:r>
            <a:r>
              <a:rPr lang="en-US" sz="3600" dirty="0" err="1" smtClean="0"/>
              <a:t>condimento</a:t>
            </a:r>
            <a:r>
              <a:rPr lang="en-US" sz="3600" dirty="0" smtClean="0"/>
              <a:t> para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musulmanes</a:t>
            </a:r>
            <a:r>
              <a:rPr lang="en-US" sz="3600" dirty="0" smtClean="0"/>
              <a:t>, </a:t>
            </a:r>
            <a:r>
              <a:rPr lang="en-US" sz="3600" dirty="0" err="1" smtClean="0"/>
              <a:t>tenía</a:t>
            </a:r>
            <a:r>
              <a:rPr lang="en-US" sz="3600" dirty="0" smtClean="0"/>
              <a:t> </a:t>
            </a:r>
            <a:r>
              <a:rPr lang="en-US" sz="3600" dirty="0" smtClean="0"/>
              <a:t>un </a:t>
            </a:r>
            <a:r>
              <a:rPr lang="en-US" sz="3600" dirty="0" err="1" smtClean="0"/>
              <a:t>sabor</a:t>
            </a:r>
            <a:r>
              <a:rPr lang="en-US" sz="3600" dirty="0" smtClean="0"/>
              <a:t> </a:t>
            </a:r>
            <a:r>
              <a:rPr lang="en-US" sz="3600" dirty="0" err="1" smtClean="0"/>
              <a:t>parecido</a:t>
            </a:r>
            <a:r>
              <a:rPr lang="en-US" sz="3600" dirty="0" smtClean="0"/>
              <a:t> al de la parte </a:t>
            </a:r>
            <a:r>
              <a:rPr lang="en-US" sz="3600" dirty="0" err="1" smtClean="0"/>
              <a:t>blanca</a:t>
            </a:r>
            <a:r>
              <a:rPr lang="en-US" sz="3600" dirty="0" smtClean="0"/>
              <a:t> exterior del chorizo o del salami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9" y="1789771"/>
            <a:ext cx="5370319" cy="4525963"/>
          </a:xfrm>
        </p:spPr>
      </p:pic>
    </p:spTree>
    <p:extLst>
      <p:ext uri="{BB962C8B-B14F-4D97-AF65-F5344CB8AC3E}">
        <p14:creationId xmlns:p14="http://schemas.microsoft.com/office/powerpoint/2010/main" val="10403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3829"/>
            <a:ext cx="8229600" cy="898366"/>
          </a:xfrm>
        </p:spPr>
        <p:txBody>
          <a:bodyPr>
            <a:norm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Humores</a:t>
            </a:r>
            <a:r>
              <a:rPr kumimoji="1" lang="en-US" altLang="ja-JP" dirty="0" smtClean="0"/>
              <a:t> – </a:t>
            </a:r>
            <a:r>
              <a:rPr kumimoji="1" lang="en-US" altLang="ja-JP" dirty="0" err="1" smtClean="0"/>
              <a:t>Interpretación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gráfica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795"/>
            <a:ext cx="9144000" cy="64199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						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 </a:t>
            </a:r>
            <a:r>
              <a:rPr kumimoji="1" lang="en-US" altLang="ja-JP" b="1" dirty="0" err="1" smtClean="0">
                <a:solidFill>
                  <a:srgbClr val="000000"/>
                </a:solidFill>
              </a:rPr>
              <a:t>Bilis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b="1" dirty="0" err="1" smtClean="0">
                <a:solidFill>
                  <a:srgbClr val="000000"/>
                </a:solidFill>
              </a:rPr>
              <a:t>amarilla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b="1" dirty="0" smtClean="0"/>
              <a:t>(</a:t>
            </a:r>
            <a:r>
              <a:rPr kumimoji="1" lang="en-US" altLang="ja-JP" b="1" dirty="0" err="1" smtClean="0"/>
              <a:t>Colérico</a:t>
            </a:r>
            <a:r>
              <a:rPr kumimoji="1" lang="en-US" altLang="ja-JP" b="1" dirty="0" smtClean="0"/>
              <a:t>)</a:t>
            </a:r>
            <a:endParaRPr kumimoji="1" lang="en-US" altLang="ja-JP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kumimoji="1" lang="en-US" altLang="ja-JP" b="1" dirty="0" smtClean="0"/>
              <a:t>									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FUEGO</a:t>
            </a:r>
            <a:r>
              <a:rPr kumimoji="1" lang="en-US" altLang="ja-JP" b="1" dirty="0" smtClean="0"/>
              <a:t> </a:t>
            </a:r>
          </a:p>
          <a:p>
            <a:pPr marL="0" indent="0">
              <a:buNone/>
            </a:pPr>
            <a:r>
              <a:rPr kumimoji="1" lang="en-US" altLang="ja-JP" b="1" dirty="0"/>
              <a:t>	</a:t>
            </a:r>
            <a:r>
              <a:rPr kumimoji="1" lang="en-US" altLang="ja-JP" b="1" dirty="0" smtClean="0"/>
              <a:t>						</a:t>
            </a:r>
            <a:endParaRPr kumimoji="1" lang="ja-JP" altLang="en-US" b="1" dirty="0"/>
          </a:p>
        </p:txBody>
      </p:sp>
      <p:sp>
        <p:nvSpPr>
          <p:cNvPr id="6" name="Rectangle 5"/>
          <p:cNvSpPr/>
          <p:nvPr/>
        </p:nvSpPr>
        <p:spPr>
          <a:xfrm flipH="1">
            <a:off x="3026979" y="2557073"/>
            <a:ext cx="3340115" cy="269623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 rot="2700000" flipH="1" flipV="1">
            <a:off x="3176073" y="2470101"/>
            <a:ext cx="3050542" cy="30875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254000" y="3462777"/>
            <a:ext cx="3882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Sangre-</a:t>
            </a:r>
            <a:r>
              <a:rPr kumimoji="1" lang="en-US" altLang="ja-JP" sz="3200" b="1" dirty="0" smtClean="0">
                <a:solidFill>
                  <a:schemeClr val="accent1">
                    <a:lumMod val="75000"/>
                  </a:schemeClr>
                </a:solidFill>
              </a:rPr>
              <a:t>AIRE</a:t>
            </a:r>
          </a:p>
          <a:p>
            <a:r>
              <a:rPr kumimoji="1" lang="en-US" altLang="ja-JP" sz="3200" b="1" dirty="0" smtClean="0"/>
              <a:t>(</a:t>
            </a:r>
            <a:r>
              <a:rPr kumimoji="1" lang="en-US" altLang="ja-JP" sz="3200" b="1" dirty="0" err="1" smtClean="0"/>
              <a:t>Sanguíneo</a:t>
            </a:r>
            <a:r>
              <a:rPr kumimoji="1" lang="en-US" altLang="ja-JP" sz="3200" b="1" dirty="0" smtClean="0"/>
              <a:t>)</a:t>
            </a:r>
            <a:endParaRPr kumimoji="1" lang="ja-JP" alt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0143" y="3462777"/>
            <a:ext cx="382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accent6">
                    <a:lumMod val="50000"/>
                  </a:schemeClr>
                </a:solidFill>
              </a:rPr>
              <a:t>TIERRA</a:t>
            </a:r>
            <a:r>
              <a:rPr kumimoji="1" lang="en-US" altLang="ja-JP" sz="3200" b="1" dirty="0" smtClean="0"/>
              <a:t>-</a:t>
            </a:r>
            <a:r>
              <a:rPr kumimoji="1" lang="en-US" altLang="ja-JP" sz="3200" b="1" dirty="0" err="1" smtClean="0"/>
              <a:t>Bilis</a:t>
            </a:r>
            <a:r>
              <a:rPr kumimoji="1" lang="en-US" altLang="ja-JP" sz="3200" b="1" dirty="0" smtClean="0"/>
              <a:t> </a:t>
            </a:r>
            <a:r>
              <a:rPr kumimoji="1" lang="en-US" altLang="ja-JP" sz="3200" b="1" dirty="0" err="1" smtClean="0"/>
              <a:t>negra</a:t>
            </a:r>
            <a:endParaRPr kumimoji="1" lang="en-US" altLang="ja-JP" sz="3200" b="1" dirty="0" smtClean="0"/>
          </a:p>
          <a:p>
            <a:r>
              <a:rPr kumimoji="1" lang="en-US" altLang="ja-JP" sz="3200" b="1" dirty="0" smtClean="0"/>
              <a:t>(</a:t>
            </a:r>
            <a:r>
              <a:rPr kumimoji="1" lang="en-US" altLang="ja-JP" sz="3200" b="1" dirty="0" err="1" smtClean="0"/>
              <a:t>Melancólico</a:t>
            </a:r>
            <a:r>
              <a:rPr kumimoji="1" lang="en-US" altLang="ja-JP" sz="3200" b="1" dirty="0" smtClean="0"/>
              <a:t>)</a:t>
            </a:r>
            <a:endParaRPr kumimoji="1" lang="ja-JP" alt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893744"/>
            <a:ext cx="7362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kumimoji="1" lang="en-US" altLang="ja-JP" sz="3200" b="1" dirty="0" smtClean="0">
                <a:solidFill>
                  <a:srgbClr val="008000"/>
                </a:solidFill>
              </a:rPr>
              <a:t>AGUA</a:t>
            </a:r>
          </a:p>
          <a:p>
            <a:pPr lvl="8"/>
            <a:r>
              <a:rPr kumimoji="1" lang="en-US" altLang="ja-JP" sz="3200" b="1" dirty="0" err="1" smtClean="0"/>
              <a:t>Flema</a:t>
            </a:r>
            <a:r>
              <a:rPr kumimoji="1" lang="en-US" altLang="ja-JP" sz="3200" b="1" dirty="0" smtClean="0"/>
              <a:t> (</a:t>
            </a:r>
            <a:r>
              <a:rPr kumimoji="1" lang="en-US" altLang="ja-JP" sz="3200" b="1" dirty="0" err="1" smtClean="0"/>
              <a:t>Flemático</a:t>
            </a:r>
            <a:r>
              <a:rPr kumimoji="1" lang="en-US" altLang="ja-JP" sz="3200" b="1" dirty="0" smtClean="0"/>
              <a:t>)  </a:t>
            </a:r>
            <a:endParaRPr kumimoji="1" lang="ja-JP" alt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4571" y="2068286"/>
            <a:ext cx="18505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rgbClr val="000000"/>
                </a:solidFill>
              </a:rPr>
              <a:t>Cálido</a:t>
            </a:r>
            <a:endParaRPr kumimoji="1" lang="ja-JP" altLang="en-US" sz="32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0858" y="2068286"/>
            <a:ext cx="1465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/>
              <a:t>Seco</a:t>
            </a:r>
            <a:endParaRPr kumimoji="1" lang="ja-JP" alt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4571" y="5514232"/>
            <a:ext cx="19775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/>
              <a:t>Húmedo</a:t>
            </a:r>
            <a:endParaRPr kumimoji="1" lang="ja-JP" alt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20858" y="5514232"/>
            <a:ext cx="1614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/>
              <a:t>Frío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38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altLang="ja-JP" dirty="0" smtClean="0"/>
              <a:t>Los </a:t>
            </a:r>
            <a:r>
              <a:rPr lang="en-US" altLang="ja-JP" dirty="0" err="1" smtClean="0"/>
              <a:t>colores</a:t>
            </a:r>
            <a:r>
              <a:rPr lang="en-US" altLang="ja-JP" dirty="0" smtClean="0"/>
              <a:t> de la comida</a:t>
            </a:r>
            <a:endParaRPr kumimoji="1" lang="ja-JP" altLang="en-US" dirty="0"/>
          </a:p>
        </p:txBody>
      </p:sp>
      <p:pic>
        <p:nvPicPr>
          <p:cNvPr id="4" name="Content Placeholder 3" descr="IMG_53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08" r="-13908"/>
          <a:stretch>
            <a:fillRect/>
          </a:stretch>
        </p:blipFill>
        <p:spPr>
          <a:xfrm>
            <a:off x="0" y="850900"/>
            <a:ext cx="3721100" cy="2277474"/>
          </a:xfrm>
        </p:spPr>
      </p:pic>
      <p:pic>
        <p:nvPicPr>
          <p:cNvPr id="5" name="Picture 4" descr="IMG_2524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4145794"/>
            <a:ext cx="2501901" cy="2712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0900" y="897725"/>
            <a:ext cx="4927600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El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único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color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que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podía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añadirse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al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manjar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400" b="1" dirty="0" err="1" smtClean="0">
                <a:solidFill>
                  <a:schemeClr val="bg1"/>
                </a:solidFill>
              </a:rPr>
              <a:t>blanco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era el de la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canela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677" y="5663733"/>
            <a:ext cx="5768123" cy="10156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Si el color 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negro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estaba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relacionado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con el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veneno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¿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cuáles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piensas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que</a:t>
            </a:r>
            <a:r>
              <a:rPr kumimoji="1" lang="en-US" altLang="ja-JP" sz="2000" dirty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fueron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las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primeras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reacciones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al </a:t>
            </a:r>
            <a:r>
              <a:rPr kumimoji="1" lang="en-US" altLang="ja-JP" sz="2000" dirty="0" smtClean="0">
                <a:solidFill>
                  <a:schemeClr val="bg1"/>
                </a:solidFill>
                <a:cs typeface="Bernard MT Condensed"/>
              </a:rPr>
              <a:t>chocolate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? </a:t>
            </a:r>
            <a:r>
              <a:rPr kumimoji="1" lang="en-US" altLang="ja-JP" dirty="0" smtClean="0">
                <a:solidFill>
                  <a:schemeClr val="bg1"/>
                </a:solidFill>
              </a:rPr>
              <a:t>(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Más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sobre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este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tema</a:t>
            </a:r>
            <a:r>
              <a:rPr kumimoji="1" lang="en-US" altLang="ja-JP" dirty="0" smtClean="0">
                <a:solidFill>
                  <a:schemeClr val="bg1"/>
                </a:solidFill>
              </a:rPr>
              <a:t> en el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Capítulo</a:t>
            </a:r>
            <a:r>
              <a:rPr kumimoji="1" lang="en-US" altLang="ja-JP" dirty="0" smtClean="0">
                <a:solidFill>
                  <a:schemeClr val="bg1"/>
                </a:solidFill>
              </a:rPr>
              <a:t> 4)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IMG_1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86" y="1779044"/>
            <a:ext cx="3269949" cy="2235775"/>
          </a:xfrm>
          <a:prstGeom prst="rect">
            <a:avLst/>
          </a:prstGeom>
        </p:spPr>
      </p:pic>
      <p:pic>
        <p:nvPicPr>
          <p:cNvPr id="9" name="Picture 8" descr="IMG_23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78" y="3247865"/>
            <a:ext cx="2603661" cy="2315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1100" y="3784975"/>
            <a:ext cx="16637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El </a:t>
            </a:r>
            <a:r>
              <a:rPr kumimoji="1" lang="en-US" altLang="ja-JP" sz="2000" dirty="0" err="1" smtClean="0"/>
              <a:t>azafrán</a:t>
            </a:r>
            <a:r>
              <a:rPr kumimoji="1" lang="en-US" altLang="ja-JP" sz="2000" dirty="0" smtClean="0"/>
              <a:t> da a los </a:t>
            </a:r>
            <a:r>
              <a:rPr kumimoji="1" lang="en-US" altLang="ja-JP" sz="2000" dirty="0" err="1" smtClean="0"/>
              <a:t>platos</a:t>
            </a:r>
            <a:r>
              <a:rPr kumimoji="1" lang="en-US" altLang="ja-JP" sz="2000" dirty="0" smtClean="0"/>
              <a:t> un color </a:t>
            </a:r>
            <a:r>
              <a:rPr kumimoji="1" lang="en-US" altLang="ja-JP" sz="2000" b="1" dirty="0" err="1" smtClean="0"/>
              <a:t>amarillo</a:t>
            </a:r>
            <a:endParaRPr kumimoji="1" lang="ja-JP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90539" y="1939468"/>
            <a:ext cx="1714721" cy="129018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El cilantro y el </a:t>
            </a:r>
            <a:r>
              <a:rPr kumimoji="1" lang="en-US" altLang="ja-JP" sz="2000" dirty="0" err="1" smtClean="0"/>
              <a:t>perejil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añaden</a:t>
            </a:r>
            <a:r>
              <a:rPr kumimoji="1" lang="en-US" altLang="ja-JP" sz="2000" dirty="0" smtClean="0"/>
              <a:t> </a:t>
            </a:r>
          </a:p>
          <a:p>
            <a:r>
              <a:rPr kumimoji="1" lang="en-US" altLang="ja-JP" sz="2000" dirty="0" smtClean="0"/>
              <a:t>color </a:t>
            </a:r>
            <a:r>
              <a:rPr kumimoji="1" lang="en-US" altLang="ja-JP" sz="2000" b="1" dirty="0" err="1" smtClean="0"/>
              <a:t>verde</a:t>
            </a:r>
            <a:r>
              <a:rPr kumimoji="1" lang="en-US" altLang="ja-JP" dirty="0" smtClean="0"/>
              <a:t> a la comida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75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Palabras</a:t>
            </a:r>
            <a:r>
              <a:rPr lang="en-US" dirty="0" smtClean="0"/>
              <a:t> de </a:t>
            </a:r>
            <a:r>
              <a:rPr lang="en-US" dirty="0" err="1" smtClean="0"/>
              <a:t>proveniencia</a:t>
            </a:r>
            <a:r>
              <a:rPr lang="en-US" dirty="0" smtClean="0"/>
              <a:t> </a:t>
            </a:r>
            <a:r>
              <a:rPr lang="en-US" dirty="0" err="1" smtClean="0"/>
              <a:t>árabe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417639"/>
            <a:ext cx="8147051" cy="5034930"/>
          </a:xfrm>
        </p:spPr>
        <p:txBody>
          <a:bodyPr numCol="2">
            <a:normAutofit/>
          </a:bodyPr>
          <a:lstStyle/>
          <a:p>
            <a:r>
              <a:rPr lang="en-US" dirty="0" err="1" smtClean="0"/>
              <a:t>Arroz</a:t>
            </a:r>
            <a:endParaRPr lang="en-US" dirty="0" smtClean="0"/>
          </a:p>
          <a:p>
            <a:r>
              <a:rPr lang="en-US" dirty="0" err="1" smtClean="0"/>
              <a:t>Azafrán</a:t>
            </a:r>
            <a:endParaRPr lang="en-US" dirty="0" smtClean="0"/>
          </a:p>
          <a:p>
            <a:r>
              <a:rPr lang="en-US" dirty="0" err="1" smtClean="0"/>
              <a:t>Azúcar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Aceite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Almendras</a:t>
            </a:r>
            <a:endParaRPr lang="en-US" dirty="0" smtClean="0"/>
          </a:p>
          <a:p>
            <a:r>
              <a:rPr lang="en-US" dirty="0" err="1" smtClean="0"/>
              <a:t>Albóndigas</a:t>
            </a:r>
            <a:endParaRPr lang="en-US" dirty="0" smtClean="0"/>
          </a:p>
          <a:p>
            <a:r>
              <a:rPr lang="en-US" dirty="0" err="1" smtClean="0"/>
              <a:t>Alcaparras</a:t>
            </a:r>
            <a:endParaRPr lang="en-US" dirty="0" smtClean="0"/>
          </a:p>
          <a:p>
            <a:r>
              <a:rPr lang="en-US" dirty="0" smtClean="0"/>
              <a:t>Alfalfa</a:t>
            </a:r>
          </a:p>
          <a:p>
            <a:r>
              <a:rPr lang="en-US" dirty="0" err="1" smtClean="0"/>
              <a:t>Atún</a:t>
            </a:r>
            <a:endParaRPr lang="en-US" dirty="0" smtClean="0"/>
          </a:p>
          <a:p>
            <a:r>
              <a:rPr lang="en-US" dirty="0" err="1" smtClean="0"/>
              <a:t>Alcachofa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Cuscús</a:t>
            </a:r>
            <a:endParaRPr lang="en-US" dirty="0" smtClean="0"/>
          </a:p>
          <a:p>
            <a:r>
              <a:rPr lang="en-US" dirty="0" err="1" smtClean="0"/>
              <a:t>Zanahoria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Berenjena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Alcohol</a:t>
            </a:r>
          </a:p>
          <a:p>
            <a:r>
              <a:rPr lang="en-US" dirty="0" err="1" smtClean="0"/>
              <a:t>Alambique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8900"/>
            <a:ext cx="3008313" cy="11303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/>
              <a:t>Alambique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190082"/>
            <a:ext cx="4721015" cy="6007100"/>
          </a:xfrm>
        </p:spPr>
        <p:txBody>
          <a:bodyPr>
            <a:no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ja-JP" sz="2400" dirty="0" smtClean="0"/>
              <a:t>Al </a:t>
            </a:r>
            <a:r>
              <a:rPr lang="en-US" altLang="ja-JP" sz="2400" dirty="0" err="1" smtClean="0"/>
              <a:t>calentar</a:t>
            </a:r>
            <a:r>
              <a:rPr lang="en-US" altLang="ja-JP" sz="2400" dirty="0" smtClean="0"/>
              <a:t> un </a:t>
            </a:r>
            <a:r>
              <a:rPr lang="en-US" altLang="ja-JP" sz="2400" dirty="0" err="1" smtClean="0"/>
              <a:t>líquido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en el </a:t>
            </a:r>
            <a:r>
              <a:rPr lang="en-US" altLang="ja-JP" sz="2400" dirty="0" err="1" smtClean="0"/>
              <a:t>alambique</a:t>
            </a:r>
            <a:r>
              <a:rPr lang="en-US" altLang="ja-JP" sz="2400" dirty="0" smtClean="0"/>
              <a:t> se </a:t>
            </a:r>
            <a:r>
              <a:rPr lang="en-US" altLang="ja-JP" sz="2400" dirty="0" err="1" smtClean="0"/>
              <a:t>consigue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separar</a:t>
            </a:r>
            <a:r>
              <a:rPr lang="en-US" altLang="ja-JP" sz="2400" dirty="0" smtClean="0"/>
              <a:t> el </a:t>
            </a:r>
            <a:r>
              <a:rPr lang="en-US" altLang="ja-JP" sz="2400" dirty="0" err="1" smtClean="0"/>
              <a:t>agua</a:t>
            </a:r>
            <a:r>
              <a:rPr lang="en-US" altLang="ja-JP" sz="2400" dirty="0" smtClean="0"/>
              <a:t> de </a:t>
            </a:r>
            <a:r>
              <a:rPr lang="en-US" altLang="ja-JP" sz="2400" dirty="0" err="1" smtClean="0"/>
              <a:t>sus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otros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componentes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como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pueden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ser</a:t>
            </a:r>
            <a:r>
              <a:rPr lang="en-US" altLang="ja-JP" sz="2400" dirty="0" smtClean="0"/>
              <a:t> el alcohol o los </a:t>
            </a:r>
            <a:r>
              <a:rPr lang="en-US" altLang="ja-JP" sz="2400" dirty="0" err="1" smtClean="0"/>
              <a:t>aceites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esenciales</a:t>
            </a:r>
            <a:r>
              <a:rPr lang="en-US" altLang="ja-JP" sz="2400" dirty="0" smtClean="0"/>
              <a:t>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ja-JP" sz="2400" dirty="0" smtClean="0"/>
              <a:t>El alcohol, que </a:t>
            </a:r>
            <a:r>
              <a:rPr lang="en-US" altLang="ja-JP" sz="2400" dirty="0" err="1" smtClean="0"/>
              <a:t>hierve</a:t>
            </a:r>
            <a:r>
              <a:rPr lang="en-US" altLang="ja-JP" sz="2400" dirty="0" smtClean="0"/>
              <a:t> antes que el </a:t>
            </a:r>
            <a:r>
              <a:rPr lang="en-US" altLang="ja-JP" sz="2400" dirty="0" err="1" smtClean="0"/>
              <a:t>agua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pasa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por</a:t>
            </a:r>
            <a:r>
              <a:rPr lang="en-US" altLang="ja-JP" sz="2400" dirty="0" smtClean="0"/>
              <a:t> el largo </a:t>
            </a:r>
            <a:r>
              <a:rPr lang="en-US" altLang="ja-JP" sz="2400" dirty="0" err="1" smtClean="0"/>
              <a:t>cuello</a:t>
            </a:r>
            <a:r>
              <a:rPr lang="en-US" altLang="ja-JP" sz="2400" dirty="0" smtClean="0"/>
              <a:t> del </a:t>
            </a:r>
            <a:r>
              <a:rPr lang="en-US" altLang="ja-JP" sz="2400" dirty="0" err="1" smtClean="0"/>
              <a:t>alambique</a:t>
            </a:r>
            <a:r>
              <a:rPr lang="en-US" altLang="ja-JP" sz="2400" dirty="0" smtClean="0"/>
              <a:t> y se </a:t>
            </a:r>
            <a:r>
              <a:rPr lang="en-US" altLang="ja-JP" sz="2400" dirty="0" err="1" smtClean="0"/>
              <a:t>recoge</a:t>
            </a:r>
            <a:r>
              <a:rPr lang="en-US" altLang="ja-JP" sz="2400" dirty="0" smtClean="0"/>
              <a:t> en </a:t>
            </a:r>
            <a:r>
              <a:rPr lang="en-US" altLang="ja-JP" sz="2400" dirty="0" err="1" smtClean="0"/>
              <a:t>otro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recipiente</a:t>
            </a:r>
            <a:r>
              <a:rPr lang="en-US" altLang="ja-JP" sz="2400" dirty="0" smtClean="0"/>
              <a:t> al </a:t>
            </a:r>
            <a:r>
              <a:rPr lang="en-US" altLang="ja-JP" sz="2400" dirty="0" err="1" smtClean="0"/>
              <a:t>enfriarse</a:t>
            </a:r>
            <a:r>
              <a:rPr lang="en-US" altLang="ja-JP" sz="2400" dirty="0" smtClean="0"/>
              <a:t> y </a:t>
            </a:r>
            <a:r>
              <a:rPr lang="en-US" altLang="ja-JP" sz="2400" dirty="0" err="1" smtClean="0"/>
              <a:t>condensarse</a:t>
            </a:r>
            <a:r>
              <a:rPr lang="en-US" altLang="ja-JP" sz="2400" dirty="0" smtClean="0"/>
              <a:t>.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ja-JP" sz="2400" dirty="0" smtClean="0"/>
              <a:t> Mediante </a:t>
            </a:r>
            <a:r>
              <a:rPr lang="en-US" altLang="ja-JP" sz="2400" dirty="0" err="1" smtClean="0"/>
              <a:t>este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proceso</a:t>
            </a:r>
            <a:r>
              <a:rPr lang="en-US" altLang="ja-JP" sz="2400" dirty="0" smtClean="0"/>
              <a:t> de </a:t>
            </a:r>
            <a:r>
              <a:rPr lang="en-US" altLang="ja-JP" sz="2400" dirty="0" err="1" smtClean="0"/>
              <a:t>destilado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puede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obtenerse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una</a:t>
            </a:r>
            <a:r>
              <a:rPr lang="en-US" altLang="ja-JP" sz="2400" dirty="0" smtClean="0"/>
              <a:t> mayor </a:t>
            </a:r>
            <a:r>
              <a:rPr lang="en-US" altLang="ja-JP" sz="2400" dirty="0" err="1" smtClean="0"/>
              <a:t>concentración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de alcohol o </a:t>
            </a:r>
            <a:r>
              <a:rPr lang="en-US" altLang="ja-JP" sz="2400" dirty="0" err="1" smtClean="0"/>
              <a:t>aceites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esenciales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pic>
        <p:nvPicPr>
          <p:cNvPr id="10" name="Picture 9" descr="IMG_03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15" y="0"/>
            <a:ext cx="4045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385" y="1416205"/>
            <a:ext cx="79731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ruta</a:t>
            </a:r>
            <a:r>
              <a:rPr lang="en-US" sz="2400" dirty="0"/>
              <a:t> de las </a:t>
            </a:r>
            <a:r>
              <a:rPr lang="en-US" sz="2400" dirty="0" err="1"/>
              <a:t>especias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Cuáles</a:t>
            </a:r>
            <a:r>
              <a:rPr lang="en-US" sz="2400" dirty="0" smtClean="0"/>
              <a:t> </a:t>
            </a:r>
            <a:r>
              <a:rPr lang="en-US" sz="2400" dirty="0"/>
              <a:t>son las </a:t>
            </a:r>
            <a:r>
              <a:rPr lang="en-US" sz="2400" dirty="0" err="1" smtClean="0"/>
              <a:t>á</a:t>
            </a:r>
            <a:r>
              <a:rPr lang="en-US" sz="2400" dirty="0" err="1" smtClean="0"/>
              <a:t>reas</a:t>
            </a:r>
            <a:r>
              <a:rPr lang="en-US" sz="2400" dirty="0" smtClean="0"/>
              <a:t> </a:t>
            </a:r>
            <a:r>
              <a:rPr lang="en-US" sz="2400" dirty="0" err="1" smtClean="0"/>
              <a:t>geográficas</a:t>
            </a:r>
            <a:r>
              <a:rPr lang="en-US" sz="2400" dirty="0" smtClean="0"/>
              <a:t> </a:t>
            </a:r>
            <a:r>
              <a:rPr lang="en-US" sz="2400" dirty="0" err="1"/>
              <a:t>comprendidas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 smtClean="0"/>
              <a:t>ruta</a:t>
            </a:r>
            <a:r>
              <a:rPr lang="en-US" sz="2400" dirty="0" smtClean="0"/>
              <a:t>?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surgieron</a:t>
            </a:r>
            <a:r>
              <a:rPr lang="en-US" sz="2400" dirty="0"/>
              <a:t> </a:t>
            </a:r>
            <a:r>
              <a:rPr lang="en-US" sz="2400" dirty="0" err="1"/>
              <a:t>cuentos</a:t>
            </a:r>
            <a:r>
              <a:rPr lang="en-US" sz="2400" dirty="0"/>
              <a:t> y </a:t>
            </a:r>
            <a:r>
              <a:rPr lang="en-US" sz="2400" dirty="0" err="1"/>
              <a:t>relatos</a:t>
            </a:r>
            <a:r>
              <a:rPr lang="en-US" sz="2400" dirty="0"/>
              <a:t> </a:t>
            </a:r>
            <a:r>
              <a:rPr lang="en-US" sz="2400" dirty="0" err="1" smtClean="0"/>
              <a:t>fantásticos</a:t>
            </a:r>
            <a:r>
              <a:rPr lang="en-US" sz="2400" dirty="0" smtClean="0"/>
              <a:t> </a:t>
            </a:r>
            <a:r>
              <a:rPr lang="en-US" sz="2400" dirty="0" err="1"/>
              <a:t>alrededor</a:t>
            </a:r>
            <a:r>
              <a:rPr lang="en-US" sz="2400" dirty="0"/>
              <a:t> del </a:t>
            </a:r>
            <a:r>
              <a:rPr lang="en-US" sz="2400" dirty="0" err="1" smtClean="0"/>
              <a:t>comercio</a:t>
            </a:r>
            <a:r>
              <a:rPr lang="en-US" sz="2400" dirty="0"/>
              <a:t> </a:t>
            </a:r>
            <a:r>
              <a:rPr lang="en-US" sz="2400" dirty="0" smtClean="0"/>
              <a:t>de </a:t>
            </a:r>
            <a:r>
              <a:rPr lang="en-US" sz="2400" dirty="0"/>
              <a:t>las </a:t>
            </a:r>
            <a:r>
              <a:rPr lang="en-US" sz="2400" dirty="0" err="1"/>
              <a:t>especias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Cómo</a:t>
            </a:r>
            <a:r>
              <a:rPr lang="en-US" sz="2400" dirty="0" smtClean="0"/>
              <a:t> </a:t>
            </a:r>
            <a:r>
              <a:rPr lang="en-US" sz="2400" dirty="0" err="1" smtClean="0"/>
              <a:t>están</a:t>
            </a:r>
            <a:r>
              <a:rPr lang="en-US" sz="2400" dirty="0" smtClean="0"/>
              <a:t> </a:t>
            </a:r>
            <a:r>
              <a:rPr lang="en-US" sz="2400" dirty="0" err="1"/>
              <a:t>relacionados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descubrimientos</a:t>
            </a:r>
            <a:r>
              <a:rPr lang="en-US" sz="2400" dirty="0"/>
              <a:t> de </a:t>
            </a:r>
            <a:r>
              <a:rPr lang="en-US" sz="2400" dirty="0" err="1"/>
              <a:t>tierras</a:t>
            </a:r>
            <a:r>
              <a:rPr lang="en-US" sz="2400" dirty="0"/>
              <a:t> </a:t>
            </a:r>
            <a:r>
              <a:rPr lang="en-US" sz="2400" dirty="0" err="1"/>
              <a:t>desconocidas</a:t>
            </a:r>
            <a:r>
              <a:rPr lang="en-US" sz="2400" dirty="0"/>
              <a:t> </a:t>
            </a:r>
            <a:r>
              <a:rPr lang="en-US" sz="2400" dirty="0" smtClean="0"/>
              <a:t>hasta </a:t>
            </a:r>
            <a:r>
              <a:rPr lang="en-US" sz="2400" dirty="0" err="1"/>
              <a:t>entonces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europeos</a:t>
            </a:r>
            <a:r>
              <a:rPr lang="en-US" sz="2400" dirty="0"/>
              <a:t> con el </a:t>
            </a:r>
            <a:r>
              <a:rPr lang="en-US" sz="2400" dirty="0" err="1"/>
              <a:t>comercio</a:t>
            </a:r>
            <a:r>
              <a:rPr lang="en-US" sz="2400" dirty="0"/>
              <a:t> de las </a:t>
            </a:r>
            <a:r>
              <a:rPr lang="en-US" sz="2400" dirty="0" err="1"/>
              <a:t>especias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el </a:t>
            </a:r>
            <a:r>
              <a:rPr lang="en-US" sz="2400" dirty="0" err="1" smtClean="0"/>
              <a:t>cuscús</a:t>
            </a:r>
            <a:r>
              <a:rPr lang="en-US" sz="2400" dirty="0"/>
              <a:t>? 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especias</a:t>
            </a:r>
            <a:r>
              <a:rPr lang="en-US" sz="2400" dirty="0"/>
              <a:t> </a:t>
            </a:r>
            <a:r>
              <a:rPr lang="en-US" sz="2400" dirty="0" err="1"/>
              <a:t>contiene</a:t>
            </a:r>
            <a:r>
              <a:rPr lang="en-US" sz="2400" dirty="0"/>
              <a:t> el del </a:t>
            </a:r>
            <a:r>
              <a:rPr lang="en-US" sz="2400" dirty="0" err="1"/>
              <a:t>libro</a:t>
            </a:r>
            <a:r>
              <a:rPr lang="en-US" sz="2400" dirty="0"/>
              <a:t> de </a:t>
            </a:r>
            <a:r>
              <a:rPr lang="en-US" sz="2400" dirty="0" err="1"/>
              <a:t>cocina</a:t>
            </a:r>
            <a:r>
              <a:rPr lang="en-US" sz="2400" dirty="0"/>
              <a:t> de Ibn </a:t>
            </a:r>
            <a:r>
              <a:rPr lang="en-US" sz="2400" dirty="0" err="1" smtClean="0"/>
              <a:t>Razin</a:t>
            </a:r>
            <a:r>
              <a:rPr lang="en-US" sz="2400" dirty="0" smtClean="0"/>
              <a:t> </a:t>
            </a:r>
            <a:r>
              <a:rPr lang="en-US" sz="2400" dirty="0"/>
              <a:t>al </a:t>
            </a:r>
            <a:r>
              <a:rPr lang="en-US" sz="2400" dirty="0" err="1"/>
              <a:t>Tugibi</a:t>
            </a:r>
            <a:r>
              <a:rPr lang="en-US" sz="2400" dirty="0"/>
              <a:t>? 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parece</a:t>
            </a:r>
            <a:r>
              <a:rPr lang="en-US" sz="2400" dirty="0"/>
              <a:t> que </a:t>
            </a:r>
            <a:r>
              <a:rPr lang="en-US" sz="2400" dirty="0" err="1" smtClean="0"/>
              <a:t>añaden</a:t>
            </a:r>
            <a:r>
              <a:rPr lang="en-US" sz="2400" dirty="0" smtClean="0"/>
              <a:t> </a:t>
            </a:r>
            <a:r>
              <a:rPr lang="en-US" sz="2400" dirty="0" err="1"/>
              <a:t>esas</a:t>
            </a:r>
            <a:r>
              <a:rPr lang="en-US" sz="2400" dirty="0"/>
              <a:t> </a:t>
            </a:r>
            <a:r>
              <a:rPr lang="en-US" sz="2400" dirty="0" err="1"/>
              <a:t>especias</a:t>
            </a:r>
            <a:r>
              <a:rPr lang="en-US" sz="2400" dirty="0"/>
              <a:t> al </a:t>
            </a:r>
            <a:r>
              <a:rPr lang="en-US" sz="2400" dirty="0" err="1"/>
              <a:t>plato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especias</a:t>
            </a:r>
            <a:r>
              <a:rPr lang="en-US" sz="2400" dirty="0"/>
              <a:t> son las de </a:t>
            </a:r>
            <a:r>
              <a:rPr lang="en-US" sz="2400" dirty="0" err="1"/>
              <a:t>consumo</a:t>
            </a:r>
            <a:r>
              <a:rPr lang="en-US" sz="2400" dirty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/>
              <a:t>frecuente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cultura</a:t>
            </a:r>
            <a:r>
              <a:rPr lang="en-US" sz="2400" dirty="0"/>
              <a:t>? ¿Y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 smtClean="0"/>
              <a:t>tu</a:t>
            </a:r>
            <a:r>
              <a:rPr lang="en-US" sz="2400" dirty="0" smtClean="0"/>
              <a:t> </a:t>
            </a:r>
            <a:r>
              <a:rPr lang="en-US" sz="2400" dirty="0" err="1"/>
              <a:t>familia</a:t>
            </a:r>
            <a:r>
              <a:rPr lang="en-US" sz="2400" dirty="0"/>
              <a:t>?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1" y="423746"/>
            <a:ext cx="6216076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+mj-lt"/>
              </a:rPr>
              <a:t>En</a:t>
            </a:r>
            <a:r>
              <a:rPr lang="en-US" sz="48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+mj-lt"/>
              </a:rPr>
              <a:t>parejas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8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err="1" smtClean="0"/>
              <a:t>Imágenes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err="1" smtClean="0"/>
              <a:t>Ilustración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anatómica</a:t>
            </a:r>
            <a:r>
              <a:rPr kumimoji="1" lang="en-US" altLang="ja-JP" sz="2400" dirty="0" smtClean="0"/>
              <a:t>, </a:t>
            </a:r>
            <a:r>
              <a:rPr kumimoji="1" lang="en-US" altLang="ja-JP" sz="2400" dirty="0" err="1" smtClean="0"/>
              <a:t>siglo</a:t>
            </a:r>
            <a:r>
              <a:rPr lang="en-US" altLang="ja-JP" sz="2400" dirty="0"/>
              <a:t> XIII: By Anonymous (</a:t>
            </a:r>
            <a:r>
              <a:rPr lang="en-US" altLang="ja-JP" sz="2400" dirty="0" err="1"/>
              <a:t>Bodley</a:t>
            </a:r>
            <a:r>
              <a:rPr lang="en-US" altLang="ja-JP" sz="2400" dirty="0"/>
              <a:t> library) [Public domain], via Wikimedia Commons</a:t>
            </a:r>
          </a:p>
          <a:p>
            <a:r>
              <a:rPr kumimoji="1" lang="en-US" altLang="ja-JP" sz="2400" dirty="0" err="1" smtClean="0"/>
              <a:t>Otras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fotos</a:t>
            </a:r>
            <a:r>
              <a:rPr kumimoji="1" lang="en-US" altLang="ja-JP" sz="2400" dirty="0" smtClean="0"/>
              <a:t>: Ana M. </a:t>
            </a:r>
            <a:r>
              <a:rPr kumimoji="1" lang="en-US" altLang="ja-JP" sz="2400" dirty="0" smtClean="0"/>
              <a:t>Gómez-Bravo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51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219"/>
            <a:ext cx="9144000" cy="1417638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200" dirty="0" smtClean="0"/>
              <a:t>Se </a:t>
            </a:r>
            <a:r>
              <a:rPr kumimoji="1" lang="en-US" altLang="ja-JP" sz="3200" dirty="0" err="1" smtClean="0"/>
              <a:t>pensaba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que</a:t>
            </a:r>
            <a:r>
              <a:rPr kumimoji="1" lang="en-US" altLang="ja-JP" sz="3200" dirty="0" smtClean="0"/>
              <a:t> los </a:t>
            </a:r>
            <a:r>
              <a:rPr kumimoji="1" lang="en-US" altLang="ja-JP" sz="3200" b="1" dirty="0" err="1" smtClean="0">
                <a:solidFill>
                  <a:srgbClr val="FF0000"/>
                </a:solidFill>
              </a:rPr>
              <a:t>temperamentos</a:t>
            </a:r>
            <a:r>
              <a:rPr kumimoji="1" lang="en-US" altLang="ja-JP" sz="3200" dirty="0" smtClean="0"/>
              <a:t> o </a:t>
            </a:r>
            <a:r>
              <a:rPr kumimoji="1" lang="en-US" altLang="ja-JP" sz="3200" b="1" dirty="0" err="1" smtClean="0">
                <a:solidFill>
                  <a:srgbClr val="FF0000"/>
                </a:solidFill>
              </a:rPr>
              <a:t>complexiones</a:t>
            </a:r>
            <a:r>
              <a:rPr kumimoji="1" lang="en-US" altLang="ja-JP" sz="3200" dirty="0" smtClean="0"/>
              <a:t> se </a:t>
            </a:r>
            <a:r>
              <a:rPr kumimoji="1" lang="en-US" altLang="ja-JP" sz="3200" dirty="0" err="1" smtClean="0"/>
              <a:t>manifestaban</a:t>
            </a:r>
            <a:r>
              <a:rPr kumimoji="1" lang="en-US" altLang="ja-JP" sz="3200" dirty="0" smtClean="0"/>
              <a:t> en la </a:t>
            </a:r>
            <a:r>
              <a:rPr lang="en-US" altLang="ja-JP" sz="3200" b="1" dirty="0" err="1" smtClean="0"/>
              <a:t>ap</a:t>
            </a:r>
            <a:r>
              <a:rPr kumimoji="1" lang="en-US" altLang="ja-JP" sz="3200" b="1" dirty="0" err="1" smtClean="0"/>
              <a:t>ariencia</a:t>
            </a:r>
            <a:r>
              <a:rPr kumimoji="1" lang="en-US" altLang="ja-JP" sz="3200" b="1" dirty="0" smtClean="0"/>
              <a:t> </a:t>
            </a:r>
            <a:r>
              <a:rPr kumimoji="1" lang="en-US" altLang="ja-JP" sz="3200" b="1" dirty="0" err="1" smtClean="0"/>
              <a:t>física</a:t>
            </a:r>
            <a:endParaRPr kumimoji="1" lang="ja-JP" altLang="en-US" sz="32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371314"/>
            <a:ext cx="5791199" cy="5389661"/>
          </a:xfrm>
        </p:spPr>
      </p:pic>
    </p:spTree>
    <p:extLst>
      <p:ext uri="{BB962C8B-B14F-4D97-AF65-F5344CB8AC3E}">
        <p14:creationId xmlns:p14="http://schemas.microsoft.com/office/powerpoint/2010/main" val="7343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40" y="1577736"/>
            <a:ext cx="3200400" cy="510605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05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Debido</a:t>
            </a:r>
            <a:r>
              <a:rPr lang="en-US" sz="2400" dirty="0" smtClean="0"/>
              <a:t> a la gran </a:t>
            </a:r>
            <a:r>
              <a:rPr lang="en-US" sz="2400" dirty="0" err="1" smtClean="0"/>
              <a:t>importancia</a:t>
            </a:r>
            <a:r>
              <a:rPr lang="en-US" sz="2400" dirty="0" smtClean="0"/>
              <a:t> que se </a:t>
            </a:r>
            <a:r>
              <a:rPr lang="en-US" sz="2400" dirty="0" err="1" smtClean="0"/>
              <a:t>daba</a:t>
            </a:r>
            <a:r>
              <a:rPr lang="en-US" sz="2400" dirty="0" smtClean="0"/>
              <a:t> a la </a:t>
            </a:r>
            <a:r>
              <a:rPr lang="en-US" sz="2400" b="1" dirty="0" err="1" smtClean="0">
                <a:solidFill>
                  <a:srgbClr val="C00000"/>
                </a:solidFill>
              </a:rPr>
              <a:t>sangre</a:t>
            </a:r>
            <a:r>
              <a:rPr lang="en-US" sz="2400" dirty="0" smtClean="0"/>
              <a:t>,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</a:t>
            </a:r>
            <a:r>
              <a:rPr lang="en-US" sz="2400" dirty="0" err="1" smtClean="0"/>
              <a:t>siglos</a:t>
            </a:r>
            <a:r>
              <a:rPr lang="en-US" sz="2400" dirty="0" smtClean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tratados</a:t>
            </a:r>
            <a:r>
              <a:rPr lang="en-US" sz="2400" dirty="0" smtClean="0"/>
              <a:t> </a:t>
            </a:r>
            <a:r>
              <a:rPr lang="en-US" sz="2400" dirty="0" err="1" smtClean="0"/>
              <a:t>médicos</a:t>
            </a:r>
            <a:r>
              <a:rPr lang="en-US" sz="2400" dirty="0" smtClean="0"/>
              <a:t> </a:t>
            </a:r>
            <a:r>
              <a:rPr lang="en-US" sz="2400" dirty="0" err="1" smtClean="0"/>
              <a:t>incluían</a:t>
            </a:r>
            <a:r>
              <a:rPr lang="en-US" sz="2400" dirty="0" smtClean="0"/>
              <a:t> </a:t>
            </a:r>
            <a:r>
              <a:rPr lang="en-US" sz="2400" dirty="0" err="1" smtClean="0"/>
              <a:t>información</a:t>
            </a:r>
            <a:r>
              <a:rPr lang="en-US" sz="2400" dirty="0" smtClean="0"/>
              <a:t> </a:t>
            </a:r>
            <a:r>
              <a:rPr lang="en-US" sz="2400" dirty="0" err="1" smtClean="0"/>
              <a:t>detallada</a:t>
            </a:r>
            <a:r>
              <a:rPr lang="en-US" sz="2400" dirty="0" smtClean="0"/>
              <a:t> </a:t>
            </a:r>
            <a:r>
              <a:rPr lang="en-US" sz="2400" dirty="0" err="1" smtClean="0"/>
              <a:t>sobre</a:t>
            </a:r>
            <a:r>
              <a:rPr lang="en-US" sz="2400" dirty="0" smtClean="0"/>
              <a:t> el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de </a:t>
            </a:r>
            <a:r>
              <a:rPr lang="en-US" sz="2400" dirty="0" err="1" smtClean="0"/>
              <a:t>venas</a:t>
            </a:r>
            <a:r>
              <a:rPr lang="en-US" sz="2400" dirty="0" smtClean="0"/>
              <a:t> y el </a:t>
            </a:r>
            <a:r>
              <a:rPr lang="en-US" sz="2400" dirty="0" err="1" smtClean="0"/>
              <a:t>lugar</a:t>
            </a:r>
            <a:r>
              <a:rPr lang="en-US" sz="2400" dirty="0" smtClean="0"/>
              <a:t> </a:t>
            </a:r>
            <a:r>
              <a:rPr lang="en-US" sz="2400" dirty="0" err="1" smtClean="0"/>
              <a:t>óptimo</a:t>
            </a:r>
            <a:r>
              <a:rPr lang="en-US" sz="2400" dirty="0" smtClean="0"/>
              <a:t> para </a:t>
            </a:r>
            <a:r>
              <a:rPr lang="en-US" sz="2400" dirty="0" err="1" smtClean="0"/>
              <a:t>hacer</a:t>
            </a:r>
            <a:r>
              <a:rPr lang="en-US" sz="2400" dirty="0" smtClean="0"/>
              <a:t> </a:t>
            </a:r>
            <a:r>
              <a:rPr lang="en-US" sz="2400" dirty="0" err="1" smtClean="0"/>
              <a:t>sangrías</a:t>
            </a:r>
            <a:r>
              <a:rPr lang="en-US" sz="2400" dirty="0" smtClean="0"/>
              <a:t> (bloodletting).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 </a:t>
            </a:r>
            <a:r>
              <a:rPr lang="en-US" sz="2400" dirty="0" err="1" smtClean="0"/>
              <a:t>indicaban</a:t>
            </a:r>
            <a:r>
              <a:rPr lang="en-US" sz="2400" dirty="0" smtClean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signos</a:t>
            </a:r>
            <a:r>
              <a:rPr lang="en-US" sz="2400" dirty="0" smtClean="0"/>
              <a:t> del </a:t>
            </a:r>
            <a:r>
              <a:rPr lang="en-US" sz="2400" dirty="0" err="1" smtClean="0"/>
              <a:t>zodíaco</a:t>
            </a:r>
            <a:r>
              <a:rPr lang="en-US" sz="2400" dirty="0" smtClean="0"/>
              <a:t> </a:t>
            </a:r>
            <a:r>
              <a:rPr lang="en-US" sz="2400" dirty="0" err="1" smtClean="0"/>
              <a:t>asociados</a:t>
            </a:r>
            <a:r>
              <a:rPr lang="en-US" sz="2400" dirty="0" smtClean="0"/>
              <a:t> con las </a:t>
            </a:r>
            <a:r>
              <a:rPr lang="en-US" sz="2400" dirty="0" err="1" smtClean="0"/>
              <a:t>partes</a:t>
            </a:r>
            <a:r>
              <a:rPr lang="en-US" sz="2400" dirty="0" smtClean="0"/>
              <a:t> del </a:t>
            </a:r>
            <a:r>
              <a:rPr lang="en-US" sz="2400" dirty="0" err="1" smtClean="0"/>
              <a:t>cuerpo</a:t>
            </a:r>
            <a:r>
              <a:rPr lang="en-US" sz="2400" dirty="0" smtClean="0"/>
              <a:t> </a:t>
            </a:r>
            <a:r>
              <a:rPr lang="en-US" sz="2400" dirty="0" err="1" smtClean="0"/>
              <a:t>correspondientes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83473" y="4337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9" y="1938992"/>
            <a:ext cx="3287534" cy="486230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05000" y="3180447"/>
            <a:ext cx="1950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Ilustraciones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tratados</a:t>
            </a:r>
            <a:r>
              <a:rPr lang="en-US" sz="2000" dirty="0" smtClean="0"/>
              <a:t> de </a:t>
            </a:r>
            <a:r>
              <a:rPr lang="en-US" sz="2000" dirty="0" err="1" smtClean="0"/>
              <a:t>anatomía</a:t>
            </a:r>
            <a:r>
              <a:rPr lang="en-US" sz="2000" dirty="0" smtClean="0"/>
              <a:t>, </a:t>
            </a:r>
            <a:r>
              <a:rPr lang="en-US" sz="2000" dirty="0" err="1" smtClean="0"/>
              <a:t>siglos</a:t>
            </a:r>
            <a:r>
              <a:rPr lang="en-US" sz="2000" dirty="0" smtClean="0"/>
              <a:t> XIII (</a:t>
            </a:r>
            <a:r>
              <a:rPr lang="en-US" sz="2000" dirty="0" err="1" smtClean="0"/>
              <a:t>sistema</a:t>
            </a:r>
            <a:r>
              <a:rPr lang="en-US" sz="2000" dirty="0" smtClean="0"/>
              <a:t> de </a:t>
            </a:r>
            <a:r>
              <a:rPr lang="en-US" sz="2000" dirty="0" err="1" smtClean="0"/>
              <a:t>venas</a:t>
            </a:r>
            <a:r>
              <a:rPr lang="en-US" sz="2000" dirty="0" smtClean="0"/>
              <a:t>) y XV (</a:t>
            </a:r>
            <a:r>
              <a:rPr lang="en-US" sz="2000" dirty="0" err="1" smtClean="0"/>
              <a:t>guía</a:t>
            </a:r>
            <a:r>
              <a:rPr lang="en-US" sz="2000" dirty="0" smtClean="0"/>
              <a:t> para </a:t>
            </a:r>
            <a:r>
              <a:rPr lang="en-US" sz="2000" dirty="0" err="1" smtClean="0"/>
              <a:t>sangrías</a:t>
            </a:r>
            <a:r>
              <a:rPr lang="en-US" sz="2000" dirty="0" smtClean="0"/>
              <a:t> y </a:t>
            </a:r>
            <a:r>
              <a:rPr lang="en-US" sz="2000" dirty="0" err="1" smtClean="0"/>
              <a:t>zodíaco</a:t>
            </a:r>
            <a:r>
              <a:rPr lang="en-US" sz="2000" dirty="0" smtClean="0"/>
              <a:t>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55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C00000"/>
                </a:solidFill>
              </a:rPr>
              <a:t>En </a:t>
            </a:r>
            <a:r>
              <a:rPr lang="en-US" sz="4800" dirty="0" err="1" smtClean="0">
                <a:solidFill>
                  <a:srgbClr val="C00000"/>
                </a:solidFill>
              </a:rPr>
              <a:t>parejas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37" y="1452525"/>
            <a:ext cx="8932126" cy="5217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1.- ¿</a:t>
            </a:r>
            <a:r>
              <a:rPr lang="en-US" sz="4000" dirty="0" err="1" smtClean="0"/>
              <a:t>Cuál</a:t>
            </a:r>
            <a:r>
              <a:rPr lang="en-US" sz="4000" dirty="0" smtClean="0"/>
              <a:t> </a:t>
            </a:r>
            <a:r>
              <a:rPr lang="en-US" sz="4000" dirty="0" err="1" smtClean="0"/>
              <a:t>es</a:t>
            </a:r>
            <a:r>
              <a:rPr lang="en-US" sz="4000" dirty="0" smtClean="0"/>
              <a:t> </a:t>
            </a:r>
            <a:r>
              <a:rPr lang="en-US" sz="4000" dirty="0" err="1" smtClean="0"/>
              <a:t>tu</a:t>
            </a:r>
            <a:r>
              <a:rPr lang="en-US" sz="4000" dirty="0" smtClean="0"/>
              <a:t> humor?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2.- ¿</a:t>
            </a:r>
            <a:r>
              <a:rPr lang="en-US" sz="4000" dirty="0" err="1" smtClean="0"/>
              <a:t>Cuál</a:t>
            </a:r>
            <a:r>
              <a:rPr lang="en-US" sz="4000" dirty="0" smtClean="0"/>
              <a:t> </a:t>
            </a:r>
            <a:r>
              <a:rPr lang="en-US" sz="4000" dirty="0" err="1" smtClean="0"/>
              <a:t>es</a:t>
            </a:r>
            <a:r>
              <a:rPr lang="en-US" sz="4000" dirty="0" smtClean="0"/>
              <a:t> el humor de </a:t>
            </a:r>
            <a:r>
              <a:rPr lang="en-US" sz="4000" dirty="0" err="1" smtClean="0"/>
              <a:t>tu</a:t>
            </a:r>
            <a:r>
              <a:rPr lang="en-US" sz="4000" dirty="0" smtClean="0"/>
              <a:t> </a:t>
            </a:r>
            <a:r>
              <a:rPr lang="en-US" sz="4000" dirty="0" err="1" smtClean="0"/>
              <a:t>compañero</a:t>
            </a:r>
            <a:r>
              <a:rPr lang="en-US" sz="4000" dirty="0" smtClean="0"/>
              <a:t>/a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r>
              <a:rPr lang="en-US" sz="4000" dirty="0" smtClean="0"/>
              <a:t> </a:t>
            </a:r>
          </a:p>
          <a:p>
            <a:pPr marL="0" indent="0">
              <a:buNone/>
            </a:pPr>
            <a:r>
              <a:rPr lang="en-US" sz="4000" dirty="0" smtClean="0"/>
              <a:t>3.- ¿</a:t>
            </a:r>
            <a:r>
              <a:rPr lang="en-US" sz="4000" dirty="0" err="1" smtClean="0"/>
              <a:t>Por</a:t>
            </a:r>
            <a:r>
              <a:rPr lang="en-US" sz="4000" dirty="0" smtClean="0"/>
              <a:t> </a:t>
            </a:r>
            <a:r>
              <a:rPr lang="en-US" sz="4000" dirty="0" err="1" smtClean="0"/>
              <a:t>qué</a:t>
            </a:r>
            <a:r>
              <a:rPr lang="en-US" sz="4000" dirty="0" smtClean="0"/>
              <a:t>?</a:t>
            </a:r>
            <a:endParaRPr lang="en-US" sz="4000" dirty="0" smtClean="0"/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378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66" y="120650"/>
            <a:ext cx="4389834" cy="58531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120650"/>
            <a:ext cx="4754166" cy="3346449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Según</a:t>
            </a:r>
            <a:r>
              <a:rPr lang="en-US" sz="2400" dirty="0"/>
              <a:t> las </a:t>
            </a:r>
            <a:r>
              <a:rPr lang="en-US" sz="2400" dirty="0" err="1"/>
              <a:t>teorías</a:t>
            </a:r>
            <a:r>
              <a:rPr lang="en-US" sz="2400" dirty="0"/>
              <a:t> </a:t>
            </a:r>
            <a:r>
              <a:rPr lang="en-US" sz="2400" dirty="0" err="1"/>
              <a:t>médicas</a:t>
            </a:r>
            <a:r>
              <a:rPr lang="en-US" sz="2400" dirty="0"/>
              <a:t> de la </a:t>
            </a:r>
            <a:r>
              <a:rPr lang="en-US" sz="2400" dirty="0" err="1"/>
              <a:t>época</a:t>
            </a:r>
            <a:r>
              <a:rPr lang="en-US" sz="2400" dirty="0"/>
              <a:t>, las </a:t>
            </a:r>
            <a:r>
              <a:rPr lang="en-US" sz="2400" dirty="0" err="1">
                <a:solidFill>
                  <a:srgbClr val="C00000"/>
                </a:solidFill>
              </a:rPr>
              <a:t>frutas</a:t>
            </a:r>
            <a:r>
              <a:rPr lang="en-US" sz="2400" dirty="0">
                <a:solidFill>
                  <a:srgbClr val="C00000"/>
                </a:solidFill>
              </a:rPr>
              <a:t> y las </a:t>
            </a:r>
            <a:r>
              <a:rPr lang="en-US" sz="2400" dirty="0" err="1">
                <a:solidFill>
                  <a:srgbClr val="C00000"/>
                </a:solidFill>
              </a:rPr>
              <a:t>verduras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/>
              <a:t>eran</a:t>
            </a:r>
            <a:r>
              <a:rPr lang="en-US" sz="2400" dirty="0"/>
              <a:t> </a:t>
            </a:r>
            <a:r>
              <a:rPr lang="en-US" sz="2400" dirty="0" err="1"/>
              <a:t>nocivas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generalmente</a:t>
            </a:r>
            <a:r>
              <a:rPr lang="en-US" sz="2400" dirty="0"/>
              <a:t> </a:t>
            </a:r>
            <a:r>
              <a:rPr lang="en-US" sz="2400" dirty="0" err="1"/>
              <a:t>frías</a:t>
            </a:r>
            <a:r>
              <a:rPr lang="en-US" sz="2400" dirty="0"/>
              <a:t> y </a:t>
            </a:r>
            <a:r>
              <a:rPr lang="en-US" sz="2400" dirty="0" err="1"/>
              <a:t>húmedas</a:t>
            </a:r>
            <a:r>
              <a:rPr lang="en-US" sz="2400" dirty="0"/>
              <a:t>, lo que las </a:t>
            </a:r>
            <a:r>
              <a:rPr lang="en-US" sz="2400" dirty="0" err="1"/>
              <a:t>hacía</a:t>
            </a:r>
            <a:r>
              <a:rPr lang="en-US" sz="2400" dirty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difíciles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de </a:t>
            </a:r>
            <a:r>
              <a:rPr lang="en-US" sz="2400" dirty="0" err="1" smtClean="0">
                <a:solidFill>
                  <a:srgbClr val="C00000"/>
                </a:solidFill>
              </a:rPr>
              <a:t>digerir</a:t>
            </a:r>
            <a:r>
              <a:rPr lang="en-US" sz="2400" dirty="0" smtClean="0"/>
              <a:t>. El </a:t>
            </a:r>
            <a:r>
              <a:rPr lang="en-US" sz="2400" dirty="0" err="1" smtClean="0"/>
              <a:t>peligro</a:t>
            </a:r>
            <a:r>
              <a:rPr lang="en-US" sz="2400" dirty="0" smtClean="0"/>
              <a:t> </a:t>
            </a:r>
            <a:r>
              <a:rPr lang="en-US" sz="2400" dirty="0" err="1" smtClean="0"/>
              <a:t>disminuía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se </a:t>
            </a:r>
            <a:r>
              <a:rPr lang="en-US" sz="2400" dirty="0" err="1" smtClean="0"/>
              <a:t>comían</a:t>
            </a:r>
            <a:r>
              <a:rPr lang="en-US" sz="2400" dirty="0" smtClean="0"/>
              <a:t> con </a:t>
            </a:r>
            <a:r>
              <a:rPr lang="en-US" sz="2400" dirty="0" err="1" smtClean="0"/>
              <a:t>alimentos</a:t>
            </a:r>
            <a:r>
              <a:rPr lang="en-US" sz="2400" dirty="0" smtClean="0"/>
              <a:t> </a:t>
            </a:r>
            <a:r>
              <a:rPr lang="en-US" sz="2400" dirty="0" err="1" smtClean="0"/>
              <a:t>calientes</a:t>
            </a:r>
            <a:r>
              <a:rPr lang="en-US" sz="2400" dirty="0" smtClean="0"/>
              <a:t>, </a:t>
            </a:r>
            <a:r>
              <a:rPr lang="en-US" sz="2400" dirty="0" err="1" smtClean="0"/>
              <a:t>como</a:t>
            </a:r>
            <a:r>
              <a:rPr lang="en-US" sz="2400" dirty="0" smtClean="0"/>
              <a:t> la carne o el vino. Ese </a:t>
            </a:r>
            <a:r>
              <a:rPr lang="en-US" sz="2400" dirty="0" err="1" smtClean="0"/>
              <a:t>es</a:t>
            </a:r>
            <a:r>
              <a:rPr lang="en-US" sz="2400" dirty="0" smtClean="0"/>
              <a:t> el </a:t>
            </a:r>
            <a:r>
              <a:rPr lang="en-US" sz="2400" dirty="0" err="1" smtClean="0"/>
              <a:t>origen</a:t>
            </a:r>
            <a:r>
              <a:rPr lang="en-US" sz="2400" dirty="0" smtClean="0"/>
              <a:t> de </a:t>
            </a:r>
            <a:r>
              <a:rPr lang="en-US" sz="2400" dirty="0" err="1" smtClean="0"/>
              <a:t>platos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el </a:t>
            </a:r>
            <a:r>
              <a:rPr lang="en-US" sz="24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melón</a:t>
            </a:r>
            <a:r>
              <a:rPr lang="en-US" sz="24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jamón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o la </a:t>
            </a:r>
            <a:r>
              <a:rPr lang="en-US" sz="24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fruta</a:t>
            </a:r>
            <a:r>
              <a:rPr lang="en-US" sz="24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macerada</a:t>
            </a:r>
            <a:r>
              <a:rPr lang="en-US" sz="24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en</a:t>
            </a:r>
            <a:r>
              <a:rPr lang="en-US" sz="24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 vino</a:t>
            </a:r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 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6" y="3318520"/>
            <a:ext cx="4090776" cy="35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763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err="1" smtClean="0"/>
              <a:t>Una</a:t>
            </a:r>
            <a:r>
              <a:rPr kumimoji="1" lang="en-US" altLang="ja-JP" dirty="0" smtClean="0"/>
              <a:t> forma de </a:t>
            </a:r>
            <a:r>
              <a:rPr kumimoji="1" lang="en-US" altLang="ja-JP" dirty="0" err="1" smtClean="0"/>
              <a:t>hacer</a:t>
            </a:r>
            <a:r>
              <a:rPr kumimoji="1" lang="en-US" altLang="ja-JP" dirty="0" smtClean="0"/>
              <a:t> comestibles </a:t>
            </a:r>
            <a:r>
              <a:rPr kumimoji="1" lang="en-US" altLang="ja-JP" dirty="0" err="1" smtClean="0"/>
              <a:t>las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frutas</a:t>
            </a:r>
            <a:r>
              <a:rPr kumimoji="1" lang="en-US" altLang="ja-JP" dirty="0" smtClean="0"/>
              <a:t> y </a:t>
            </a:r>
            <a:r>
              <a:rPr kumimoji="1" lang="en-US" altLang="ja-JP" dirty="0" err="1" smtClean="0"/>
              <a:t>verduras</a:t>
            </a:r>
            <a:r>
              <a:rPr kumimoji="1" lang="en-US" altLang="ja-JP" dirty="0" smtClean="0"/>
              <a:t> era </a:t>
            </a:r>
            <a:r>
              <a:rPr kumimoji="1" lang="en-US" altLang="ja-JP" dirty="0" err="1" smtClean="0"/>
              <a:t>cocinarlas</a:t>
            </a:r>
            <a:r>
              <a:rPr kumimoji="1" lang="en-US" altLang="ja-JP" dirty="0" smtClean="0"/>
              <a:t> con 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especias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IMG_19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>
            <a:off x="349250" y="1316038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82600" y="5842001"/>
            <a:ext cx="866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 smtClean="0">
                <a:solidFill>
                  <a:srgbClr val="C00000"/>
                </a:solidFill>
              </a:rPr>
              <a:t>Mirrauste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2800" dirty="0">
                <a:solidFill>
                  <a:srgbClr val="C00000"/>
                </a:solidFill>
              </a:rPr>
              <a:t>de </a:t>
            </a:r>
            <a:r>
              <a:rPr kumimoji="1" lang="en-US" altLang="ja-JP" sz="2800" dirty="0" err="1" smtClean="0">
                <a:solidFill>
                  <a:srgbClr val="C00000"/>
                </a:solidFill>
              </a:rPr>
              <a:t>manzanas</a:t>
            </a:r>
            <a:r>
              <a:rPr kumimoji="1" lang="en-US" altLang="ja-JP" sz="2800" dirty="0" smtClean="0"/>
              <a:t>, </a:t>
            </a:r>
            <a:r>
              <a:rPr kumimoji="1" lang="en-US" altLang="ja-JP" sz="2800" dirty="0" err="1" smtClean="0"/>
              <a:t>receta</a:t>
            </a:r>
            <a:r>
              <a:rPr kumimoji="1" lang="en-US" altLang="ja-JP" sz="2800" dirty="0" smtClean="0"/>
              <a:t> con la que </a:t>
            </a:r>
            <a:r>
              <a:rPr kumimoji="1" lang="en-US" altLang="ja-JP" sz="2800" dirty="0" err="1" smtClean="0"/>
              <a:t>termina</a:t>
            </a:r>
            <a:r>
              <a:rPr kumimoji="1" lang="en-US" altLang="ja-JP" sz="2800" dirty="0" smtClean="0"/>
              <a:t> el </a:t>
            </a:r>
            <a:r>
              <a:rPr kumimoji="1" lang="en-US" altLang="ja-JP" sz="2800" i="1" dirty="0" err="1" smtClean="0"/>
              <a:t>Libro</a:t>
            </a:r>
            <a:r>
              <a:rPr kumimoji="1" lang="en-US" altLang="ja-JP" sz="2800" i="1" dirty="0" smtClean="0"/>
              <a:t> de </a:t>
            </a:r>
            <a:r>
              <a:rPr kumimoji="1" lang="en-US" altLang="ja-JP" sz="2800" i="1" dirty="0" err="1" smtClean="0"/>
              <a:t>guisados</a:t>
            </a:r>
            <a:r>
              <a:rPr kumimoji="1" lang="en-US" altLang="ja-JP" sz="2800" dirty="0" smtClean="0"/>
              <a:t> de </a:t>
            </a:r>
            <a:r>
              <a:rPr kumimoji="1" lang="en-US" altLang="ja-JP" sz="2800" dirty="0" err="1" smtClean="0"/>
              <a:t>Ruperto</a:t>
            </a:r>
            <a:r>
              <a:rPr kumimoji="1" lang="en-US" altLang="ja-JP" sz="2800" dirty="0" smtClean="0"/>
              <a:t> de Nola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6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4715"/>
            <a:ext cx="9144000" cy="2230849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 smtClean="0">
                <a:ea typeface=""/>
              </a:rPr>
              <a:t>Las </a:t>
            </a:r>
            <a:r>
              <a:rPr lang="en-US" altLang="ja-JP" sz="4000" dirty="0" err="1" smtClean="0">
                <a:solidFill>
                  <a:srgbClr val="C00000"/>
                </a:solidFill>
                <a:ea typeface=""/>
              </a:rPr>
              <a:t>especias</a:t>
            </a:r>
            <a:r>
              <a:rPr lang="en-US" altLang="ja-JP" sz="3200" dirty="0" smtClean="0">
                <a:ea typeface=""/>
              </a:rPr>
              <a:t> son </a:t>
            </a:r>
            <a:r>
              <a:rPr lang="en-US" altLang="ja-JP" sz="3200" dirty="0" err="1" smtClean="0">
                <a:ea typeface=""/>
              </a:rPr>
              <a:t>ingredientes</a:t>
            </a:r>
            <a:r>
              <a:rPr lang="en-US" altLang="ja-JP" sz="3200" dirty="0" smtClean="0">
                <a:ea typeface=""/>
              </a:rPr>
              <a:t> de </a:t>
            </a:r>
            <a:r>
              <a:rPr lang="en-US" altLang="ja-JP" sz="3200" dirty="0" err="1" smtClean="0">
                <a:ea typeface=""/>
              </a:rPr>
              <a:t>lujo</a:t>
            </a:r>
            <a:r>
              <a:rPr lang="en-US" altLang="ja-JP" sz="3200" dirty="0" smtClean="0">
                <a:ea typeface=""/>
              </a:rPr>
              <a:t> </a:t>
            </a:r>
            <a:r>
              <a:rPr lang="en-US" altLang="ja-JP" sz="3200" dirty="0" err="1" smtClean="0">
                <a:ea typeface=""/>
              </a:rPr>
              <a:t>para</a:t>
            </a:r>
            <a:r>
              <a:rPr lang="en-US" altLang="ja-JP" sz="3200" dirty="0" smtClean="0">
                <a:ea typeface=""/>
              </a:rPr>
              <a:t> </a:t>
            </a:r>
            <a:r>
              <a:rPr lang="en-US" altLang="ja-JP" sz="3200" dirty="0" err="1" smtClean="0">
                <a:ea typeface=""/>
              </a:rPr>
              <a:t>dar</a:t>
            </a:r>
            <a:r>
              <a:rPr lang="en-US" altLang="ja-JP" sz="3200" dirty="0" smtClean="0">
                <a:ea typeface=""/>
              </a:rPr>
              <a:t> </a:t>
            </a:r>
            <a:r>
              <a:rPr lang="en-US" altLang="ja-JP" sz="3200" dirty="0" err="1" smtClean="0">
                <a:solidFill>
                  <a:srgbClr val="C00000"/>
                </a:solidFill>
                <a:ea typeface=""/>
              </a:rPr>
              <a:t>sabor</a:t>
            </a:r>
            <a:r>
              <a:rPr lang="en-US" altLang="ja-JP" sz="3200" dirty="0" smtClean="0">
                <a:ea typeface=""/>
              </a:rPr>
              <a:t> a la comida, </a:t>
            </a:r>
            <a:r>
              <a:rPr lang="en-US" altLang="ja-JP" sz="3200" dirty="0" err="1" smtClean="0">
                <a:ea typeface=""/>
              </a:rPr>
              <a:t>pero</a:t>
            </a:r>
            <a:r>
              <a:rPr lang="en-US" altLang="ja-JP" sz="3200" dirty="0" smtClean="0">
                <a:ea typeface=""/>
              </a:rPr>
              <a:t> </a:t>
            </a:r>
            <a:r>
              <a:rPr lang="en-US" altLang="ja-JP" sz="3200" dirty="0" err="1" smtClean="0">
                <a:ea typeface=""/>
              </a:rPr>
              <a:t>también</a:t>
            </a:r>
            <a:r>
              <a:rPr lang="en-US" altLang="ja-JP" sz="3200" dirty="0" smtClean="0">
                <a:ea typeface=""/>
              </a:rPr>
              <a:t> se </a:t>
            </a:r>
            <a:r>
              <a:rPr lang="en-US" altLang="ja-JP" sz="3200" dirty="0" err="1" smtClean="0">
                <a:ea typeface=""/>
              </a:rPr>
              <a:t>consideran</a:t>
            </a:r>
            <a:r>
              <a:rPr lang="en-US" altLang="ja-JP" sz="3200" dirty="0" smtClean="0">
                <a:ea typeface=""/>
              </a:rPr>
              <a:t> </a:t>
            </a:r>
            <a:r>
              <a:rPr lang="en-US" altLang="ja-JP" sz="3200" dirty="0" err="1" smtClean="0">
                <a:solidFill>
                  <a:srgbClr val="C00000"/>
                </a:solidFill>
                <a:ea typeface=""/>
              </a:rPr>
              <a:t>medicinales</a:t>
            </a:r>
            <a:endParaRPr kumimoji="1" lang="ja-JP" altLang="en-US" sz="3200" dirty="0">
              <a:solidFill>
                <a:srgbClr val="C00000"/>
              </a:solidFill>
              <a:ea typeface=""/>
            </a:endParaRPr>
          </a:p>
        </p:txBody>
      </p:sp>
      <p:pic>
        <p:nvPicPr>
          <p:cNvPr id="5" name="Content Placeholder 4" descr="Especia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94" r="-22794"/>
          <a:stretch>
            <a:fillRect/>
          </a:stretch>
        </p:blipFill>
        <p:spPr>
          <a:xfrm>
            <a:off x="1513490" y="1600200"/>
            <a:ext cx="9022225" cy="5257800"/>
          </a:xfrm>
        </p:spPr>
      </p:pic>
      <p:sp>
        <p:nvSpPr>
          <p:cNvPr id="4" name="TextBox 3"/>
          <p:cNvSpPr txBox="1"/>
          <p:nvPr/>
        </p:nvSpPr>
        <p:spPr>
          <a:xfrm>
            <a:off x="189061" y="1248793"/>
            <a:ext cx="26488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err="1">
                <a:ea typeface=""/>
              </a:rPr>
              <a:t>Semillas</a:t>
            </a:r>
            <a:r>
              <a:rPr lang="en-US" altLang="ja-JP" sz="3200" dirty="0">
                <a:ea typeface=""/>
              </a:rPr>
              <a:t> de </a:t>
            </a:r>
            <a:r>
              <a:rPr lang="en-US" altLang="ja-JP" sz="3200" dirty="0" err="1">
                <a:ea typeface=""/>
              </a:rPr>
              <a:t>anís</a:t>
            </a:r>
            <a:r>
              <a:rPr lang="en-US" altLang="ja-JP" sz="3200" dirty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alholva</a:t>
            </a:r>
            <a:r>
              <a:rPr lang="en-US" altLang="ja-JP" sz="3200" dirty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comino</a:t>
            </a:r>
            <a:r>
              <a:rPr lang="en-US" altLang="ja-JP" sz="3200" dirty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hinojo</a:t>
            </a:r>
            <a:r>
              <a:rPr lang="en-US" altLang="ja-JP" sz="3200" dirty="0">
                <a:ea typeface=""/>
              </a:rPr>
              <a:t> y cilantro; </a:t>
            </a:r>
            <a:r>
              <a:rPr lang="en-US" altLang="ja-JP" sz="3200" dirty="0" err="1">
                <a:ea typeface=""/>
              </a:rPr>
              <a:t>nuez</a:t>
            </a:r>
            <a:r>
              <a:rPr lang="en-US" altLang="ja-JP" sz="3200" dirty="0">
                <a:ea typeface=""/>
              </a:rPr>
              <a:t> </a:t>
            </a:r>
            <a:r>
              <a:rPr lang="en-US" altLang="ja-JP" sz="3200" dirty="0" err="1" smtClean="0">
                <a:ea typeface=""/>
              </a:rPr>
              <a:t>moscada</a:t>
            </a:r>
            <a:r>
              <a:rPr lang="en-US" altLang="ja-JP" sz="3200" dirty="0" smtClean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clavos</a:t>
            </a:r>
            <a:r>
              <a:rPr lang="en-US" altLang="ja-JP" sz="3200" dirty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cardamomo</a:t>
            </a:r>
            <a:r>
              <a:rPr lang="en-US" altLang="ja-JP" sz="3200" dirty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azafrán</a:t>
            </a:r>
            <a:r>
              <a:rPr lang="en-US" altLang="ja-JP" sz="3200" dirty="0">
                <a:ea typeface=""/>
              </a:rPr>
              <a:t> y, en el </a:t>
            </a:r>
            <a:r>
              <a:rPr lang="en-US" altLang="ja-JP" sz="3200" dirty="0" err="1">
                <a:ea typeface=""/>
              </a:rPr>
              <a:t>centro</a:t>
            </a:r>
            <a:r>
              <a:rPr lang="en-US" altLang="ja-JP" sz="3200" dirty="0">
                <a:ea typeface=""/>
              </a:rPr>
              <a:t>, </a:t>
            </a:r>
            <a:r>
              <a:rPr lang="en-US" altLang="ja-JP" sz="3200" dirty="0" err="1">
                <a:ea typeface=""/>
              </a:rPr>
              <a:t>canela</a:t>
            </a:r>
            <a:r>
              <a:rPr lang="en-US" altLang="ja-JP" sz="3200" dirty="0">
                <a:ea typeface=""/>
              </a:rPr>
              <a:t> y </a:t>
            </a:r>
            <a:r>
              <a:rPr lang="en-US" altLang="ja-JP" sz="3200" dirty="0" err="1">
                <a:ea typeface=""/>
              </a:rPr>
              <a:t>jengibre</a:t>
            </a:r>
            <a:r>
              <a:rPr lang="en-US" altLang="ja-JP" sz="3200" dirty="0">
                <a:ea typeface=""/>
              </a:rPr>
              <a:t>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991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273" y="190847"/>
            <a:ext cx="8305420" cy="1293127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600" dirty="0" smtClean="0"/>
              <a:t>La </a:t>
            </a:r>
            <a:r>
              <a:rPr kumimoji="1" lang="en-US" altLang="ja-JP" sz="3600" dirty="0" err="1" smtClean="0"/>
              <a:t>sangría</a:t>
            </a:r>
            <a:r>
              <a:rPr kumimoji="1" lang="en-US" altLang="ja-JP" sz="3600" dirty="0" smtClean="0"/>
              <a:t> y </a:t>
            </a:r>
            <a:r>
              <a:rPr kumimoji="1" lang="en-US" altLang="ja-JP" sz="3600" dirty="0" err="1" smtClean="0"/>
              <a:t>otras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bebidas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azucaradas</a:t>
            </a:r>
            <a:r>
              <a:rPr kumimoji="1" lang="en-US" altLang="ja-JP" sz="3600" dirty="0" smtClean="0"/>
              <a:t> a base de vino y </a:t>
            </a:r>
            <a:r>
              <a:rPr kumimoji="1" lang="en-US" altLang="ja-JP" sz="3600" dirty="0" err="1" smtClean="0"/>
              <a:t>especias</a:t>
            </a:r>
            <a:r>
              <a:rPr kumimoji="1" lang="en-US" altLang="ja-JP" sz="3600" dirty="0" smtClean="0"/>
              <a:t> son </a:t>
            </a:r>
            <a:r>
              <a:rPr kumimoji="1" lang="en-US" altLang="ja-JP" sz="3600" dirty="0" err="1" smtClean="0"/>
              <a:t>derivados</a:t>
            </a:r>
            <a:r>
              <a:rPr kumimoji="1" lang="en-US" altLang="ja-JP" sz="3600" dirty="0" smtClean="0"/>
              <a:t> del </a:t>
            </a:r>
            <a:r>
              <a:rPr kumimoji="1" lang="en-US" altLang="ja-JP" sz="4000" dirty="0" err="1" smtClean="0">
                <a:solidFill>
                  <a:srgbClr val="C00000"/>
                </a:solidFill>
              </a:rPr>
              <a:t>hipocrás</a:t>
            </a:r>
            <a:endParaRPr kumimoji="1" lang="ja-JP" altLang="en-US" sz="40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IMG_14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64" r="-42864"/>
          <a:stretch>
            <a:fillRect/>
          </a:stretch>
        </p:blipFill>
        <p:spPr>
          <a:xfrm>
            <a:off x="-1882822" y="1773830"/>
            <a:ext cx="8229600" cy="4914900"/>
          </a:xfrm>
        </p:spPr>
      </p:pic>
      <p:pic>
        <p:nvPicPr>
          <p:cNvPr id="3" name="Picture 2" descr="IMG_1476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057401"/>
            <a:ext cx="5029199" cy="4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8716</TotalTime>
  <Words>1054</Words>
  <Application>Microsoft Macintosh PowerPoint</Application>
  <PresentationFormat>On-screen Show (4:3)</PresentationFormat>
  <Paragraphs>108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Abadi MT Condensed Extra Bold</vt:lpstr>
      <vt:lpstr>Apple Color Emoji</vt:lpstr>
      <vt:lpstr>Arial Black</vt:lpstr>
      <vt:lpstr>Bernard MT Condensed</vt:lpstr>
      <vt:lpstr>Calibri</vt:lpstr>
      <vt:lpstr>ＭＳ Ｐゴシック</vt:lpstr>
      <vt:lpstr>Wingdings</vt:lpstr>
      <vt:lpstr>Arial</vt:lpstr>
      <vt:lpstr>Office Theme</vt:lpstr>
      <vt:lpstr>Capítulo 2</vt:lpstr>
      <vt:lpstr>Humores – Interpretación gráfica</vt:lpstr>
      <vt:lpstr>Se pensaba que los temperamentos o complexiones se manifestaban en la apariencia física</vt:lpstr>
      <vt:lpstr>PowerPoint Presentation</vt:lpstr>
      <vt:lpstr>En parejas:</vt:lpstr>
      <vt:lpstr>PowerPoint Presentation</vt:lpstr>
      <vt:lpstr>Una forma de hacer comestibles las frutas y verduras era cocinarlas con especias</vt:lpstr>
      <vt:lpstr>Las especias son ingredientes de lujo para dar sabor a la comida, pero también se consideran medicinales</vt:lpstr>
      <vt:lpstr>La sangría y otras bebidas azucaradas a base de vino y especias son derivados del hipocrás</vt:lpstr>
      <vt:lpstr>El comercio de las especias</vt:lpstr>
      <vt:lpstr>Ruta de las especias</vt:lpstr>
      <vt:lpstr>En parejas</vt:lpstr>
      <vt:lpstr>Comida y nivel social</vt:lpstr>
      <vt:lpstr>Comida, salud y nivel social: Don Quijote de la Mancha</vt:lpstr>
      <vt:lpstr>Frases famosas del Quijote por las calles de Madrid: homenaje a Cervantes</vt:lpstr>
      <vt:lpstr>España musulmana: Al-Andalus</vt:lpstr>
      <vt:lpstr>Varios platos actuales están relacionados con la cocina musulmana de la Edad Media</vt:lpstr>
      <vt:lpstr>El cuscús se consideraba el plato musulmán por excelencia</vt:lpstr>
      <vt:lpstr>El sabor del almorí, importante condimento para los musulmanes, tenía un sabor parecido al de la parte blanca exterior del chorizo o del salami </vt:lpstr>
      <vt:lpstr>Los colores de la comida</vt:lpstr>
      <vt:lpstr>Palabras de proveniencia árabe </vt:lpstr>
      <vt:lpstr>Alambique </vt:lpstr>
      <vt:lpstr>PowerPoint Presentation</vt:lpstr>
      <vt:lpstr>Imágenes</vt:lpstr>
    </vt:vector>
  </TitlesOfParts>
  <Company>University of Washington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Jewish/Converso Food and Racial Profiling in Fifteenth-Century Spain</dc:title>
  <dc:creator>Ana Gómez-Bravo</dc:creator>
  <cp:lastModifiedBy>Microsoft Office User</cp:lastModifiedBy>
  <cp:revision>243</cp:revision>
  <cp:lastPrinted>2017-11-12T20:21:59Z</cp:lastPrinted>
  <dcterms:created xsi:type="dcterms:W3CDTF">2015-01-19T01:41:21Z</dcterms:created>
  <dcterms:modified xsi:type="dcterms:W3CDTF">2017-11-12T20:22:02Z</dcterms:modified>
</cp:coreProperties>
</file>