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46" r:id="rId3"/>
    <p:sldId id="354" r:id="rId4"/>
    <p:sldId id="359" r:id="rId5"/>
    <p:sldId id="358" r:id="rId6"/>
    <p:sldId id="357" r:id="rId7"/>
    <p:sldId id="360" r:id="rId8"/>
    <p:sldId id="352" r:id="rId9"/>
    <p:sldId id="312" r:id="rId10"/>
    <p:sldId id="309" r:id="rId11"/>
    <p:sldId id="340" r:id="rId12"/>
    <p:sldId id="341" r:id="rId13"/>
    <p:sldId id="350" r:id="rId14"/>
    <p:sldId id="298" r:id="rId15"/>
    <p:sldId id="353" r:id="rId16"/>
    <p:sldId id="342" r:id="rId17"/>
    <p:sldId id="284" r:id="rId18"/>
    <p:sldId id="351" r:id="rId19"/>
    <p:sldId id="356" r:id="rId20"/>
    <p:sldId id="316" r:id="rId21"/>
    <p:sldId id="348" r:id="rId22"/>
    <p:sldId id="349" r:id="rId23"/>
    <p:sldId id="344" r:id="rId24"/>
    <p:sldId id="345" r:id="rId25"/>
    <p:sldId id="343" r:id="rId2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9300"/>
    <a:srgbClr val="521B93"/>
    <a:srgbClr val="FF7E79"/>
    <a:srgbClr val="9437FF"/>
    <a:srgbClr val="941100"/>
    <a:srgbClr val="945200"/>
    <a:srgbClr val="929292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807"/>
  </p:normalViewPr>
  <p:slideViewPr>
    <p:cSldViewPr snapToGrid="0" snapToObjects="1">
      <p:cViewPr>
        <p:scale>
          <a:sx n="169" d="100"/>
          <a:sy n="169" d="100"/>
        </p:scale>
        <p:origin x="2784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8136-6BC9-D246-823E-55A105FC8D41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1A334-97B1-034F-B086-DCD2A951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92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32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17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41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14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08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67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51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5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04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10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0CECE-4025-2345-9136-BEF3EA390710}" type="datetimeFigureOut">
              <a:rPr kumimoji="1" lang="ja-JP" altLang="en-US" smtClean="0"/>
              <a:t>2017/11/6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5294B-42C9-AD41-9566-EEE9B9090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8mJM_THinM" TargetMode="External"/><Relationship Id="rId4" Type="http://schemas.openxmlformats.org/officeDocument/2006/relationships/hyperlink" Target="http://jewishstudies.washington.edu/converso-cookbook-hom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VcoVjM4jj4w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Capítulo</a:t>
            </a:r>
            <a:r>
              <a:rPr kumimoji="1" lang="en-US" altLang="ja-JP" dirty="0" smtClean="0">
                <a:solidFill>
                  <a:srgbClr val="FF0000"/>
                </a:solidFill>
              </a:rPr>
              <a:t> 3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99500" cy="1752600"/>
          </a:xfrm>
        </p:spPr>
        <p:txBody>
          <a:bodyPr>
            <a:normAutofit/>
          </a:bodyPr>
          <a:lstStyle/>
          <a:p>
            <a:r>
              <a:rPr kumimoji="1" lang="en-US" altLang="ja-JP" sz="3600" dirty="0" err="1" smtClean="0">
                <a:solidFill>
                  <a:srgbClr val="000000"/>
                </a:solidFill>
              </a:rPr>
              <a:t>Reglas</a:t>
            </a:r>
            <a:r>
              <a:rPr kumimoji="1" lang="en-US" altLang="ja-JP" sz="36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3600" dirty="0" err="1" smtClean="0">
                <a:solidFill>
                  <a:srgbClr val="000000"/>
                </a:solidFill>
              </a:rPr>
              <a:t>dietéticas</a:t>
            </a:r>
            <a:r>
              <a:rPr kumimoji="1" lang="en-US" altLang="ja-JP" sz="3600" dirty="0" smtClean="0">
                <a:solidFill>
                  <a:srgbClr val="000000"/>
                </a:solidFill>
              </a:rPr>
              <a:t> y </a:t>
            </a:r>
            <a:r>
              <a:rPr kumimoji="1" lang="en-US" altLang="ja-JP" sz="3600" dirty="0" err="1" smtClean="0">
                <a:solidFill>
                  <a:srgbClr val="000000"/>
                </a:solidFill>
              </a:rPr>
              <a:t>persecución</a:t>
            </a:r>
            <a:r>
              <a:rPr kumimoji="1" lang="en-US" altLang="ja-JP" sz="36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3600" dirty="0" err="1" smtClean="0">
                <a:solidFill>
                  <a:srgbClr val="000000"/>
                </a:solidFill>
              </a:rPr>
              <a:t>religiosa</a:t>
            </a:r>
            <a:endParaRPr kumimoji="1" lang="ja-JP" altLang="en-US" sz="3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0" y="6121400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Ana M. Gómez-Bravo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ja-JP" sz="2800" dirty="0" smtClean="0"/>
              <a:t>Se </a:t>
            </a:r>
            <a:r>
              <a:rPr lang="en-US" altLang="ja-JP" sz="2800" dirty="0" err="1" smtClean="0"/>
              <a:t>acusaba</a:t>
            </a:r>
            <a:r>
              <a:rPr lang="en-US" altLang="ja-JP" sz="2800" dirty="0" smtClean="0"/>
              <a:t> a los </a:t>
            </a:r>
            <a:r>
              <a:rPr lang="en-US" altLang="ja-JP" sz="2800" dirty="0" err="1" smtClean="0"/>
              <a:t>judíos</a:t>
            </a:r>
            <a:r>
              <a:rPr lang="en-US" altLang="ja-JP" sz="2800" dirty="0" smtClean="0"/>
              <a:t> de comer </a:t>
            </a:r>
            <a:r>
              <a:rPr lang="en-US" altLang="ja-JP" sz="2800" dirty="0" err="1" smtClean="0">
                <a:solidFill>
                  <a:srgbClr val="002060"/>
                </a:solidFill>
              </a:rPr>
              <a:t>ganso</a:t>
            </a:r>
            <a:r>
              <a:rPr lang="en-US" altLang="ja-JP" sz="2800" dirty="0" smtClean="0">
                <a:solidFill>
                  <a:srgbClr val="002060"/>
                </a:solidFill>
              </a:rPr>
              <a:t> o </a:t>
            </a:r>
            <a:r>
              <a:rPr lang="en-US" altLang="ja-JP" sz="2800" dirty="0" err="1" smtClean="0">
                <a:solidFill>
                  <a:srgbClr val="002060"/>
                </a:solidFill>
              </a:rPr>
              <a:t>pato</a:t>
            </a:r>
            <a:r>
              <a:rPr lang="en-US" altLang="ja-JP" sz="2800" dirty="0" smtClean="0">
                <a:solidFill>
                  <a:srgbClr val="002060"/>
                </a:solidFill>
              </a:rPr>
              <a:t> </a:t>
            </a:r>
            <a:r>
              <a:rPr lang="en-US" altLang="ja-JP" sz="2800" dirty="0" err="1" smtClean="0">
                <a:solidFill>
                  <a:srgbClr val="002060"/>
                </a:solidFill>
              </a:rPr>
              <a:t>curado</a:t>
            </a:r>
            <a:r>
              <a:rPr lang="en-US" altLang="ja-JP" sz="2800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002060"/>
                </a:solidFill>
              </a:rPr>
              <a:t>(</a:t>
            </a:r>
            <a:r>
              <a:rPr kumimoji="1" lang="en-US" altLang="ja-JP" sz="2800" dirty="0" err="1" smtClean="0">
                <a:solidFill>
                  <a:srgbClr val="002060"/>
                </a:solidFill>
              </a:rPr>
              <a:t>ansarón</a:t>
            </a:r>
            <a:r>
              <a:rPr kumimoji="1" lang="en-US" altLang="ja-JP" sz="2800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2060"/>
                </a:solidFill>
              </a:rPr>
              <a:t>cecinado</a:t>
            </a:r>
            <a:r>
              <a:rPr kumimoji="1" lang="en-US" altLang="ja-JP" sz="2800" dirty="0" smtClean="0">
                <a:solidFill>
                  <a:srgbClr val="002060"/>
                </a:solidFill>
              </a:rPr>
              <a:t>)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para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aparentar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que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comían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cerdo</a:t>
            </a:r>
            <a:endParaRPr kumimoji="1" lang="ja-JP" altLang="en-US" sz="2800" dirty="0"/>
          </a:p>
        </p:txBody>
      </p:sp>
      <p:pic>
        <p:nvPicPr>
          <p:cNvPr id="4" name="Content Placeholder 3" descr="photo-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10800000">
            <a:off x="457200" y="1311278"/>
            <a:ext cx="8229600" cy="4525963"/>
          </a:xfrm>
          <a:ln w="28575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45277" y="6039508"/>
            <a:ext cx="332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“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Jamón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judío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”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altLang="ja-JP" sz="2800" dirty="0"/>
              <a:t>Las </a:t>
            </a:r>
            <a:r>
              <a:rPr lang="en-US" altLang="ja-JP" sz="2800" dirty="0" err="1">
                <a:solidFill>
                  <a:srgbClr val="FF0000"/>
                </a:solidFill>
              </a:rPr>
              <a:t>leyes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err="1">
                <a:solidFill>
                  <a:srgbClr val="FF0000"/>
                </a:solidFill>
              </a:rPr>
              <a:t>dietéticas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err="1">
                <a:solidFill>
                  <a:srgbClr val="FF0000"/>
                </a:solidFill>
              </a:rPr>
              <a:t>judías</a:t>
            </a:r>
            <a:r>
              <a:rPr lang="en-US" altLang="ja-JP" sz="2800" dirty="0">
                <a:solidFill>
                  <a:srgbClr val="FF0000"/>
                </a:solidFill>
              </a:rPr>
              <a:t> y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musulmanas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/>
              <a:t>prohíben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la carne de </a:t>
            </a:r>
            <a:r>
              <a:rPr lang="en-US" altLang="ja-JP" sz="2800" dirty="0" err="1" smtClean="0"/>
              <a:t>cerdo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por</a:t>
            </a:r>
            <a:r>
              <a:rPr lang="en-US" altLang="ja-JP" sz="2800" dirty="0" smtClean="0"/>
              <a:t> lo </a:t>
            </a:r>
            <a:r>
              <a:rPr lang="en-US" altLang="ja-JP" sz="2800" dirty="0" err="1" smtClean="0"/>
              <a:t>que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muchas</a:t>
            </a:r>
            <a:r>
              <a:rPr lang="en-US" altLang="ja-JP" sz="2800" dirty="0" smtClean="0"/>
              <a:t> personas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exhibían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públicamente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/>
              <a:t>un </a:t>
            </a:r>
            <a:r>
              <a:rPr lang="en-US" altLang="ja-JP" sz="2800" dirty="0" err="1" smtClean="0"/>
              <a:t>jamón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como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prueba</a:t>
            </a:r>
            <a:r>
              <a:rPr lang="en-US" altLang="ja-JP" sz="2800" dirty="0" smtClean="0"/>
              <a:t> de </a:t>
            </a:r>
            <a:r>
              <a:rPr lang="en-US" altLang="ja-JP" sz="2800" dirty="0" err="1" smtClean="0"/>
              <a:t>cristianismo</a:t>
            </a:r>
            <a:endParaRPr kumimoji="1" lang="ja-JP" altLang="en-US" sz="2800" dirty="0"/>
          </a:p>
        </p:txBody>
      </p:sp>
      <p:pic>
        <p:nvPicPr>
          <p:cNvPr id="4" name="Content Placeholder 3" descr="IMG_15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314700" y="6130926"/>
            <a:ext cx="3144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 smtClean="0"/>
              <a:t>Jamón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serrano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696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25439"/>
            <a:ext cx="8902700" cy="2174581"/>
          </a:xfrm>
          <a:ln w="28575">
            <a:solidFill>
              <a:srgbClr val="941100"/>
            </a:solidFill>
          </a:ln>
        </p:spPr>
        <p:txBody>
          <a:bodyPr>
            <a:noAutofit/>
          </a:bodyPr>
          <a:lstStyle/>
          <a:p>
            <a:pPr algn="l"/>
            <a:r>
              <a:rPr kumimoji="1" lang="en-US" altLang="ja-JP" sz="2800" dirty="0" smtClean="0"/>
              <a:t>El </a:t>
            </a:r>
            <a:r>
              <a:rPr kumimoji="1" lang="en-US" altLang="ja-JP" sz="2800" dirty="0" err="1" smtClean="0"/>
              <a:t>jamón</a:t>
            </a:r>
            <a:r>
              <a:rPr kumimoji="1" lang="en-US" altLang="ja-JP" sz="2800" dirty="0" smtClean="0"/>
              <a:t> y los </a:t>
            </a:r>
            <a:r>
              <a:rPr kumimoji="1" lang="en-US" altLang="ja-JP" sz="2800" dirty="0" err="1" smtClean="0"/>
              <a:t>productos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derivados</a:t>
            </a:r>
            <a:r>
              <a:rPr kumimoji="1" lang="en-US" altLang="ja-JP" sz="2800" dirty="0" smtClean="0"/>
              <a:t> del 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cerdo</a:t>
            </a:r>
            <a:r>
              <a:rPr kumimoji="1" lang="en-US" altLang="ja-JP" sz="2800" dirty="0" smtClean="0"/>
              <a:t> se </a:t>
            </a:r>
            <a:r>
              <a:rPr kumimoji="1" lang="en-US" altLang="ja-JP" sz="2800" dirty="0" err="1" smtClean="0"/>
              <a:t>convirtieron</a:t>
            </a:r>
            <a:r>
              <a:rPr kumimoji="1" lang="en-US" altLang="ja-JP" sz="2800" dirty="0" smtClean="0"/>
              <a:t> en </a:t>
            </a:r>
            <a:r>
              <a:rPr kumimoji="1" lang="en-US" altLang="ja-JP" sz="2800" dirty="0" err="1" smtClean="0"/>
              <a:t>alimento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obligatorio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para</a:t>
            </a:r>
            <a:r>
              <a:rPr lang="en-US" altLang="ja-JP" sz="2800" dirty="0"/>
              <a:t> </a:t>
            </a:r>
            <a:r>
              <a:rPr lang="en-US" altLang="ja-JP" sz="2800" dirty="0" err="1" smtClean="0"/>
              <a:t>demostrar</a:t>
            </a:r>
            <a:r>
              <a:rPr lang="en-US" altLang="ja-JP" sz="2800" dirty="0" smtClean="0"/>
              <a:t> que no se </a:t>
            </a:r>
            <a:r>
              <a:rPr lang="en-US" altLang="ja-JP" sz="2800" dirty="0" err="1" smtClean="0"/>
              <a:t>seguían</a:t>
            </a:r>
            <a:r>
              <a:rPr lang="en-US" altLang="ja-JP" sz="2800" dirty="0" smtClean="0"/>
              <a:t> las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leyes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dietéticas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/>
              <a:t>judías</a:t>
            </a:r>
            <a:r>
              <a:rPr lang="en-US" altLang="ja-JP" sz="2800" dirty="0" smtClean="0"/>
              <a:t> o </a:t>
            </a:r>
            <a:r>
              <a:rPr lang="en-US" altLang="ja-JP" sz="2800" dirty="0" err="1" smtClean="0"/>
              <a:t>musulmanas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por</a:t>
            </a:r>
            <a:r>
              <a:rPr lang="en-US" altLang="ja-JP" sz="2800" dirty="0" smtClean="0"/>
              <a:t> lo que se </a:t>
            </a:r>
            <a:r>
              <a:rPr lang="en-US" altLang="ja-JP" sz="2800" dirty="0" err="1" smtClean="0"/>
              <a:t>convirtió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en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alimento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asociado</a:t>
            </a:r>
            <a:r>
              <a:rPr lang="en-US" altLang="ja-JP" sz="2800" dirty="0" smtClean="0"/>
              <a:t> con el </a:t>
            </a:r>
            <a:r>
              <a:rPr lang="en-US" altLang="ja-JP" sz="2800" dirty="0" err="1" smtClean="0"/>
              <a:t>cristianismo</a:t>
            </a:r>
            <a:endParaRPr kumimoji="1" lang="ja-JP" altLang="en-US" sz="2800" dirty="0"/>
          </a:p>
        </p:txBody>
      </p:sp>
      <p:pic>
        <p:nvPicPr>
          <p:cNvPr id="4" name="Content Placeholder 3" descr="IMG_37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1" r="-48281"/>
          <a:stretch>
            <a:fillRect/>
          </a:stretch>
        </p:blipFill>
        <p:spPr>
          <a:xfrm>
            <a:off x="-1498171" y="2549884"/>
            <a:ext cx="7258563" cy="3991930"/>
          </a:xfrm>
        </p:spPr>
      </p:pic>
      <p:pic>
        <p:nvPicPr>
          <p:cNvPr id="5" name="Picture 4" descr="IMG_50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52" y="2799749"/>
            <a:ext cx="4656268" cy="349220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709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89" y="227341"/>
            <a:ext cx="8844455" cy="152711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parejas</a:t>
            </a:r>
            <a:r>
              <a:rPr lang="en-US" dirty="0" smtClean="0"/>
              <a:t>: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alimentos</a:t>
            </a:r>
            <a:r>
              <a:rPr lang="en-US" dirty="0" smtClean="0"/>
              <a:t> son </a:t>
            </a:r>
            <a:r>
              <a:rPr lang="en-US" i="1" dirty="0" err="1" smtClean="0">
                <a:solidFill>
                  <a:srgbClr val="FF0000"/>
                </a:solidFill>
              </a:rPr>
              <a:t>trefe</a:t>
            </a:r>
            <a:r>
              <a:rPr lang="en-US" dirty="0" smtClean="0"/>
              <a:t> (no </a:t>
            </a:r>
            <a:r>
              <a:rPr lang="en-US" dirty="0" err="1" smtClean="0"/>
              <a:t>aptos</a:t>
            </a:r>
            <a:r>
              <a:rPr lang="en-US" dirty="0" smtClean="0"/>
              <a:t> para el </a:t>
            </a:r>
            <a:r>
              <a:rPr lang="en-US" dirty="0" err="1" smtClean="0"/>
              <a:t>consumo</a:t>
            </a:r>
            <a:r>
              <a:rPr lang="en-US" dirty="0" smtClean="0"/>
              <a:t>) </a:t>
            </a:r>
            <a:r>
              <a:rPr lang="en-US" dirty="0" err="1" smtClean="0"/>
              <a:t>según</a:t>
            </a:r>
            <a:r>
              <a:rPr lang="en-US" dirty="0" smtClean="0"/>
              <a:t> las </a:t>
            </a:r>
            <a:r>
              <a:rPr lang="en-US" dirty="0" err="1" smtClean="0"/>
              <a:t>leyes</a:t>
            </a:r>
            <a:r>
              <a:rPr lang="en-US" dirty="0" smtClean="0"/>
              <a:t> </a:t>
            </a:r>
            <a:r>
              <a:rPr lang="en-US" dirty="0" err="1" smtClean="0"/>
              <a:t>dietéticas</a:t>
            </a:r>
            <a:r>
              <a:rPr lang="en-US" dirty="0" smtClean="0"/>
              <a:t> </a:t>
            </a:r>
            <a:r>
              <a:rPr lang="en-US" dirty="0" err="1" smtClean="0"/>
              <a:t>judías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30" y="1990109"/>
            <a:ext cx="6062190" cy="4525963"/>
          </a:xfr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964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46" y="104078"/>
            <a:ext cx="8668215" cy="1381832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 dirty="0" smtClean="0"/>
              <a:t>Las </a:t>
            </a:r>
            <a:r>
              <a:rPr kumimoji="1" lang="en-US" altLang="ja-JP" sz="3200" b="1" dirty="0" err="1" smtClean="0">
                <a:solidFill>
                  <a:srgbClr val="FF0000"/>
                </a:solidFill>
              </a:rPr>
              <a:t>leyes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b="1" dirty="0" err="1" smtClean="0">
                <a:solidFill>
                  <a:srgbClr val="FF0000"/>
                </a:solidFill>
              </a:rPr>
              <a:t>kasher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err="1" smtClean="0"/>
              <a:t>prohíben</a:t>
            </a:r>
            <a:r>
              <a:rPr kumimoji="1" lang="en-US" altLang="ja-JP" sz="3200" dirty="0" smtClean="0"/>
              <a:t> el </a:t>
            </a:r>
            <a:r>
              <a:rPr kumimoji="1" lang="en-US" altLang="ja-JP" sz="3200" dirty="0" err="1" smtClean="0"/>
              <a:t>consumo</a:t>
            </a:r>
            <a:r>
              <a:rPr kumimoji="1" lang="en-US" altLang="ja-JP" sz="3200" dirty="0" smtClean="0"/>
              <a:t> de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pescados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sin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aletas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ni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escamas</a:t>
            </a:r>
            <a:r>
              <a:rPr kumimoji="1" lang="mr-IN" altLang="ja-JP" sz="3200" dirty="0" smtClean="0">
                <a:solidFill>
                  <a:srgbClr val="FF0000"/>
                </a:solidFill>
              </a:rPr>
              <a:t>…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 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IMG_14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8" b="9418"/>
          <a:stretch>
            <a:fillRect/>
          </a:stretch>
        </p:blipFill>
        <p:spPr>
          <a:xfrm>
            <a:off x="4686962" y="4285428"/>
            <a:ext cx="4315750" cy="2446430"/>
          </a:xfr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5" descr="IMG_1454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9" y="1879762"/>
            <a:ext cx="4780594" cy="34554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6" descr="IMG_37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05" y="1485910"/>
            <a:ext cx="2131912" cy="27312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291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 algn="l"/>
            <a:r>
              <a:rPr lang="mr-IN" sz="3600" dirty="0" smtClean="0"/>
              <a:t>…</a:t>
            </a:r>
            <a:r>
              <a:rPr lang="en-US" sz="3600" dirty="0" err="1" smtClean="0"/>
              <a:t>así</a:t>
            </a:r>
            <a:r>
              <a:rPr lang="en-US" sz="3600" dirty="0" smtClean="0"/>
              <a:t> </a:t>
            </a:r>
            <a:r>
              <a:rPr lang="en-US" sz="3600" dirty="0" err="1" smtClean="0"/>
              <a:t>como</a:t>
            </a:r>
            <a:r>
              <a:rPr lang="en-US" sz="3600" dirty="0" smtClean="0"/>
              <a:t> el </a:t>
            </a:r>
            <a:r>
              <a:rPr lang="en-US" sz="3600" dirty="0" err="1" smtClean="0"/>
              <a:t>consumo</a:t>
            </a:r>
            <a:r>
              <a:rPr lang="en-US" sz="3600" dirty="0" smtClean="0"/>
              <a:t> de </a:t>
            </a:r>
            <a:r>
              <a:rPr lang="en-US" sz="3600" dirty="0" err="1" smtClean="0"/>
              <a:t>sangre</a:t>
            </a:r>
            <a:r>
              <a:rPr lang="en-US" sz="3600" dirty="0" smtClean="0"/>
              <a:t> y el de </a:t>
            </a:r>
            <a:r>
              <a:rPr lang="en-US" altLang="ja-JP" sz="3600" dirty="0" err="1"/>
              <a:t>leche</a:t>
            </a:r>
            <a:r>
              <a:rPr lang="en-US" altLang="ja-JP" sz="3600" dirty="0"/>
              <a:t> y carne </a:t>
            </a:r>
            <a:r>
              <a:rPr lang="en-US" altLang="ja-JP" sz="3600" dirty="0" err="1"/>
              <a:t>en</a:t>
            </a:r>
            <a:r>
              <a:rPr lang="en-US" altLang="ja-JP" sz="3600" dirty="0"/>
              <a:t> la </a:t>
            </a:r>
            <a:r>
              <a:rPr lang="en-US" altLang="ja-JP" sz="3600" dirty="0" err="1"/>
              <a:t>misma</a:t>
            </a:r>
            <a:r>
              <a:rPr lang="en-US" altLang="ja-JP" sz="3600" dirty="0"/>
              <a:t> comida </a:t>
            </a:r>
            <a:r>
              <a:rPr lang="en-US" altLang="ja-JP" sz="3600" dirty="0" smtClean="0"/>
              <a:t>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5" y="1623849"/>
            <a:ext cx="4867036" cy="3792866"/>
          </a:xfrm>
        </p:spPr>
      </p:pic>
      <p:sp>
        <p:nvSpPr>
          <p:cNvPr id="3" name="TextBox 2"/>
          <p:cNvSpPr txBox="1"/>
          <p:nvPr/>
        </p:nvSpPr>
        <p:spPr>
          <a:xfrm>
            <a:off x="278219" y="5413447"/>
            <a:ext cx="4103281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 </a:t>
            </a:r>
            <a:r>
              <a:rPr lang="en-US" sz="3200" dirty="0" err="1" smtClean="0"/>
              <a:t>morcilla</a:t>
            </a:r>
            <a:r>
              <a:rPr lang="en-US" sz="2400" dirty="0" smtClean="0"/>
              <a:t> se </a:t>
            </a:r>
            <a:r>
              <a:rPr lang="en-US" sz="2400" dirty="0" err="1" smtClean="0"/>
              <a:t>hace</a:t>
            </a:r>
            <a:r>
              <a:rPr lang="en-US" sz="2400" dirty="0" smtClean="0"/>
              <a:t> con la </a:t>
            </a:r>
            <a:r>
              <a:rPr lang="en-US" sz="2400" dirty="0" err="1" smtClean="0"/>
              <a:t>sangre</a:t>
            </a:r>
            <a:r>
              <a:rPr lang="en-US" sz="2400" dirty="0" smtClean="0"/>
              <a:t> del </a:t>
            </a:r>
            <a:r>
              <a:rPr lang="en-US" sz="2400" dirty="0" err="1" smtClean="0"/>
              <a:t>cerdo</a:t>
            </a:r>
            <a:r>
              <a:rPr lang="en-US" sz="2400" dirty="0" smtClean="0"/>
              <a:t> </a:t>
            </a:r>
            <a:r>
              <a:rPr lang="en-US" sz="2400" dirty="0" err="1" smtClean="0"/>
              <a:t>mezclada</a:t>
            </a:r>
            <a:r>
              <a:rPr lang="en-US" sz="2400" dirty="0" smtClean="0"/>
              <a:t> con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ingredientes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40" y="1490975"/>
            <a:ext cx="4136660" cy="310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71" y="3968895"/>
            <a:ext cx="2166829" cy="2889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750" y="5549589"/>
            <a:ext cx="2405171" cy="70788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Hamburguesa</a:t>
            </a:r>
            <a:r>
              <a:rPr lang="en-US" sz="2000" b="1" dirty="0" smtClean="0"/>
              <a:t>...¡sin </a:t>
            </a:r>
            <a:r>
              <a:rPr lang="en-US" sz="2000" b="1" dirty="0" err="1" smtClean="0"/>
              <a:t>queso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favor!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73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686800" cy="141763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¿</a:t>
            </a:r>
            <a:r>
              <a:rPr kumimoji="1" lang="en-US" altLang="ja-JP" dirty="0" err="1" smtClean="0"/>
              <a:t>Cuál</a:t>
            </a:r>
            <a:r>
              <a:rPr kumimoji="1" lang="en-US" altLang="ja-JP" dirty="0" smtClean="0"/>
              <a:t> de </a:t>
            </a:r>
            <a:r>
              <a:rPr kumimoji="1" lang="en-US" altLang="ja-JP" dirty="0" err="1" smtClean="0"/>
              <a:t>estas</a:t>
            </a:r>
            <a:r>
              <a:rPr kumimoji="1" lang="en-US" altLang="ja-JP" dirty="0" smtClean="0"/>
              <a:t> dos </a:t>
            </a:r>
            <a:r>
              <a:rPr kumimoji="1" lang="en-US" altLang="ja-JP" dirty="0" err="1" smtClean="0"/>
              <a:t>hamburguesas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puede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comerse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si</a:t>
            </a:r>
            <a:r>
              <a:rPr kumimoji="1" lang="en-US" altLang="ja-JP" dirty="0" smtClean="0"/>
              <a:t> se </a:t>
            </a:r>
            <a:r>
              <a:rPr kumimoji="1" lang="en-US" altLang="ja-JP" dirty="0" err="1" smtClean="0"/>
              <a:t>sigue</a:t>
            </a:r>
            <a:r>
              <a:rPr lang="en-US" altLang="ja-JP" dirty="0"/>
              <a:t> </a:t>
            </a:r>
            <a:r>
              <a:rPr lang="en-US" altLang="ja-JP" dirty="0" err="1" smtClean="0"/>
              <a:t>una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dieta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kasher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4" name="Content Placeholder 3" descr="IMG_11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89" r="-21489"/>
          <a:stretch>
            <a:fillRect/>
          </a:stretch>
        </p:blipFill>
        <p:spPr>
          <a:xfrm>
            <a:off x="-111512" y="1739590"/>
            <a:ext cx="9255512" cy="4757854"/>
          </a:xfrm>
        </p:spPr>
      </p:pic>
    </p:spTree>
    <p:extLst>
      <p:ext uri="{BB962C8B-B14F-4D97-AF65-F5344CB8AC3E}">
        <p14:creationId xmlns:p14="http://schemas.microsoft.com/office/powerpoint/2010/main" val="36785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077"/>
            <a:ext cx="9144000" cy="501758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 dirty="0" smtClean="0"/>
              <a:t>Las </a:t>
            </a:r>
            <a:r>
              <a:rPr kumimoji="1" lang="en-US" altLang="ja-JP" sz="3200" dirty="0" err="1" smtClean="0"/>
              <a:t>leyes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kasher</a:t>
            </a:r>
            <a:r>
              <a:rPr kumimoji="1" lang="en-US" altLang="ja-JP" sz="3200" dirty="0" smtClean="0"/>
              <a:t> y hala</a:t>
            </a:r>
            <a:r>
              <a:rPr lang="en-US" altLang="ja-JP" sz="3200" dirty="0" smtClean="0"/>
              <a:t>l </a:t>
            </a:r>
            <a:r>
              <a:rPr lang="en-US" altLang="ja-JP" sz="3200" dirty="0" err="1" smtClean="0"/>
              <a:t>limitan</a:t>
            </a:r>
            <a:r>
              <a:rPr lang="en-US" altLang="ja-JP" sz="3200" dirty="0" smtClean="0"/>
              <a:t> </a:t>
            </a:r>
            <a:r>
              <a:rPr lang="en-US" altLang="ja-JP" sz="3200" dirty="0" err="1" smtClean="0"/>
              <a:t>principalmente</a:t>
            </a:r>
            <a:r>
              <a:rPr lang="en-US" altLang="ja-JP" sz="3200" dirty="0" smtClean="0"/>
              <a:t> el </a:t>
            </a:r>
            <a:r>
              <a:rPr lang="en-US" altLang="ja-JP" sz="3200" dirty="0" err="1" smtClean="0"/>
              <a:t>consumo</a:t>
            </a:r>
            <a:r>
              <a:rPr lang="en-US" altLang="ja-JP" sz="3200" dirty="0" smtClean="0"/>
              <a:t> de </a:t>
            </a:r>
            <a:r>
              <a:rPr lang="en-US" altLang="ja-JP" sz="3200" dirty="0" err="1" smtClean="0"/>
              <a:t>animales</a:t>
            </a:r>
            <a:r>
              <a:rPr lang="en-US" altLang="ja-JP" sz="3200" dirty="0" smtClean="0"/>
              <a:t>, </a:t>
            </a:r>
            <a:r>
              <a:rPr lang="en-US" altLang="ja-JP" sz="3200" dirty="0" err="1" smtClean="0"/>
              <a:t>pero</a:t>
            </a:r>
            <a:r>
              <a:rPr lang="en-US" altLang="ja-JP" sz="3200" dirty="0" smtClean="0"/>
              <a:t> no el de </a:t>
            </a:r>
            <a:r>
              <a:rPr lang="en-US" altLang="ja-JP" sz="3200" dirty="0" err="1" smtClean="0"/>
              <a:t>plantas</a:t>
            </a:r>
            <a:r>
              <a:rPr lang="en-US" altLang="ja-JP" sz="3200" dirty="0" smtClean="0"/>
              <a:t>.</a:t>
            </a:r>
            <a:br>
              <a:rPr lang="en-US" altLang="ja-JP" sz="3200" dirty="0" smtClean="0"/>
            </a:br>
            <a:r>
              <a:rPr lang="en-US" altLang="ja-JP" sz="3200" dirty="0" smtClean="0"/>
              <a:t>      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¿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Cuáles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te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parece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que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pueden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ser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las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 </a:t>
            </a:r>
            <a:r>
              <a:rPr lang="en-US" altLang="ja-JP" sz="3200" b="1" dirty="0" err="1" smtClean="0">
                <a:solidFill>
                  <a:srgbClr val="FF0000"/>
                </a:solidFill>
                <a:cs typeface="Bernard MT Condensed"/>
              </a:rPr>
              <a:t>razones</a:t>
            </a:r>
            <a:r>
              <a:rPr lang="en-US" altLang="ja-JP" sz="3200" b="1" dirty="0" smtClean="0">
                <a:solidFill>
                  <a:srgbClr val="FF0000"/>
                </a:solidFill>
                <a:cs typeface="Bernard MT Condensed"/>
              </a:rPr>
              <a:t>? </a:t>
            </a:r>
            <a:endParaRPr kumimoji="1" lang="ja-JP" altLang="en-US" sz="3200" b="1" dirty="0">
              <a:solidFill>
                <a:srgbClr val="FF0000"/>
              </a:solidFill>
              <a:cs typeface="Bernard MT Condensed"/>
            </a:endParaRPr>
          </a:p>
        </p:txBody>
      </p:sp>
      <p:pic>
        <p:nvPicPr>
          <p:cNvPr id="4" name="Content Placeholder 3" descr="IMG_19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>
          <a:xfrm>
            <a:off x="4051738" y="3112667"/>
            <a:ext cx="5863299" cy="3482711"/>
          </a:xfrm>
          <a:ln w="1905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" y="1765738"/>
            <a:ext cx="4749306" cy="39886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69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4" y="173421"/>
            <a:ext cx="8560676" cy="13716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¿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qué</a:t>
            </a:r>
            <a:r>
              <a:rPr lang="en-US" sz="3200" dirty="0" smtClean="0"/>
              <a:t> </a:t>
            </a:r>
            <a:r>
              <a:rPr lang="en-US" sz="3200" dirty="0" err="1" smtClean="0"/>
              <a:t>crees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muchas</a:t>
            </a:r>
            <a:r>
              <a:rPr lang="en-US" sz="3200" dirty="0" smtClean="0"/>
              <a:t> de las </a:t>
            </a:r>
            <a:r>
              <a:rPr lang="en-US" sz="3200" dirty="0" err="1" smtClean="0"/>
              <a:t>leyes</a:t>
            </a:r>
            <a:r>
              <a:rPr lang="en-US" sz="3200" dirty="0" smtClean="0"/>
              <a:t> </a:t>
            </a:r>
            <a:r>
              <a:rPr lang="en-US" sz="3200" dirty="0" err="1" smtClean="0"/>
              <a:t>dietéticas</a:t>
            </a:r>
            <a:r>
              <a:rPr lang="en-US" sz="3200" dirty="0" smtClean="0"/>
              <a:t> </a:t>
            </a:r>
            <a:r>
              <a:rPr lang="en-US" sz="3200" dirty="0" err="1" smtClean="0"/>
              <a:t>están</a:t>
            </a:r>
            <a:r>
              <a:rPr lang="en-US" sz="3200" dirty="0" smtClean="0"/>
              <a:t> </a:t>
            </a:r>
            <a:r>
              <a:rPr lang="en-US" sz="3200" dirty="0" err="1" smtClean="0"/>
              <a:t>acompañadas</a:t>
            </a:r>
            <a:r>
              <a:rPr lang="en-US" sz="3200" dirty="0" smtClean="0"/>
              <a:t> de </a:t>
            </a:r>
            <a:r>
              <a:rPr lang="en-US" sz="3200" dirty="0" err="1" smtClean="0"/>
              <a:t>rituales</a:t>
            </a:r>
            <a:r>
              <a:rPr lang="en-US" sz="3200" dirty="0" smtClean="0"/>
              <a:t> de </a:t>
            </a:r>
            <a:r>
              <a:rPr lang="en-US" sz="3200" dirty="0" err="1" smtClean="0">
                <a:solidFill>
                  <a:srgbClr val="FF0000"/>
                </a:solidFill>
              </a:rPr>
              <a:t>aseo</a:t>
            </a:r>
            <a:r>
              <a:rPr lang="en-US" sz="3200" dirty="0" smtClean="0">
                <a:solidFill>
                  <a:srgbClr val="FF0000"/>
                </a:solidFill>
              </a:rPr>
              <a:t> personal y </a:t>
            </a:r>
            <a:r>
              <a:rPr lang="en-US" sz="3200" dirty="0" err="1" smtClean="0">
                <a:solidFill>
                  <a:srgbClr val="FF0000"/>
                </a:solidFill>
              </a:rPr>
              <a:t>doméstico</a:t>
            </a:r>
            <a:r>
              <a:rPr lang="en-US" sz="3200" dirty="0" smtClean="0"/>
              <a:t>?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" y="2288594"/>
            <a:ext cx="5702178" cy="3055915"/>
          </a:xfrm>
          <a:ln w="190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58" y="1786162"/>
            <a:ext cx="3200242" cy="4060778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35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59" y="274638"/>
            <a:ext cx="8718331" cy="1143000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Las </a:t>
            </a:r>
            <a:r>
              <a:rPr lang="en-US" sz="3200" dirty="0" err="1" smtClean="0"/>
              <a:t>leyes</a:t>
            </a:r>
            <a:r>
              <a:rPr lang="en-US" sz="3200" dirty="0" smtClean="0"/>
              <a:t> </a:t>
            </a:r>
            <a:r>
              <a:rPr lang="en-US" sz="3200" dirty="0" err="1" smtClean="0"/>
              <a:t>dietéticas</a:t>
            </a:r>
            <a:r>
              <a:rPr lang="en-US" sz="3200" dirty="0" smtClean="0"/>
              <a:t> son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parte de </a:t>
            </a:r>
            <a:r>
              <a:rPr lang="en-US" sz="3200" dirty="0" err="1" smtClean="0"/>
              <a:t>otras</a:t>
            </a:r>
            <a:r>
              <a:rPr lang="en-US" sz="3200" dirty="0" smtClean="0"/>
              <a:t> </a:t>
            </a:r>
            <a:r>
              <a:rPr lang="en-US" sz="3200" dirty="0" err="1" smtClean="0"/>
              <a:t>religiones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0127" y="1598343"/>
            <a:ext cx="6162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En</a:t>
            </a:r>
            <a:r>
              <a:rPr lang="en-US" sz="2000" dirty="0" smtClean="0"/>
              <a:t> el </a:t>
            </a:r>
            <a:r>
              <a:rPr lang="en-US" sz="2000" dirty="0" err="1" smtClean="0"/>
              <a:t>cristianismo</a:t>
            </a:r>
            <a:r>
              <a:rPr lang="en-US" sz="2000" dirty="0" smtClean="0"/>
              <a:t> hay </a:t>
            </a:r>
            <a:r>
              <a:rPr lang="en-US" sz="2000" dirty="0" err="1" smtClean="0"/>
              <a:t>leyes</a:t>
            </a:r>
            <a:r>
              <a:rPr lang="en-US" sz="2000" dirty="0" smtClean="0"/>
              <a:t> que </a:t>
            </a:r>
            <a:r>
              <a:rPr lang="en-US" sz="2000" dirty="0" err="1" smtClean="0"/>
              <a:t>mandan</a:t>
            </a:r>
            <a:r>
              <a:rPr lang="en-US" sz="2000" dirty="0" smtClean="0"/>
              <a:t> la </a:t>
            </a:r>
            <a:r>
              <a:rPr lang="en-US" sz="2000" dirty="0" err="1" smtClean="0"/>
              <a:t>abstinencia</a:t>
            </a:r>
            <a:r>
              <a:rPr lang="en-US" sz="2000" dirty="0" smtClean="0"/>
              <a:t> de carne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determinados</a:t>
            </a:r>
            <a:r>
              <a:rPr lang="en-US" sz="2000" dirty="0" smtClean="0"/>
              <a:t> </a:t>
            </a:r>
            <a:r>
              <a:rPr lang="en-US" sz="2000" dirty="0" err="1" smtClean="0"/>
              <a:t>días</a:t>
            </a:r>
            <a:r>
              <a:rPr lang="en-US" sz="2000" dirty="0" smtClean="0"/>
              <a:t> del </a:t>
            </a:r>
            <a:r>
              <a:rPr lang="en-US" sz="2000" dirty="0" err="1" smtClean="0"/>
              <a:t>año</a:t>
            </a:r>
            <a:r>
              <a:rPr lang="en-US" sz="2000" dirty="0" smtClean="0"/>
              <a:t> y el </a:t>
            </a:r>
            <a:r>
              <a:rPr lang="en-US" sz="2000" dirty="0" err="1" smtClean="0"/>
              <a:t>ayuno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otros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 descr="IMG_0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90" y="2435830"/>
            <a:ext cx="5791200" cy="432552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1971" y="3850887"/>
            <a:ext cx="1732156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Celebración</a:t>
            </a:r>
            <a:r>
              <a:rPr lang="en-US" dirty="0" smtClean="0"/>
              <a:t> de la fiesta del Corpus Christi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98" y="228282"/>
            <a:ext cx="8549268" cy="1494264"/>
          </a:xfrm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ea typeface="Apple Chancery" charset="0"/>
                <a:cs typeface="Apple Chancery" charset="0"/>
              </a:rPr>
              <a:t>Las </a:t>
            </a:r>
            <a:r>
              <a:rPr lang="en-US" sz="3200" dirty="0" err="1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pinturas</a:t>
            </a:r>
            <a:r>
              <a:rPr lang="en-US" sz="3200" dirty="0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manuscritos</a:t>
            </a:r>
            <a:r>
              <a:rPr lang="en-US" sz="3200" dirty="0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 y </a:t>
            </a:r>
            <a:r>
              <a:rPr lang="en-US" sz="3200" dirty="0" err="1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objetos</a:t>
            </a:r>
            <a:r>
              <a:rPr lang="en-US" sz="3200" dirty="0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medievales</a:t>
            </a:r>
            <a:r>
              <a:rPr lang="en-US" sz="2800" dirty="0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nos</a:t>
            </a:r>
            <a:r>
              <a:rPr lang="en-US" sz="2800" dirty="0" smtClean="0"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dan</a:t>
            </a:r>
            <a:r>
              <a:rPr lang="en-US" sz="2800" dirty="0" smtClean="0"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mucha</a:t>
            </a:r>
            <a:r>
              <a:rPr lang="en-US" sz="2800" dirty="0" smtClean="0"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información</a:t>
            </a:r>
            <a:r>
              <a:rPr lang="en-US" sz="2800" dirty="0" smtClean="0"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sobre</a:t>
            </a:r>
            <a:r>
              <a:rPr lang="en-US" sz="2800" dirty="0" smtClean="0">
                <a:ea typeface="Apple Chancery" charset="0"/>
                <a:cs typeface="Apple Chancery" charset="0"/>
              </a:rPr>
              <a:t> las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prácticas</a:t>
            </a:r>
            <a:r>
              <a:rPr lang="en-US" sz="2800" dirty="0" smtClean="0">
                <a:ea typeface="Apple Chancery" charset="0"/>
                <a:cs typeface="Apple Chancery" charset="0"/>
              </a:rPr>
              <a:t>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alimentarias</a:t>
            </a:r>
            <a:r>
              <a:rPr lang="en-US" sz="2800" dirty="0" smtClean="0">
                <a:ea typeface="Apple Chancery" charset="0"/>
                <a:cs typeface="Apple Chancery" charset="0"/>
              </a:rPr>
              <a:t> de la </a:t>
            </a:r>
            <a:r>
              <a:rPr lang="en-US" sz="2800" dirty="0" err="1" smtClean="0">
                <a:ea typeface="Apple Chancery" charset="0"/>
                <a:cs typeface="Apple Chancery" charset="0"/>
              </a:rPr>
              <a:t>época</a:t>
            </a:r>
            <a:endParaRPr lang="en-US" sz="2800" dirty="0">
              <a:ea typeface="Apple Chancery" charset="0"/>
              <a:cs typeface="Apple Chancery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97" y="1983819"/>
            <a:ext cx="5706538" cy="3487329"/>
          </a:xfrm>
          <a:ln w="28575"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1" y="2416097"/>
            <a:ext cx="2935560" cy="251128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4239" y="5300162"/>
            <a:ext cx="2154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Plato de </a:t>
            </a:r>
            <a:r>
              <a:rPr lang="en-US" sz="2000" dirty="0" err="1" smtClean="0"/>
              <a:t>Pésaj</a:t>
            </a:r>
            <a:r>
              <a:rPr lang="en-US" sz="2000" dirty="0" smtClean="0"/>
              <a:t> (Pascua </a:t>
            </a:r>
            <a:r>
              <a:rPr lang="en-US" sz="2000" dirty="0" err="1" smtClean="0"/>
              <a:t>judía</a:t>
            </a:r>
            <a:r>
              <a:rPr lang="en-US" sz="2000" dirty="0" smtClean="0"/>
              <a:t>) (</a:t>
            </a:r>
            <a:r>
              <a:rPr lang="en-US" sz="2000" dirty="0" err="1" smtClean="0"/>
              <a:t>siglo</a:t>
            </a:r>
            <a:r>
              <a:rPr lang="en-US" sz="2000" dirty="0" smtClean="0"/>
              <a:t> XV)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4847063" y="5627863"/>
            <a:ext cx="364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Preparación</a:t>
            </a:r>
            <a:r>
              <a:rPr lang="en-US" sz="2000" dirty="0" smtClean="0"/>
              <a:t> de la  carne </a:t>
            </a:r>
            <a:r>
              <a:rPr lang="en-US" sz="2000" dirty="0" err="1" smtClean="0"/>
              <a:t>kasher</a:t>
            </a:r>
            <a:r>
              <a:rPr lang="en-US" sz="2000" dirty="0" smtClean="0"/>
              <a:t> </a:t>
            </a:r>
            <a:r>
              <a:rPr lang="en-US" sz="2000" dirty="0" err="1" smtClean="0"/>
              <a:t>según</a:t>
            </a:r>
            <a:r>
              <a:rPr lang="en-US" sz="2000" dirty="0" smtClean="0"/>
              <a:t> un </a:t>
            </a:r>
            <a:r>
              <a:rPr lang="en-US" sz="2000" dirty="0" err="1" smtClean="0"/>
              <a:t>manuscrito</a:t>
            </a:r>
            <a:r>
              <a:rPr lang="en-US" sz="2000" dirty="0" smtClean="0"/>
              <a:t> </a:t>
            </a:r>
            <a:r>
              <a:rPr lang="en-US" sz="2000" dirty="0" err="1" smtClean="0"/>
              <a:t>hebreo</a:t>
            </a:r>
            <a:r>
              <a:rPr lang="en-US" sz="2000" dirty="0" smtClean="0"/>
              <a:t> (</a:t>
            </a:r>
            <a:r>
              <a:rPr lang="en-US" sz="2000" dirty="0" err="1" smtClean="0"/>
              <a:t>siglo</a:t>
            </a:r>
            <a:r>
              <a:rPr lang="en-US" sz="2000" dirty="0" smtClean="0"/>
              <a:t> XV)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57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810" y="185854"/>
            <a:ext cx="5176812" cy="1732156"/>
          </a:xfrm>
          <a:ln w="28575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El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consumo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berenjena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se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identificaba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con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judíos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y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musulmanes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. El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almodrote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es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un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plato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elaborado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con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berenjena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que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continuó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preparándose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en la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diáspora</a:t>
            </a:r>
            <a:r>
              <a:rPr lang="en-US" altLang="ja-JP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accent4">
                    <a:lumMod val="50000"/>
                  </a:schemeClr>
                </a:solidFill>
              </a:rPr>
              <a:t>sefardí</a:t>
            </a:r>
            <a:endParaRPr kumimoji="1" lang="ja-JP" alt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almodrote5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2204279" y="2201706"/>
            <a:ext cx="7587653" cy="4578491"/>
          </a:xfrm>
        </p:spPr>
      </p:pic>
      <p:pic>
        <p:nvPicPr>
          <p:cNvPr id="6" name="Content Placeholder 3" descr="IMG_01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 rot="5400000">
            <a:off x="-1417239" y="2400954"/>
            <a:ext cx="6506001" cy="3509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873" y="25719"/>
            <a:ext cx="2892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  <a:ea typeface="Bernard MT Condensed" charset="0"/>
                <a:cs typeface="Bernard MT Condensed" charset="0"/>
              </a:rPr>
              <a:t>Alimentos y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Bernard MT Condensed" charset="0"/>
                <a:cs typeface="Bernard MT Condensed" charset="0"/>
              </a:rPr>
              <a:t>estereotipos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Bernard MT Condensed" charset="0"/>
                <a:cs typeface="Bernard MT Condensed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Bernard MT Condensed" charset="0"/>
                <a:cs typeface="Bernard MT Condensed" charset="0"/>
              </a:rPr>
              <a:t>étnicos</a:t>
            </a:r>
            <a:endParaRPr lang="en-US" sz="3600" dirty="0">
              <a:solidFill>
                <a:srgbClr val="FF0000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90" y="283778"/>
            <a:ext cx="8875986" cy="113385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Las </a:t>
            </a:r>
            <a:r>
              <a:rPr lang="en-US" dirty="0" err="1">
                <a:solidFill>
                  <a:srgbClr val="FF0000"/>
                </a:solidFill>
              </a:rPr>
              <a:t>recetas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tradicionales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 </a:t>
            </a:r>
            <a:r>
              <a:rPr lang="en-US" dirty="0" err="1"/>
              <a:t>transmiten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oralmente</a:t>
            </a:r>
            <a:r>
              <a:rPr lang="en-US" dirty="0"/>
              <a:t>, a </a:t>
            </a:r>
            <a:r>
              <a:rPr lang="en-US" dirty="0" err="1"/>
              <a:t>veces</a:t>
            </a:r>
            <a:r>
              <a:rPr lang="en-US" dirty="0"/>
              <a:t> </a:t>
            </a:r>
            <a:r>
              <a:rPr lang="en-US" dirty="0" smtClean="0"/>
              <a:t>con </a:t>
            </a:r>
            <a:r>
              <a:rPr lang="en-US" dirty="0" err="1" smtClean="0"/>
              <a:t>música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17876" cy="480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tradición</a:t>
            </a:r>
            <a:r>
              <a:rPr lang="en-US" dirty="0" smtClean="0"/>
              <a:t> </a:t>
            </a:r>
            <a:r>
              <a:rPr lang="en-US" dirty="0" err="1" smtClean="0"/>
              <a:t>sefardí</a:t>
            </a:r>
            <a:r>
              <a:rPr lang="en-US" dirty="0" smtClean="0"/>
              <a:t> se </a:t>
            </a:r>
            <a:r>
              <a:rPr lang="en-US" dirty="0" err="1" smtClean="0"/>
              <a:t>tansmiten</a:t>
            </a:r>
            <a:r>
              <a:rPr lang="en-US" dirty="0" smtClean="0"/>
              <a:t> las </a:t>
            </a:r>
            <a:r>
              <a:rPr lang="en-US" dirty="0" err="1" smtClean="0"/>
              <a:t>múltiples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de </a:t>
            </a:r>
            <a:r>
              <a:rPr lang="en-US" dirty="0" err="1" smtClean="0"/>
              <a:t>cocinar</a:t>
            </a:r>
            <a:r>
              <a:rPr lang="en-US" dirty="0" smtClean="0"/>
              <a:t> </a:t>
            </a:r>
            <a:r>
              <a:rPr lang="en-US" dirty="0" err="1" smtClean="0"/>
              <a:t>berenjenas</a:t>
            </a:r>
            <a:r>
              <a:rPr lang="en-US" dirty="0" smtClean="0"/>
              <a:t> (</a:t>
            </a:r>
            <a:r>
              <a:rPr lang="en-US" dirty="0" err="1" smtClean="0"/>
              <a:t>incluyendo</a:t>
            </a:r>
            <a:r>
              <a:rPr lang="en-US" dirty="0" smtClean="0"/>
              <a:t> el </a:t>
            </a:r>
            <a:r>
              <a:rPr lang="en-US" dirty="0" err="1" smtClean="0"/>
              <a:t>almodrote</a:t>
            </a:r>
            <a:r>
              <a:rPr lang="en-US" dirty="0" smtClean="0"/>
              <a:t>) </a:t>
            </a:r>
            <a:r>
              <a:rPr lang="en-US" dirty="0" err="1" smtClean="0"/>
              <a:t>en</a:t>
            </a:r>
            <a:r>
              <a:rPr lang="en-US" dirty="0" smtClean="0"/>
              <a:t> forma de </a:t>
            </a:r>
            <a:r>
              <a:rPr lang="en-US" dirty="0" err="1" smtClean="0"/>
              <a:t>canción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www.youtube.com/watch?v=VcoVjM4jj4w</a:t>
            </a:r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>
                <a:hlinkClick r:id="rId3"/>
              </a:rPr>
              <a:t>https://www.youtube.com/watch?v=E8mJM_THinM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890" y="5036741"/>
            <a:ext cx="8875986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 smtClean="0"/>
              <a:t>encontrar</a:t>
            </a:r>
            <a:r>
              <a:rPr lang="en-US" sz="2400" dirty="0" smtClean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información</a:t>
            </a:r>
            <a:r>
              <a:rPr lang="en-US" sz="2400" dirty="0" smtClean="0"/>
              <a:t> </a:t>
            </a:r>
            <a:r>
              <a:rPr lang="en-US" sz="2400" dirty="0" err="1" smtClean="0"/>
              <a:t>sobre</a:t>
            </a:r>
            <a:r>
              <a:rPr lang="en-US" sz="2400" dirty="0" smtClean="0"/>
              <a:t> </a:t>
            </a:r>
            <a:r>
              <a:rPr lang="en-US" sz="2400" dirty="0" err="1" smtClean="0"/>
              <a:t>algunas</a:t>
            </a:r>
            <a:r>
              <a:rPr lang="en-US" sz="2400" dirty="0" smtClean="0"/>
              <a:t> de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recetas</a:t>
            </a:r>
            <a:r>
              <a:rPr lang="en-US" sz="2400" dirty="0" smtClean="0"/>
              <a:t> de </a:t>
            </a:r>
            <a:r>
              <a:rPr lang="en-US" sz="2400" dirty="0" err="1" smtClean="0"/>
              <a:t>este</a:t>
            </a:r>
            <a:r>
              <a:rPr lang="en-US" sz="2400" dirty="0" smtClean="0"/>
              <a:t> </a:t>
            </a:r>
            <a:r>
              <a:rPr lang="en-US" sz="2400" dirty="0" err="1" smtClean="0"/>
              <a:t>capítulo</a:t>
            </a:r>
            <a:r>
              <a:rPr lang="en-US" sz="2400" dirty="0" smtClean="0"/>
              <a:t> </a:t>
            </a:r>
            <a:r>
              <a:rPr lang="en-US" sz="2400" dirty="0"/>
              <a:t>en:</a:t>
            </a:r>
          </a:p>
          <a:p>
            <a:r>
              <a:rPr lang="en-US" sz="2400" dirty="0">
                <a:hlinkClick r:id="rId4"/>
              </a:rPr>
              <a:t>http://jewishstudies.washington.edu/converso-cookbook-home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51" y="420226"/>
            <a:ext cx="2929054" cy="2419618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800" b="0" dirty="0" smtClean="0"/>
              <a:t>El </a:t>
            </a:r>
            <a:r>
              <a:rPr lang="en-US" sz="3200" b="0" dirty="0" err="1" smtClean="0"/>
              <a:t>almodrote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comparte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técnicas</a:t>
            </a:r>
            <a:r>
              <a:rPr lang="en-US" sz="2800" b="0" dirty="0" smtClean="0"/>
              <a:t> de </a:t>
            </a:r>
            <a:r>
              <a:rPr lang="en-US" sz="2800" b="0" dirty="0" err="1" smtClean="0"/>
              <a:t>cocinado</a:t>
            </a:r>
            <a:r>
              <a:rPr lang="en-US" sz="2800" b="0" dirty="0" smtClean="0"/>
              <a:t> con </a:t>
            </a:r>
            <a:r>
              <a:rPr lang="en-US" sz="2800" b="0" dirty="0" err="1" smtClean="0"/>
              <a:t>otros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platos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hispánicos</a:t>
            </a:r>
            <a:endParaRPr lang="en-US" sz="2800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26" y="94594"/>
            <a:ext cx="4780673" cy="358550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63551" y="3639113"/>
            <a:ext cx="5783766" cy="3259873"/>
          </a:xfrm>
        </p:spPr>
        <p:txBody>
          <a:bodyPr>
            <a:normAutofit/>
          </a:bodyPr>
          <a:lstStyle/>
          <a:p>
            <a:r>
              <a:rPr lang="en-US" sz="3200" dirty="0"/>
              <a:t>Para </a:t>
            </a:r>
            <a:r>
              <a:rPr lang="en-US" sz="3200" dirty="0" err="1"/>
              <a:t>hacer</a:t>
            </a:r>
            <a:r>
              <a:rPr lang="en-US" sz="3200" dirty="0"/>
              <a:t> el </a:t>
            </a:r>
            <a:r>
              <a:rPr lang="en-US" sz="3200" dirty="0" err="1">
                <a:solidFill>
                  <a:srgbClr val="FF0000"/>
                </a:solidFill>
              </a:rPr>
              <a:t>almodrote</a:t>
            </a:r>
            <a:r>
              <a:rPr lang="en-US" sz="3200" dirty="0"/>
              <a:t>, el </a:t>
            </a:r>
            <a:r>
              <a:rPr lang="en-US" sz="3200" dirty="0" err="1">
                <a:solidFill>
                  <a:srgbClr val="FF0000"/>
                </a:solidFill>
              </a:rPr>
              <a:t>salmorejo</a:t>
            </a:r>
            <a:r>
              <a:rPr lang="en-US" sz="3200" dirty="0"/>
              <a:t>, el </a:t>
            </a:r>
            <a:r>
              <a:rPr lang="en-US" sz="3200" dirty="0">
                <a:solidFill>
                  <a:srgbClr val="FF0000"/>
                </a:solidFill>
              </a:rPr>
              <a:t>gazpacho</a:t>
            </a:r>
            <a:r>
              <a:rPr lang="en-US" sz="3200" dirty="0"/>
              <a:t> y </a:t>
            </a:r>
            <a:r>
              <a:rPr lang="en-US" sz="3200" dirty="0" err="1"/>
              <a:t>muchas</a:t>
            </a:r>
            <a:r>
              <a:rPr lang="en-US" sz="3200" dirty="0"/>
              <a:t> de las salsas de la </a:t>
            </a:r>
            <a:r>
              <a:rPr lang="en-US" sz="3200" dirty="0" err="1"/>
              <a:t>cocina</a:t>
            </a:r>
            <a:r>
              <a:rPr lang="en-US" sz="3200" dirty="0"/>
              <a:t> </a:t>
            </a:r>
            <a:r>
              <a:rPr lang="en-US" sz="3200" dirty="0" err="1"/>
              <a:t>hispánica</a:t>
            </a:r>
            <a:r>
              <a:rPr lang="en-US" sz="3200" dirty="0"/>
              <a:t> se </a:t>
            </a:r>
            <a:r>
              <a:rPr lang="en-US" sz="3200" dirty="0" err="1"/>
              <a:t>utilizan</a:t>
            </a:r>
            <a:r>
              <a:rPr lang="en-US" sz="3200" dirty="0"/>
              <a:t> </a:t>
            </a:r>
            <a:r>
              <a:rPr lang="en-US" sz="3200" dirty="0" err="1"/>
              <a:t>diferentes</a:t>
            </a:r>
            <a:r>
              <a:rPr lang="en-US" sz="3200" dirty="0"/>
              <a:t> </a:t>
            </a:r>
            <a:r>
              <a:rPr lang="en-US" sz="3200" dirty="0" err="1"/>
              <a:t>tipos</a:t>
            </a:r>
            <a:r>
              <a:rPr lang="en-US" sz="3200" dirty="0"/>
              <a:t> de </a:t>
            </a:r>
            <a:r>
              <a:rPr lang="en-US" sz="3200" dirty="0" err="1" smtClean="0">
                <a:solidFill>
                  <a:srgbClr val="FF0000"/>
                </a:solidFill>
              </a:rPr>
              <a:t>mortero</a:t>
            </a:r>
            <a:r>
              <a:rPr lang="en-US" sz="3200" dirty="0" smtClean="0"/>
              <a:t> </a:t>
            </a:r>
            <a:r>
              <a:rPr lang="en-US" sz="3200" dirty="0"/>
              <a:t>para </a:t>
            </a:r>
            <a:r>
              <a:rPr lang="en-US" sz="3200" dirty="0" err="1"/>
              <a:t>machacar</a:t>
            </a:r>
            <a:r>
              <a:rPr lang="en-US" sz="3200" dirty="0"/>
              <a:t>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 smtClean="0"/>
              <a:t>ingredientes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87" y="3294993"/>
            <a:ext cx="2469013" cy="35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511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El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almogrote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gomero</a:t>
            </a:r>
            <a:r>
              <a:rPr kumimoji="1" lang="mr-IN" altLang="ja-JP" dirty="0" smtClean="0">
                <a:solidFill>
                  <a:srgbClr val="FF0000"/>
                </a:solidFill>
              </a:rPr>
              <a:t>…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MG_11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09" r="-19209"/>
          <a:stretch>
            <a:fillRect/>
          </a:stretch>
        </p:blipFill>
        <p:spPr>
          <a:xfrm>
            <a:off x="-538603" y="1048120"/>
            <a:ext cx="4154082" cy="2284585"/>
          </a:xfrm>
        </p:spPr>
      </p:pic>
      <p:pic>
        <p:nvPicPr>
          <p:cNvPr id="5" name="Picture 4" descr="IMG_21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8" y="3455710"/>
            <a:ext cx="2682523" cy="332783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Picture 5" descr="IMG_21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96" y="1238714"/>
            <a:ext cx="3810563" cy="486077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2509" y="3949444"/>
            <a:ext cx="2304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Almogrote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gomero</a:t>
            </a:r>
            <a:r>
              <a:rPr kumimoji="1" lang="en-US" altLang="ja-JP" sz="2400" dirty="0" smtClean="0"/>
              <a:t> con </a:t>
            </a:r>
            <a:r>
              <a:rPr kumimoji="1" lang="en-US" altLang="ja-JP" sz="2400" dirty="0" err="1" smtClean="0"/>
              <a:t>setas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 y </a:t>
            </a:r>
            <a:r>
              <a:rPr kumimoji="1" lang="en-US" altLang="ja-JP" sz="2400" dirty="0" err="1" smtClean="0"/>
              <a:t>otros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aperitivos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69237" y="1375317"/>
            <a:ext cx="2022228" cy="1477328"/>
          </a:xfrm>
          <a:prstGeom prst="rect">
            <a:avLst/>
          </a:prstGeom>
          <a:noFill/>
          <a:ln w="19050">
            <a:solidFill>
              <a:srgbClr val="008F00"/>
            </a:solidFill>
          </a:ln>
        </p:spPr>
        <p:txBody>
          <a:bodyPr wrap="square" rtlCol="0">
            <a:spAutoFit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 se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machacando</a:t>
            </a:r>
            <a:r>
              <a:rPr lang="en-US" dirty="0" smtClean="0"/>
              <a:t> </a:t>
            </a:r>
            <a:r>
              <a:rPr lang="en-US" dirty="0" err="1" smtClean="0"/>
              <a:t>queso</a:t>
            </a:r>
            <a:r>
              <a:rPr lang="en-US" dirty="0" smtClean="0"/>
              <a:t>, </a:t>
            </a:r>
            <a:r>
              <a:rPr lang="en-US" dirty="0" err="1" smtClean="0"/>
              <a:t>pimienta</a:t>
            </a:r>
            <a:r>
              <a:rPr lang="en-US" dirty="0" smtClean="0"/>
              <a:t>, </a:t>
            </a:r>
            <a:r>
              <a:rPr lang="en-US" dirty="0" err="1" smtClean="0"/>
              <a:t>ajo</a:t>
            </a:r>
            <a:r>
              <a:rPr lang="en-US" dirty="0" smtClean="0"/>
              <a:t>, </a:t>
            </a:r>
            <a:r>
              <a:rPr lang="en-US" dirty="0" err="1" smtClean="0"/>
              <a:t>pimentón</a:t>
            </a:r>
            <a:r>
              <a:rPr lang="en-US" dirty="0" smtClean="0"/>
              <a:t>, </a:t>
            </a:r>
            <a:r>
              <a:rPr lang="en-US" dirty="0" err="1" smtClean="0"/>
              <a:t>comino</a:t>
            </a:r>
            <a:r>
              <a:rPr lang="en-US" dirty="0" smtClean="0"/>
              <a:t>, </a:t>
            </a:r>
            <a:r>
              <a:rPr lang="en-US" dirty="0" err="1" smtClean="0"/>
              <a:t>sal</a:t>
            </a:r>
            <a:r>
              <a:rPr lang="en-US" dirty="0" smtClean="0"/>
              <a:t> y </a:t>
            </a:r>
            <a:r>
              <a:rPr lang="en-US" dirty="0" err="1" smtClean="0"/>
              <a:t>aceite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El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salmorejo</a:t>
            </a:r>
            <a:r>
              <a:rPr kumimoji="1" lang="mr-IN" altLang="ja-JP" dirty="0" smtClean="0">
                <a:solidFill>
                  <a:srgbClr val="FF0000"/>
                </a:solidFill>
              </a:rPr>
              <a:t>…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MG_11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57" r="-29657"/>
          <a:stretch>
            <a:fillRect/>
          </a:stretch>
        </p:blipFill>
        <p:spPr>
          <a:xfrm>
            <a:off x="2092713" y="1592766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2200507"/>
            <a:ext cx="2497873" cy="26776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mr-IN" sz="2400" dirty="0" smtClean="0"/>
              <a:t>…</a:t>
            </a:r>
            <a:r>
              <a:rPr lang="en-US" sz="2400" dirty="0"/>
              <a:t> </a:t>
            </a:r>
            <a:r>
              <a:rPr lang="en-US" sz="2400" dirty="0" smtClean="0"/>
              <a:t>se </a:t>
            </a:r>
            <a:r>
              <a:rPr lang="en-US" sz="2400" dirty="0" err="1" smtClean="0"/>
              <a:t>hace</a:t>
            </a:r>
            <a:r>
              <a:rPr lang="en-US" sz="2400" dirty="0" smtClean="0"/>
              <a:t> </a:t>
            </a:r>
            <a:r>
              <a:rPr lang="en-US" sz="2400" dirty="0" err="1" smtClean="0"/>
              <a:t>machacando</a:t>
            </a:r>
            <a:r>
              <a:rPr lang="en-US" sz="2400" dirty="0" smtClean="0"/>
              <a:t> pan, </a:t>
            </a:r>
            <a:r>
              <a:rPr lang="en-US" sz="2400" dirty="0" err="1" smtClean="0"/>
              <a:t>tomates</a:t>
            </a:r>
            <a:r>
              <a:rPr lang="en-US" sz="2400" dirty="0" smtClean="0"/>
              <a:t>, </a:t>
            </a:r>
            <a:r>
              <a:rPr lang="en-US" sz="2400" dirty="0" err="1" smtClean="0"/>
              <a:t>sal</a:t>
            </a:r>
            <a:r>
              <a:rPr lang="en-US" sz="2400" dirty="0" smtClean="0"/>
              <a:t>, </a:t>
            </a:r>
            <a:r>
              <a:rPr lang="en-US" sz="2400" dirty="0" err="1" smtClean="0"/>
              <a:t>ajo</a:t>
            </a:r>
            <a:r>
              <a:rPr lang="en-US" sz="2400" dirty="0" smtClean="0"/>
              <a:t> y </a:t>
            </a:r>
            <a:r>
              <a:rPr lang="en-US" sz="2400" dirty="0" err="1" smtClean="0"/>
              <a:t>aceite</a:t>
            </a:r>
            <a:r>
              <a:rPr lang="en-US" sz="2400" dirty="0" smtClean="0"/>
              <a:t> de </a:t>
            </a:r>
            <a:r>
              <a:rPr lang="en-US" sz="2400" dirty="0" err="1" smtClean="0"/>
              <a:t>oliva</a:t>
            </a:r>
            <a:r>
              <a:rPr lang="en-US" sz="2400" dirty="0" smtClean="0"/>
              <a:t>, </a:t>
            </a:r>
            <a:r>
              <a:rPr lang="en-US" sz="2400" dirty="0" err="1" smtClean="0"/>
              <a:t>añadiéndose</a:t>
            </a:r>
            <a:r>
              <a:rPr lang="en-US" sz="2400" dirty="0" smtClean="0"/>
              <a:t> </a:t>
            </a:r>
            <a:r>
              <a:rPr lang="en-US" sz="2400" dirty="0" err="1" smtClean="0"/>
              <a:t>pepino</a:t>
            </a:r>
            <a:r>
              <a:rPr lang="en-US" sz="2400" dirty="0" smtClean="0"/>
              <a:t>, </a:t>
            </a:r>
            <a:r>
              <a:rPr lang="en-US" sz="2400" dirty="0" err="1" smtClean="0"/>
              <a:t>cebolla</a:t>
            </a:r>
            <a:r>
              <a:rPr lang="en-US" sz="2400" dirty="0" smtClean="0"/>
              <a:t> y pimiento al gusto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err="1" smtClean="0"/>
              <a:t>Imágenes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Ana M. </a:t>
            </a:r>
            <a:r>
              <a:rPr kumimoji="1" lang="en-US" altLang="ja-JP" dirty="0" smtClean="0"/>
              <a:t>Gómez-Bravo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96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41" y="79337"/>
            <a:ext cx="8170128" cy="1011045"/>
          </a:xfrm>
          <a:ln w="19050"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 err="1" smtClean="0">
                <a:ea typeface="Apple Chancery" charset="0"/>
                <a:cs typeface="Apple Chancery" charset="0"/>
              </a:rPr>
              <a:t>En</a:t>
            </a:r>
            <a:r>
              <a:rPr lang="en-US" sz="2400" dirty="0" smtClean="0">
                <a:ea typeface="Apple Chancery" charset="0"/>
                <a:cs typeface="Apple Chancery" charset="0"/>
              </a:rPr>
              <a:t> las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ilustraciones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o </a:t>
            </a:r>
            <a:r>
              <a:rPr lang="en-US" sz="2400" dirty="0" err="1" smtClean="0">
                <a:solidFill>
                  <a:srgbClr val="FF0000"/>
                </a:solidFill>
                <a:ea typeface="Apple Chancery" charset="0"/>
                <a:cs typeface="Apple Chancery" charset="0"/>
              </a:rPr>
              <a:t>iluminaciones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de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los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manuscritos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se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encuentran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representados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los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objetos</a:t>
            </a:r>
            <a:r>
              <a:rPr lang="en-US" sz="2400" dirty="0">
                <a:ea typeface="Apple Chancery" charset="0"/>
                <a:cs typeface="Apple Chancery" charset="0"/>
              </a:rPr>
              <a:t> </a:t>
            </a:r>
            <a:r>
              <a:rPr lang="en-US" sz="2400" dirty="0" smtClean="0">
                <a:ea typeface="Apple Chancery" charset="0"/>
                <a:cs typeface="Apple Chancery" charset="0"/>
              </a:rPr>
              <a:t>y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los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alimentos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utilizados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en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celebraciones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especiales</a:t>
            </a:r>
            <a:r>
              <a:rPr lang="en-US" sz="2400" dirty="0" smtClean="0">
                <a:ea typeface="Apple Chancery" charset="0"/>
                <a:cs typeface="Apple Chancery" charset="0"/>
              </a:rPr>
              <a:t> y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en</a:t>
            </a:r>
            <a:r>
              <a:rPr lang="en-US" sz="2400" dirty="0" smtClean="0">
                <a:ea typeface="Apple Chancery" charset="0"/>
                <a:cs typeface="Apple Chancery" charset="0"/>
              </a:rPr>
              <a:t> la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vida</a:t>
            </a:r>
            <a:r>
              <a:rPr lang="en-US" sz="2400" dirty="0" smtClean="0">
                <a:ea typeface="Apple Chancery" charset="0"/>
                <a:cs typeface="Apple Chancery" charset="0"/>
              </a:rPr>
              <a:t> </a:t>
            </a:r>
            <a:r>
              <a:rPr lang="en-US" sz="2400" dirty="0" err="1" smtClean="0">
                <a:ea typeface="Apple Chancery" charset="0"/>
                <a:cs typeface="Apple Chancery" charset="0"/>
              </a:rPr>
              <a:t>diaria</a:t>
            </a:r>
            <a:endParaRPr lang="en-US" sz="2400" dirty="0">
              <a:ea typeface="Apple Chancery" charset="0"/>
              <a:cs typeface="Apple Chancer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5" y="1159469"/>
            <a:ext cx="3550007" cy="476118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02459" y="6058828"/>
            <a:ext cx="41031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Cena</a:t>
            </a:r>
            <a:r>
              <a:rPr lang="en-US" sz="2000" dirty="0"/>
              <a:t> de </a:t>
            </a:r>
            <a:r>
              <a:rPr lang="en-US" sz="2000" dirty="0" err="1"/>
              <a:t>Pésaj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smtClean="0"/>
              <a:t>las </a:t>
            </a:r>
            <a:r>
              <a:rPr lang="en-US" sz="2000" dirty="0" err="1" smtClean="0"/>
              <a:t>iluminaciones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smtClean="0"/>
              <a:t>dos </a:t>
            </a:r>
            <a:r>
              <a:rPr lang="en-US" sz="2000" dirty="0" err="1" smtClean="0"/>
              <a:t>Hagadás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siglo</a:t>
            </a:r>
            <a:r>
              <a:rPr lang="en-US" sz="2000" dirty="0" smtClean="0"/>
              <a:t> XIV)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5" y="1263547"/>
            <a:ext cx="3858595" cy="548190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67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91" y="79400"/>
            <a:ext cx="4177990" cy="2534370"/>
          </a:xfrm>
          <a:ln w="1905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/>
              <a:t>E</a:t>
            </a:r>
            <a:r>
              <a:rPr lang="en-US" sz="2400" dirty="0" smtClean="0"/>
              <a:t>l pan </a:t>
            </a:r>
            <a:r>
              <a:rPr lang="en-US" sz="2400" dirty="0" err="1" smtClean="0"/>
              <a:t>solía</a:t>
            </a:r>
            <a:r>
              <a:rPr lang="en-US" sz="2400" dirty="0" smtClean="0"/>
              <a:t> </a:t>
            </a:r>
            <a:r>
              <a:rPr lang="en-US" sz="2400" dirty="0" err="1" smtClean="0"/>
              <a:t>cocerse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hornos</a:t>
            </a:r>
            <a:r>
              <a:rPr lang="en-US" sz="2400" dirty="0" smtClean="0"/>
              <a:t> </a:t>
            </a:r>
            <a:r>
              <a:rPr lang="en-US" sz="2400" dirty="0" err="1" smtClean="0"/>
              <a:t>comunitarios</a:t>
            </a:r>
            <a:r>
              <a:rPr lang="en-US" sz="2400" dirty="0" smtClean="0"/>
              <a:t>, </a:t>
            </a:r>
            <a:r>
              <a:rPr lang="en-US" sz="2400" dirty="0" err="1" smtClean="0"/>
              <a:t>por</a:t>
            </a:r>
            <a:r>
              <a:rPr lang="en-US" sz="2400" dirty="0" smtClean="0"/>
              <a:t> lo que era </a:t>
            </a:r>
            <a:r>
              <a:rPr lang="en-US" sz="2400" dirty="0" err="1" smtClean="0"/>
              <a:t>necesario</a:t>
            </a:r>
            <a:r>
              <a:rPr lang="en-US" sz="2400" dirty="0" smtClean="0"/>
              <a:t> el </a:t>
            </a:r>
            <a:r>
              <a:rPr lang="en-US" sz="2400" dirty="0" err="1" smtClean="0"/>
              <a:t>uso</a:t>
            </a:r>
            <a:r>
              <a:rPr lang="en-US" sz="2400" dirty="0" smtClean="0"/>
              <a:t> de </a:t>
            </a:r>
            <a:r>
              <a:rPr lang="en-US" sz="2400" dirty="0" err="1" smtClean="0"/>
              <a:t>sellos</a:t>
            </a:r>
            <a:r>
              <a:rPr lang="en-US" sz="2400" dirty="0" smtClean="0"/>
              <a:t> o </a:t>
            </a:r>
            <a:r>
              <a:rPr lang="en-US" sz="2400" dirty="0" err="1" smtClean="0"/>
              <a:t>señales</a:t>
            </a:r>
            <a:r>
              <a:rPr lang="en-US" sz="2400" dirty="0" smtClean="0"/>
              <a:t> para </a:t>
            </a:r>
            <a:r>
              <a:rPr lang="en-US" sz="2400" dirty="0" err="1" smtClean="0"/>
              <a:t>identificar</a:t>
            </a:r>
            <a:r>
              <a:rPr lang="en-US" sz="2400" dirty="0" smtClean="0"/>
              <a:t> el pan de </a:t>
            </a:r>
            <a:r>
              <a:rPr lang="en-US" sz="2400" dirty="0" err="1" smtClean="0"/>
              <a:t>cada</a:t>
            </a:r>
            <a:r>
              <a:rPr lang="en-US" sz="2400" dirty="0" smtClean="0"/>
              <a:t> casa y que </a:t>
            </a:r>
            <a:r>
              <a:rPr lang="en-US" sz="2400" dirty="0" err="1" smtClean="0"/>
              <a:t>cada</a:t>
            </a:r>
            <a:r>
              <a:rPr lang="en-US" sz="2400" dirty="0" smtClean="0"/>
              <a:t> persona </a:t>
            </a:r>
            <a:r>
              <a:rPr lang="en-US" sz="2400" dirty="0" err="1" smtClean="0"/>
              <a:t>pudiera</a:t>
            </a:r>
            <a:r>
              <a:rPr lang="en-US" sz="2400" dirty="0" smtClean="0"/>
              <a:t> </a:t>
            </a:r>
            <a:r>
              <a:rPr lang="en-US" sz="2400" dirty="0" err="1" smtClean="0"/>
              <a:t>reconocer</a:t>
            </a:r>
            <a:r>
              <a:rPr lang="en-US" sz="2400" dirty="0" smtClean="0"/>
              <a:t> el </a:t>
            </a:r>
            <a:r>
              <a:rPr lang="en-US" sz="2400" dirty="0" err="1" smtClean="0"/>
              <a:t>suyo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178768"/>
            <a:ext cx="2945311" cy="2916548"/>
          </a:xfrm>
          <a:prstGeom prst="rect">
            <a:avLst/>
          </a:prstGeom>
          <a:ln w="38100">
            <a:solidFill>
              <a:srgbClr val="FFD57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7188" y="6120377"/>
            <a:ext cx="274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Sello</a:t>
            </a:r>
            <a:r>
              <a:rPr lang="en-US" sz="2000" dirty="0" smtClean="0"/>
              <a:t> para </a:t>
            </a:r>
            <a:r>
              <a:rPr lang="en-US" sz="2000" dirty="0" err="1" smtClean="0"/>
              <a:t>marcar</a:t>
            </a:r>
            <a:r>
              <a:rPr lang="en-US" sz="2000" dirty="0" smtClean="0"/>
              <a:t> el pan, Cataluña (</a:t>
            </a:r>
            <a:r>
              <a:rPr lang="en-US" sz="2000" dirty="0" err="1" smtClean="0"/>
              <a:t>siglo</a:t>
            </a:r>
            <a:r>
              <a:rPr lang="en-US" sz="2000" dirty="0" smtClean="0"/>
              <a:t> XIV)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81" y="69437"/>
            <a:ext cx="4724727" cy="6218663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60515" y="6225349"/>
            <a:ext cx="400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Cociendo</a:t>
            </a:r>
            <a:r>
              <a:rPr lang="en-US" dirty="0" smtClean="0"/>
              <a:t> los panes </a:t>
            </a:r>
            <a:r>
              <a:rPr lang="en-US" dirty="0" err="1" smtClean="0"/>
              <a:t>ácimos</a:t>
            </a:r>
            <a:r>
              <a:rPr lang="en-US" dirty="0" smtClean="0"/>
              <a:t>, </a:t>
            </a:r>
            <a:r>
              <a:rPr lang="en-US" dirty="0" err="1" smtClean="0"/>
              <a:t>Hagadá</a:t>
            </a:r>
            <a:r>
              <a:rPr lang="en-US" dirty="0" smtClean="0"/>
              <a:t> </a:t>
            </a:r>
            <a:r>
              <a:rPr lang="en-US" dirty="0" err="1" smtClean="0"/>
              <a:t>hispanomorisca</a:t>
            </a:r>
            <a:r>
              <a:rPr lang="en-US" dirty="0" smtClean="0"/>
              <a:t>, </a:t>
            </a:r>
            <a:r>
              <a:rPr lang="en-US" dirty="0" err="1" smtClean="0"/>
              <a:t>Castilla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hacia</a:t>
            </a:r>
            <a:r>
              <a:rPr lang="en-US" dirty="0" smtClean="0"/>
              <a:t> 1300)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5854" y="2706621"/>
            <a:ext cx="384345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El </a:t>
            </a:r>
            <a:r>
              <a:rPr lang="en-US" dirty="0">
                <a:solidFill>
                  <a:srgbClr val="FF0000"/>
                </a:solidFill>
              </a:rPr>
              <a:t>pan </a:t>
            </a:r>
            <a:r>
              <a:rPr lang="en-US" dirty="0" err="1">
                <a:solidFill>
                  <a:srgbClr val="FF0000"/>
                </a:solidFill>
              </a:rPr>
              <a:t>ácimo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 consume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 smtClean="0"/>
              <a:t>Pésaj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51" y="156117"/>
            <a:ext cx="6519747" cy="1261520"/>
          </a:xfrm>
          <a:ln w="28575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Hoy </a:t>
            </a:r>
            <a:r>
              <a:rPr lang="en-US" sz="3200" dirty="0" err="1" smtClean="0"/>
              <a:t>continúan</a:t>
            </a:r>
            <a:r>
              <a:rPr lang="en-US" sz="3200" dirty="0" smtClean="0"/>
              <a:t> </a:t>
            </a:r>
            <a:r>
              <a:rPr lang="en-US" sz="3200" dirty="0" err="1" smtClean="0"/>
              <a:t>usándose</a:t>
            </a:r>
            <a:r>
              <a:rPr lang="en-US" sz="3200" dirty="0" smtClean="0"/>
              <a:t>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objetos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rituales</a:t>
            </a:r>
            <a:r>
              <a:rPr lang="en-US" sz="3200" dirty="0" smtClean="0"/>
              <a:t> </a:t>
            </a:r>
            <a:r>
              <a:rPr lang="en-US" sz="3200" dirty="0" err="1" smtClean="0"/>
              <a:t>representados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las </a:t>
            </a:r>
            <a:r>
              <a:rPr lang="en-US" sz="3200" dirty="0" err="1" smtClean="0"/>
              <a:t>pinturas</a:t>
            </a:r>
            <a:r>
              <a:rPr lang="en-US" sz="3200" dirty="0" smtClean="0"/>
              <a:t> y </a:t>
            </a:r>
            <a:r>
              <a:rPr lang="en-US" sz="3200" dirty="0" err="1" smtClean="0"/>
              <a:t>miniaturas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1505669"/>
            <a:ext cx="6824546" cy="4739981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1112" y="6333682"/>
            <a:ext cx="366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Hagadá</a:t>
            </a:r>
            <a:r>
              <a:rPr lang="en-US" sz="2000" dirty="0" smtClean="0"/>
              <a:t> de Barcelona (</a:t>
            </a:r>
            <a:r>
              <a:rPr lang="en-US" sz="2000" dirty="0" err="1" smtClean="0"/>
              <a:t>siglo</a:t>
            </a:r>
            <a:r>
              <a:rPr lang="en-US" sz="2000" dirty="0" smtClean="0"/>
              <a:t> XIV)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90" y="156117"/>
            <a:ext cx="2071011" cy="24745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89" y="4715381"/>
            <a:ext cx="1965414" cy="192702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976476" y="2657377"/>
            <a:ext cx="2056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Plato de </a:t>
            </a:r>
            <a:r>
              <a:rPr lang="en-US" dirty="0" err="1" smtClean="0"/>
              <a:t>Pésaj</a:t>
            </a:r>
            <a:r>
              <a:rPr lang="en-US" dirty="0" smtClean="0"/>
              <a:t>, </a:t>
            </a:r>
            <a:r>
              <a:rPr lang="en-US" dirty="0" err="1" smtClean="0"/>
              <a:t>copa</a:t>
            </a:r>
            <a:r>
              <a:rPr lang="en-US" dirty="0" smtClean="0"/>
              <a:t> de </a:t>
            </a:r>
            <a:r>
              <a:rPr lang="en-US" dirty="0" err="1" smtClean="0"/>
              <a:t>kidush</a:t>
            </a:r>
            <a:r>
              <a:rPr lang="en-US" dirty="0" smtClean="0"/>
              <a:t> y </a:t>
            </a:r>
            <a:r>
              <a:rPr lang="en-US" dirty="0" err="1" smtClean="0"/>
              <a:t>especiero</a:t>
            </a:r>
            <a:r>
              <a:rPr lang="en-US" dirty="0" smtClean="0"/>
              <a:t> de </a:t>
            </a:r>
            <a:r>
              <a:rPr lang="en-US" dirty="0" err="1" smtClean="0"/>
              <a:t>havdalah</a:t>
            </a:r>
            <a:r>
              <a:rPr lang="en-US" dirty="0" smtClean="0"/>
              <a:t>, </a:t>
            </a:r>
            <a:r>
              <a:rPr lang="en-US" dirty="0" err="1" smtClean="0"/>
              <a:t>usados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oraciones</a:t>
            </a:r>
            <a:r>
              <a:rPr lang="en-US" dirty="0" smtClean="0"/>
              <a:t> del </a:t>
            </a:r>
            <a:r>
              <a:rPr lang="en-US" dirty="0" err="1" smtClean="0"/>
              <a:t>sábado</a:t>
            </a:r>
            <a:r>
              <a:rPr lang="en-US" dirty="0" smtClean="0"/>
              <a:t> y de </a:t>
            </a:r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festividades</a:t>
            </a:r>
            <a:r>
              <a:rPr lang="en-US" dirty="0" smtClean="0"/>
              <a:t> </a:t>
            </a:r>
            <a:r>
              <a:rPr lang="en-US" dirty="0" err="1" smtClean="0"/>
              <a:t>judías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068" y="141250"/>
            <a:ext cx="4404732" cy="1137424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El arte y la </a:t>
            </a:r>
            <a:r>
              <a:rPr lang="en-US" sz="2000" dirty="0" err="1" smtClean="0"/>
              <a:t>documentación</a:t>
            </a:r>
            <a:r>
              <a:rPr lang="en-US" sz="2000" dirty="0" smtClean="0"/>
              <a:t> </a:t>
            </a:r>
            <a:r>
              <a:rPr lang="en-US" sz="2000" dirty="0" err="1" smtClean="0"/>
              <a:t>también</a:t>
            </a:r>
            <a:r>
              <a:rPr lang="en-US" sz="2000" dirty="0" smtClean="0"/>
              <a:t> </a:t>
            </a:r>
            <a:r>
              <a:rPr lang="en-US" sz="2000" dirty="0" err="1" smtClean="0"/>
              <a:t>nos</a:t>
            </a:r>
            <a:r>
              <a:rPr lang="en-US" sz="2000" dirty="0" smtClean="0"/>
              <a:t> </a:t>
            </a:r>
            <a:r>
              <a:rPr lang="en-US" sz="2000" dirty="0" err="1" smtClean="0"/>
              <a:t>ofrecen</a:t>
            </a:r>
            <a:r>
              <a:rPr lang="en-US" sz="2000" dirty="0" smtClean="0"/>
              <a:t> </a:t>
            </a:r>
            <a:r>
              <a:rPr lang="en-US" sz="2000" dirty="0" err="1" smtClean="0"/>
              <a:t>información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estereotipos</a:t>
            </a:r>
            <a:r>
              <a:rPr lang="en-US" sz="2000" dirty="0" smtClean="0"/>
              <a:t> </a:t>
            </a:r>
            <a:r>
              <a:rPr lang="en-US" sz="2000" dirty="0" err="1" smtClean="0"/>
              <a:t>negativos</a:t>
            </a:r>
            <a:r>
              <a:rPr lang="en-US" sz="2000" dirty="0" smtClean="0"/>
              <a:t> </a:t>
            </a:r>
            <a:r>
              <a:rPr lang="en-US" sz="2000" dirty="0" err="1" smtClean="0"/>
              <a:t>asociados</a:t>
            </a:r>
            <a:r>
              <a:rPr lang="en-US" sz="2000" dirty="0" smtClean="0"/>
              <a:t> con las </a:t>
            </a:r>
            <a:r>
              <a:rPr lang="en-US" sz="2000" dirty="0" err="1" smtClean="0"/>
              <a:t>minorías</a:t>
            </a:r>
            <a:r>
              <a:rPr lang="en-US" sz="2000" dirty="0" smtClean="0"/>
              <a:t> </a:t>
            </a:r>
            <a:r>
              <a:rPr lang="en-US" sz="2000" dirty="0" err="1" smtClean="0"/>
              <a:t>étnicas</a:t>
            </a:r>
            <a:r>
              <a:rPr lang="en-US" sz="2000" dirty="0" smtClean="0"/>
              <a:t> y </a:t>
            </a:r>
            <a:r>
              <a:rPr lang="en-US" sz="2000" dirty="0" err="1" smtClean="0"/>
              <a:t>religiosas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85" y="1486829"/>
            <a:ext cx="4799633" cy="35833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3" y="65873"/>
            <a:ext cx="3981371" cy="590642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26925" y="5218769"/>
            <a:ext cx="3590693" cy="15070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conseguir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ejecutoria</a:t>
            </a:r>
            <a:r>
              <a:rPr lang="en-US" dirty="0" smtClean="0">
                <a:solidFill>
                  <a:srgbClr val="FF0000"/>
                </a:solidFill>
              </a:rPr>
              <a:t> o </a:t>
            </a:r>
            <a:r>
              <a:rPr lang="en-US" dirty="0" err="1" smtClean="0">
                <a:solidFill>
                  <a:srgbClr val="FF0000"/>
                </a:solidFill>
              </a:rPr>
              <a:t>prueba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nobleza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era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demostrar</a:t>
            </a:r>
            <a:r>
              <a:rPr lang="en-US" dirty="0" smtClean="0"/>
              <a:t> que no </a:t>
            </a:r>
            <a:r>
              <a:rPr lang="en-US" dirty="0" err="1" smtClean="0"/>
              <a:t>había</a:t>
            </a:r>
            <a:r>
              <a:rPr lang="en-US" dirty="0" smtClean="0"/>
              <a:t> </a:t>
            </a:r>
            <a:r>
              <a:rPr lang="en-US" dirty="0" err="1" smtClean="0"/>
              <a:t>antepasados</a:t>
            </a:r>
            <a:r>
              <a:rPr lang="en-US" dirty="0" smtClean="0"/>
              <a:t> </a:t>
            </a:r>
            <a:r>
              <a:rPr lang="en-US" dirty="0" err="1" smtClean="0"/>
              <a:t>judíos</a:t>
            </a:r>
            <a:r>
              <a:rPr lang="en-US" dirty="0" smtClean="0"/>
              <a:t>, </a:t>
            </a:r>
            <a:r>
              <a:rPr lang="en-US" dirty="0" err="1" smtClean="0"/>
              <a:t>musulmanes</a:t>
            </a:r>
            <a:r>
              <a:rPr lang="en-US" dirty="0" smtClean="0"/>
              <a:t> o </a:t>
            </a:r>
            <a:r>
              <a:rPr lang="en-US" dirty="0" err="1" smtClean="0"/>
              <a:t>herejes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familia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1393" y="5934670"/>
            <a:ext cx="5037641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minorías</a:t>
            </a:r>
            <a:r>
              <a:rPr lang="en-US" dirty="0" smtClean="0"/>
              <a:t> </a:t>
            </a:r>
            <a:r>
              <a:rPr lang="en-US" dirty="0" err="1" smtClean="0"/>
              <a:t>aparecían</a:t>
            </a:r>
            <a:r>
              <a:rPr lang="en-US" dirty="0" smtClean="0"/>
              <a:t> </a:t>
            </a:r>
            <a:r>
              <a:rPr lang="en-US" dirty="0" err="1" smtClean="0"/>
              <a:t>identificadas</a:t>
            </a:r>
            <a:r>
              <a:rPr lang="en-US" dirty="0" smtClean="0"/>
              <a:t> no solo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comida</a:t>
            </a:r>
            <a:r>
              <a:rPr lang="en-US" dirty="0" smtClean="0"/>
              <a:t>, </a:t>
            </a:r>
            <a:r>
              <a:rPr lang="en-US" dirty="0" err="1" smtClean="0"/>
              <a:t>sino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apariencia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física</a:t>
            </a:r>
            <a:r>
              <a:rPr lang="en-US" dirty="0" smtClean="0"/>
              <a:t>, que </a:t>
            </a:r>
            <a:r>
              <a:rPr lang="en-US" dirty="0" err="1" smtClean="0"/>
              <a:t>estaba</a:t>
            </a:r>
            <a:r>
              <a:rPr lang="en-US" dirty="0" smtClean="0"/>
              <a:t> </a:t>
            </a:r>
            <a:r>
              <a:rPr lang="en-US" dirty="0" err="1" smtClean="0"/>
              <a:t>representada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de </a:t>
            </a:r>
            <a:r>
              <a:rPr lang="en-US" dirty="0" err="1" smtClean="0">
                <a:solidFill>
                  <a:srgbClr val="FF0000"/>
                </a:solidFill>
              </a:rPr>
              <a:t>modo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negativo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94" y="104079"/>
            <a:ext cx="3070303" cy="1427355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solidFill>
                  <a:srgbClr val="FF0000"/>
                </a:solidFill>
              </a:rPr>
              <a:t>Edificios</a:t>
            </a:r>
            <a:r>
              <a:rPr lang="en-US" sz="2800" dirty="0" smtClean="0">
                <a:solidFill>
                  <a:srgbClr val="FF0000"/>
                </a:solidFill>
              </a:rPr>
              <a:t> y zonas </a:t>
            </a:r>
            <a:r>
              <a:rPr lang="en-US" sz="2800" dirty="0" err="1" smtClean="0">
                <a:solidFill>
                  <a:srgbClr val="FF0000"/>
                </a:solidFill>
              </a:rPr>
              <a:t>urbanas</a:t>
            </a:r>
            <a:r>
              <a:rPr lang="en-US" sz="2800" dirty="0" smtClean="0">
                <a:solidFill>
                  <a:srgbClr val="FF0000"/>
                </a:solidFill>
              </a:rPr>
              <a:t>      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17" y="587297"/>
            <a:ext cx="5036235" cy="5742878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5684" y="5848504"/>
            <a:ext cx="302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Palau </a:t>
            </a:r>
            <a:r>
              <a:rPr lang="en-US" dirty="0" err="1" smtClean="0"/>
              <a:t>Reial</a:t>
            </a:r>
            <a:r>
              <a:rPr lang="en-US" dirty="0" smtClean="0"/>
              <a:t>, </a:t>
            </a:r>
            <a:r>
              <a:rPr lang="en-US" dirty="0" err="1" smtClean="0"/>
              <a:t>antiguo</a:t>
            </a:r>
            <a:r>
              <a:rPr lang="en-US" dirty="0" smtClean="0"/>
              <a:t> </a:t>
            </a:r>
            <a:r>
              <a:rPr lang="en-US" dirty="0" err="1" smtClean="0"/>
              <a:t>palacio</a:t>
            </a:r>
            <a:r>
              <a:rPr lang="en-US" dirty="0" smtClean="0"/>
              <a:t> de la </a:t>
            </a:r>
            <a:r>
              <a:rPr lang="en-US" dirty="0" err="1" smtClean="0"/>
              <a:t>Inquisición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Barcelona</a:t>
            </a:r>
            <a:endParaRPr lang="en-US" dirty="0"/>
          </a:p>
        </p:txBody>
      </p:sp>
      <p:pic>
        <p:nvPicPr>
          <p:cNvPr id="8" name="Content Placeholder 3" descr="IMG_065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2" r="-27502"/>
          <a:stretch>
            <a:fillRect/>
          </a:stretch>
        </p:blipFill>
        <p:spPr>
          <a:xfrm>
            <a:off x="52899" y="3595943"/>
            <a:ext cx="3780960" cy="2079383"/>
          </a:xfrm>
        </p:spPr>
      </p:pic>
      <p:sp>
        <p:nvSpPr>
          <p:cNvPr id="9" name="TextBox 8"/>
          <p:cNvSpPr txBox="1"/>
          <p:nvPr/>
        </p:nvSpPr>
        <p:spPr>
          <a:xfrm>
            <a:off x="538974" y="1391440"/>
            <a:ext cx="2512741" cy="2031325"/>
          </a:xfrm>
          <a:prstGeom prst="rect">
            <a:avLst/>
          </a:prstGeom>
          <a:noFill/>
          <a:ln w="19050"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 zonas </a:t>
            </a:r>
            <a:r>
              <a:rPr lang="en-US" dirty="0" err="1" smtClean="0"/>
              <a:t>judías</a:t>
            </a:r>
            <a:r>
              <a:rPr lang="en-US" dirty="0" smtClean="0"/>
              <a:t> de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ciudades</a:t>
            </a:r>
            <a:r>
              <a:rPr lang="en-US" dirty="0" smtClean="0"/>
              <a:t> </a:t>
            </a:r>
            <a:r>
              <a:rPr lang="en-US" dirty="0" err="1" smtClean="0"/>
              <a:t>españolas</a:t>
            </a:r>
            <a:r>
              <a:rPr lang="en-US" dirty="0" smtClean="0"/>
              <a:t> </a:t>
            </a:r>
            <a:r>
              <a:rPr lang="en-US" dirty="0" err="1" smtClean="0"/>
              <a:t>están</a:t>
            </a:r>
            <a:r>
              <a:rPr lang="en-US" dirty="0" smtClean="0"/>
              <a:t> hoy </a:t>
            </a:r>
            <a:r>
              <a:rPr lang="en-US" dirty="0" err="1" smtClean="0"/>
              <a:t>señaladas</a:t>
            </a:r>
            <a:r>
              <a:rPr lang="en-US" dirty="0" smtClean="0"/>
              <a:t> con la </a:t>
            </a:r>
            <a:r>
              <a:rPr lang="en-US" dirty="0" err="1" smtClean="0"/>
              <a:t>placa</a:t>
            </a:r>
            <a:r>
              <a:rPr lang="en-US" dirty="0" smtClean="0"/>
              <a:t> de </a:t>
            </a:r>
            <a:r>
              <a:rPr lang="en-US" dirty="0" err="1" smtClean="0"/>
              <a:t>Sefarad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un </a:t>
            </a:r>
            <a:r>
              <a:rPr lang="en-US" dirty="0" err="1" smtClean="0"/>
              <a:t>intento</a:t>
            </a:r>
            <a:r>
              <a:rPr lang="en-US" dirty="0" smtClean="0"/>
              <a:t> de </a:t>
            </a:r>
            <a:r>
              <a:rPr lang="en-US" dirty="0" err="1" smtClean="0"/>
              <a:t>hacer</a:t>
            </a:r>
            <a:r>
              <a:rPr lang="en-US" dirty="0" smtClean="0"/>
              <a:t> visible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historia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891544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Muchas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ciudades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conservan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sus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antiguos</a:t>
            </a:r>
            <a:r>
              <a:rPr lang="en-US" sz="3600" dirty="0" smtClean="0">
                <a:solidFill>
                  <a:srgbClr val="FF0000"/>
                </a:solidFill>
              </a:rPr>
              <a:t> barrios </a:t>
            </a:r>
            <a:r>
              <a:rPr lang="en-US" sz="3600" dirty="0" err="1" smtClean="0">
                <a:solidFill>
                  <a:srgbClr val="FF0000"/>
                </a:solidFill>
              </a:rPr>
              <a:t>judíos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1" y="1600200"/>
            <a:ext cx="3394472" cy="4525963"/>
          </a:xfrm>
          <a:ln w="28575">
            <a:solidFill>
              <a:srgbClr val="9411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09392" y="5423338"/>
            <a:ext cx="4225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El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Call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smtClean="0"/>
              <a:t>o barrio </a:t>
            </a:r>
            <a:r>
              <a:rPr lang="en-US" sz="2800" dirty="0" err="1" smtClean="0"/>
              <a:t>judío</a:t>
            </a:r>
            <a:r>
              <a:rPr lang="en-US" sz="2800" dirty="0" smtClean="0"/>
              <a:t> de Barcelona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31" y="1600200"/>
            <a:ext cx="4861013" cy="3506075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</p:spTree>
    <p:extLst>
      <p:ext uri="{BB962C8B-B14F-4D97-AF65-F5344CB8AC3E}">
        <p14:creationId xmlns:p14="http://schemas.microsoft.com/office/powerpoint/2010/main" val="4763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11" y="59473"/>
            <a:ext cx="9218469" cy="1417638"/>
          </a:xfrm>
        </p:spPr>
        <p:txBody>
          <a:bodyPr>
            <a:noAutofit/>
          </a:bodyPr>
          <a:lstStyle/>
          <a:p>
            <a:pPr algn="l"/>
            <a:r>
              <a:rPr lang="en-US" altLang="ja-JP" sz="2800" dirty="0" smtClean="0"/>
              <a:t>La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a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dafina</a:t>
            </a:r>
            <a:r>
              <a:rPr kumimoji="1" lang="en-US" altLang="ja-JP" sz="2800" dirty="0" smtClean="0"/>
              <a:t> o </a:t>
            </a:r>
            <a:r>
              <a:rPr kumimoji="1" lang="en-US" altLang="ja-JP" sz="2800" dirty="0" err="1" smtClean="0"/>
              <a:t>hamín</a:t>
            </a:r>
            <a:r>
              <a:rPr kumimoji="1" lang="en-US" altLang="ja-JP" sz="2800" dirty="0" smtClean="0"/>
              <a:t> era el </a:t>
            </a:r>
            <a:r>
              <a:rPr kumimoji="1" lang="en-US" altLang="ja-JP" sz="2800" dirty="0" err="1" smtClean="0"/>
              <a:t>plato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caliente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que</a:t>
            </a:r>
            <a:r>
              <a:rPr kumimoji="1" lang="en-US" altLang="ja-JP" sz="2800" dirty="0" smtClean="0"/>
              <a:t> se </a:t>
            </a:r>
            <a:r>
              <a:rPr kumimoji="1" lang="en-US" altLang="ja-JP" sz="2800" dirty="0" err="1" smtClean="0"/>
              <a:t>cocinaba</a:t>
            </a:r>
            <a:r>
              <a:rPr kumimoji="1" lang="en-US" altLang="ja-JP" sz="2800" dirty="0" smtClean="0"/>
              <a:t> el </a:t>
            </a:r>
            <a:r>
              <a:rPr kumimoji="1" lang="en-US" altLang="ja-JP" sz="2800" dirty="0" err="1" smtClean="0"/>
              <a:t>viernes</a:t>
            </a:r>
            <a:r>
              <a:rPr kumimoji="1" lang="en-US" altLang="ja-JP" sz="2800" dirty="0" smtClean="0"/>
              <a:t> antes de la </a:t>
            </a:r>
            <a:r>
              <a:rPr kumimoji="1" lang="en-US" altLang="ja-JP" sz="2800" dirty="0" err="1" smtClean="0"/>
              <a:t>puesta</a:t>
            </a:r>
            <a:r>
              <a:rPr kumimoji="1" lang="en-US" altLang="ja-JP" sz="2800" dirty="0" smtClean="0"/>
              <a:t> del sol </a:t>
            </a:r>
            <a:r>
              <a:rPr kumimoji="1" lang="en-US" altLang="ja-JP" sz="2800" dirty="0" err="1" smtClean="0"/>
              <a:t>para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honrar</a:t>
            </a:r>
            <a:r>
              <a:rPr kumimoji="1" lang="en-US" altLang="ja-JP" sz="2800" dirty="0" smtClean="0"/>
              <a:t> el </a:t>
            </a:r>
            <a:r>
              <a:rPr kumimoji="1" lang="en-US" altLang="ja-JP" sz="2800" dirty="0" err="1" smtClean="0"/>
              <a:t>sábado</a:t>
            </a:r>
            <a:r>
              <a:rPr kumimoji="1" lang="en-US" altLang="ja-JP" sz="2800" dirty="0" smtClean="0"/>
              <a:t>, </a:t>
            </a:r>
            <a:r>
              <a:rPr kumimoji="1" lang="en-US" altLang="ja-JP" sz="2800" dirty="0" err="1" smtClean="0"/>
              <a:t>día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sagrado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pic>
        <p:nvPicPr>
          <p:cNvPr id="4" name="Content Placeholder 3" descr="photo-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>
          <a:xfrm>
            <a:off x="486937" y="1417638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86568" y="6017943"/>
            <a:ext cx="903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Por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esta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razón</a:t>
            </a:r>
            <a:r>
              <a:rPr lang="en-US" altLang="ja-JP" sz="2400" dirty="0" smtClean="0"/>
              <a:t>, se </a:t>
            </a:r>
            <a:r>
              <a:rPr lang="en-US" altLang="ja-JP" sz="2400" dirty="0" err="1" smtClean="0"/>
              <a:t>consideraba</a:t>
            </a:r>
            <a:r>
              <a:rPr lang="en-US" altLang="ja-JP" sz="2400" dirty="0" smtClean="0"/>
              <a:t> el </a:t>
            </a:r>
            <a:r>
              <a:rPr lang="en-US" altLang="ja-JP" sz="2400" dirty="0" err="1" smtClean="0"/>
              <a:t>plato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que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identificaba</a:t>
            </a:r>
            <a:r>
              <a:rPr lang="en-US" altLang="ja-JP" sz="2400" dirty="0" smtClean="0"/>
              <a:t> a los </a:t>
            </a:r>
            <a:r>
              <a:rPr lang="en-US" altLang="ja-JP" sz="2400" dirty="0" err="1" smtClean="0"/>
              <a:t>judíos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16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10258</TotalTime>
  <Words>797</Words>
  <Application>Microsoft Macintosh PowerPoint</Application>
  <PresentationFormat>On-screen Show (4:3)</PresentationFormat>
  <Paragraphs>60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Apple Chancery</vt:lpstr>
      <vt:lpstr>Arial Rounded MT Bold</vt:lpstr>
      <vt:lpstr>Bernard MT Condensed</vt:lpstr>
      <vt:lpstr>Calibri</vt:lpstr>
      <vt:lpstr>Mangal</vt:lpstr>
      <vt:lpstr>ＭＳ Ｐゴシック</vt:lpstr>
      <vt:lpstr>Arial</vt:lpstr>
      <vt:lpstr>Office Theme</vt:lpstr>
      <vt:lpstr>Capítulo 3</vt:lpstr>
      <vt:lpstr>Las pinturas, manuscritos y objetos medievales nos dan mucha información sobre las prácticas alimentarias de la época</vt:lpstr>
      <vt:lpstr>En las ilustraciones o iluminaciones de los manuscritos se encuentran representados los objetos y los alimentos utilizados en celebraciones especiales y en la vida diaria</vt:lpstr>
      <vt:lpstr>El pan solía cocerse en hornos comunitarios, por lo que era necesario el uso de sellos o señales para identificar el pan de cada casa y que cada persona pudiera reconocer el suyo </vt:lpstr>
      <vt:lpstr>Hoy continúan usándose los objetos rituales representados en las pinturas y miniaturas</vt:lpstr>
      <vt:lpstr>El arte y la documentación también nos ofrecen información sobre los estereotipos negativos asociados con las minorías étnicas y religiosas </vt:lpstr>
      <vt:lpstr>Edificios y zonas urbanas       </vt:lpstr>
      <vt:lpstr>Muchas ciudades conservan sus antiguos barrios judíos </vt:lpstr>
      <vt:lpstr>La adafina o hamín era el plato caliente que se cocinaba el viernes antes de la puesta del sol para honrar el sábado, día sagrado </vt:lpstr>
      <vt:lpstr>Se acusaba a los judíos de comer ganso o pato curado (ansarón cecinado) para aparentar que comían cerdo</vt:lpstr>
      <vt:lpstr>Las leyes dietéticas judías y musulmanas prohíben la carne de cerdo, por lo que muchas personas exhibían públicamente un jamón, como prueba de cristianismo</vt:lpstr>
      <vt:lpstr>El jamón y los productos derivados del cerdo se convirtieron en alimento obligatorio para demostrar que no se seguían las leyes dietéticas judías o musulmanas, por lo que se convirtió en alimento asociado con el cristianismo</vt:lpstr>
      <vt:lpstr>En parejas: ¿Qué alimentos son trefe (no aptos para el consumo) según las leyes dietéticas judías?</vt:lpstr>
      <vt:lpstr>Las leyes kasher prohíben el consumo de pescados sin aletas ni escamas…  </vt:lpstr>
      <vt:lpstr>…así como el consumo de sangre y el de leche y carne en la misma comida  </vt:lpstr>
      <vt:lpstr>¿Cuál de estas dos hamburguesas puede comerse si se sigue una dieta kasher?</vt:lpstr>
      <vt:lpstr>Las leyes kasher y halal limitan principalmente el consumo de animales, pero no el de plantas.       ¿Cuáles te parece que pueden ser las razones? </vt:lpstr>
      <vt:lpstr>¿Por qué crees que muchas de las leyes dietéticas están acompañadas de rituales de aseo personal y doméstico? </vt:lpstr>
      <vt:lpstr>Las leyes dietéticas son también parte de otras religiones</vt:lpstr>
      <vt:lpstr>El consumo de berenjena se identificaba con judíos y musulmanes. El almodrote es un plato elaborado con berenjena que continuó preparándose en la diáspora sefardí</vt:lpstr>
      <vt:lpstr>Las recetas tradicionales se transmiten oralmente, a veces con música</vt:lpstr>
      <vt:lpstr>El almodrote comparte técnicas de cocinado con otros platos hispánicos</vt:lpstr>
      <vt:lpstr>El almogrote gomero…</vt:lpstr>
      <vt:lpstr>El salmorejo…</vt:lpstr>
      <vt:lpstr>Imágenes</vt:lpstr>
    </vt:vector>
  </TitlesOfParts>
  <Company>University of Washington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 for Food and Culture in the Hispanic World Textbook</dc:title>
  <dc:creator>Ana Gómez-Bravo</dc:creator>
  <cp:lastModifiedBy>Microsoft Office User</cp:lastModifiedBy>
  <cp:revision>228</cp:revision>
  <cp:lastPrinted>2017-11-06T19:19:21Z</cp:lastPrinted>
  <dcterms:created xsi:type="dcterms:W3CDTF">2017-01-15T22:47:27Z</dcterms:created>
  <dcterms:modified xsi:type="dcterms:W3CDTF">2017-11-06T19:19:24Z</dcterms:modified>
</cp:coreProperties>
</file>