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32"/>
  </p:notesMasterIdLst>
  <p:sldIdLst>
    <p:sldId id="256" r:id="rId2"/>
    <p:sldId id="299" r:id="rId3"/>
    <p:sldId id="324" r:id="rId4"/>
    <p:sldId id="319" r:id="rId5"/>
    <p:sldId id="320" r:id="rId6"/>
    <p:sldId id="321" r:id="rId7"/>
    <p:sldId id="338" r:id="rId8"/>
    <p:sldId id="323" r:id="rId9"/>
    <p:sldId id="315" r:id="rId10"/>
    <p:sldId id="331" r:id="rId11"/>
    <p:sldId id="327" r:id="rId12"/>
    <p:sldId id="329" r:id="rId13"/>
    <p:sldId id="328" r:id="rId14"/>
    <p:sldId id="330" r:id="rId15"/>
    <p:sldId id="337" r:id="rId16"/>
    <p:sldId id="334" r:id="rId17"/>
    <p:sldId id="333" r:id="rId18"/>
    <p:sldId id="326" r:id="rId19"/>
    <p:sldId id="325" r:id="rId20"/>
    <p:sldId id="341" r:id="rId21"/>
    <p:sldId id="332" r:id="rId22"/>
    <p:sldId id="311" r:id="rId23"/>
    <p:sldId id="313" r:id="rId24"/>
    <p:sldId id="340" r:id="rId25"/>
    <p:sldId id="304" r:id="rId26"/>
    <p:sldId id="336" r:id="rId27"/>
    <p:sldId id="316" r:id="rId28"/>
    <p:sldId id="317" r:id="rId29"/>
    <p:sldId id="335" r:id="rId30"/>
    <p:sldId id="339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 autoAdjust="0"/>
    <p:restoredTop sz="82157" autoAdjust="0"/>
  </p:normalViewPr>
  <p:slideViewPr>
    <p:cSldViewPr snapToGrid="0" snapToObjects="1">
      <p:cViewPr>
        <p:scale>
          <a:sx n="133" d="100"/>
          <a:sy n="133" d="100"/>
        </p:scale>
        <p:origin x="3664" y="9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7361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0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754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5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5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7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19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hLVI4WGkVc" TargetMode="External"/><Relationship Id="rId3" Type="http://schemas.openxmlformats.org/officeDocument/2006/relationships/hyperlink" Target="https://www.youtube.com/watch?v=ZS8IL8LtKrw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/>
              <a:t>Capítulo</a:t>
            </a:r>
            <a:r>
              <a:rPr lang="en-US" dirty="0" smtClean="0"/>
              <a:t> 4</a:t>
            </a:r>
            <a:endParaRPr lang="en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Chocolate </a:t>
            </a:r>
            <a:r>
              <a:rPr lang="en-US" dirty="0"/>
              <a:t>y el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azteca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La </a:t>
            </a:r>
            <a:r>
              <a:rPr lang="en-US" dirty="0" err="1" smtClean="0"/>
              <a:t>cultura</a:t>
            </a:r>
            <a:r>
              <a:rPr lang="en-US" dirty="0" smtClean="0"/>
              <a:t> del chocolate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952" y="4488179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© Ana M. </a:t>
            </a:r>
            <a:r>
              <a:rPr lang="en-US" dirty="0" smtClean="0">
                <a:solidFill>
                  <a:schemeClr val="tx1"/>
                </a:solidFill>
              </a:rPr>
              <a:t>Gómez-Bravo 2017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4383741" cy="363390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Códice</a:t>
            </a:r>
            <a:r>
              <a:rPr kumimoji="1" lang="en-US" altLang="ja-JP" dirty="0" smtClean="0"/>
              <a:t> de </a:t>
            </a:r>
            <a:r>
              <a:rPr kumimoji="1" lang="en-US" altLang="ja-JP" dirty="0" err="1" smtClean="0"/>
              <a:t>Tudela</a:t>
            </a:r>
            <a:r>
              <a:rPr kumimoji="1" lang="en-US" altLang="ja-JP" dirty="0" smtClean="0"/>
              <a:t> (S. XVI):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espumación</a:t>
            </a:r>
            <a:r>
              <a:rPr kumimoji="1" lang="en-US" altLang="ja-JP" dirty="0" smtClean="0"/>
              <a:t> del chocolate </a:t>
            </a:r>
            <a:r>
              <a:rPr kumimoji="1" lang="en-US" altLang="ja-JP" dirty="0" err="1" smtClean="0"/>
              <a:t>vertiéndolo</a:t>
            </a:r>
            <a:r>
              <a:rPr kumimoji="1" lang="en-US" altLang="ja-JP" dirty="0" smtClean="0"/>
              <a:t> en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vasos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20px-Mujer_vertiendo_chocolate_-_Codex_Tudel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04" r="-16204"/>
          <a:stretch>
            <a:fillRect/>
          </a:stretch>
        </p:blipFill>
        <p:spPr>
          <a:xfrm>
            <a:off x="4648200" y="0"/>
            <a:ext cx="4038600" cy="4991100"/>
          </a:xfrm>
        </p:spPr>
      </p:pic>
    </p:spTree>
    <p:extLst>
      <p:ext uri="{BB962C8B-B14F-4D97-AF65-F5344CB8AC3E}">
        <p14:creationId xmlns:p14="http://schemas.microsoft.com/office/powerpoint/2010/main" val="11398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605" y="86628"/>
            <a:ext cx="7931754" cy="563143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Cultura</a:t>
            </a:r>
            <a:r>
              <a:rPr kumimoji="1" lang="en-US" altLang="ja-JP" dirty="0" smtClean="0">
                <a:solidFill>
                  <a:srgbClr val="FF0000"/>
                </a:solidFill>
              </a:rPr>
              <a:t> material y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transculturación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604" y="837267"/>
            <a:ext cx="4963930" cy="269520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altLang="ja-JP" dirty="0"/>
              <a:t>El chocolate </a:t>
            </a:r>
            <a:r>
              <a:rPr lang="en-US" altLang="ja-JP" dirty="0" err="1" smtClean="0"/>
              <a:t>llegó</a:t>
            </a:r>
            <a:r>
              <a:rPr lang="en-US" altLang="ja-JP" dirty="0" smtClean="0"/>
              <a:t> a </a:t>
            </a:r>
            <a:r>
              <a:rPr lang="en-US" altLang="ja-JP" dirty="0" err="1"/>
              <a:t>España</a:t>
            </a:r>
            <a:r>
              <a:rPr lang="en-US" altLang="ja-JP" dirty="0"/>
              <a:t> en el </a:t>
            </a:r>
            <a:r>
              <a:rPr lang="en-US" altLang="ja-JP" dirty="0" err="1"/>
              <a:t>siglo</a:t>
            </a:r>
            <a:r>
              <a:rPr lang="en-US" altLang="ja-JP" dirty="0"/>
              <a:t> XVI. Los </a:t>
            </a:r>
            <a:r>
              <a:rPr lang="en-US" altLang="ja-JP" dirty="0" err="1"/>
              <a:t>españoles</a:t>
            </a:r>
            <a:r>
              <a:rPr lang="en-US" altLang="ja-JP" dirty="0"/>
              <a:t> </a:t>
            </a:r>
            <a:r>
              <a:rPr lang="en-US" altLang="ja-JP" dirty="0" err="1"/>
              <a:t>primero</a:t>
            </a:r>
            <a:r>
              <a:rPr lang="en-US" altLang="ja-JP" dirty="0"/>
              <a:t> y </a:t>
            </a:r>
            <a:r>
              <a:rPr lang="en-US" altLang="ja-JP" dirty="0" err="1"/>
              <a:t>después</a:t>
            </a:r>
            <a:r>
              <a:rPr lang="en-US" altLang="ja-JP" dirty="0"/>
              <a:t> el </a:t>
            </a:r>
            <a:r>
              <a:rPr lang="en-US" altLang="ja-JP" dirty="0" err="1"/>
              <a:t>resto</a:t>
            </a:r>
            <a:r>
              <a:rPr lang="en-US" altLang="ja-JP" dirty="0"/>
              <a:t> de Europa </a:t>
            </a:r>
            <a:r>
              <a:rPr lang="en-US" altLang="ja-JP" dirty="0" err="1"/>
              <a:t>adoptaron</a:t>
            </a:r>
            <a:r>
              <a:rPr lang="en-US" altLang="ja-JP" dirty="0"/>
              <a:t> el chocolate </a:t>
            </a:r>
            <a:r>
              <a:rPr lang="en-US" altLang="ja-JP" dirty="0" err="1"/>
              <a:t>junto</a:t>
            </a:r>
            <a:r>
              <a:rPr lang="en-US" altLang="ja-JP" dirty="0"/>
              <a:t> con el </a:t>
            </a:r>
            <a:r>
              <a:rPr lang="en-US" altLang="ja-JP" dirty="0" err="1"/>
              <a:t>prestigio</a:t>
            </a:r>
            <a:r>
              <a:rPr lang="en-US" altLang="ja-JP" dirty="0"/>
              <a:t> social </a:t>
            </a:r>
            <a:r>
              <a:rPr lang="en-US" altLang="ja-JP" dirty="0" err="1"/>
              <a:t>que</a:t>
            </a:r>
            <a:r>
              <a:rPr lang="en-US" altLang="ja-JP" dirty="0"/>
              <a:t> </a:t>
            </a:r>
            <a:r>
              <a:rPr lang="en-US" altLang="ja-JP" dirty="0" err="1"/>
              <a:t>tenía</a:t>
            </a:r>
            <a:r>
              <a:rPr lang="en-US" altLang="ja-JP" dirty="0"/>
              <a:t> en la </a:t>
            </a:r>
            <a:r>
              <a:rPr lang="en-US" altLang="ja-JP" dirty="0" err="1"/>
              <a:t>sociedad</a:t>
            </a:r>
            <a:r>
              <a:rPr lang="en-US" altLang="ja-JP" dirty="0"/>
              <a:t> </a:t>
            </a:r>
            <a:r>
              <a:rPr lang="en-US" altLang="ja-JP" dirty="0" err="1"/>
              <a:t>azteca</a:t>
            </a:r>
            <a:r>
              <a:rPr lang="en-US" altLang="ja-JP" dirty="0"/>
              <a:t>. </a:t>
            </a:r>
          </a:p>
          <a:p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31" y="750639"/>
            <a:ext cx="3137618" cy="425908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6604" y="3282215"/>
            <a:ext cx="4303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También</a:t>
            </a:r>
            <a:r>
              <a:rPr lang="en-US" sz="2000" dirty="0" smtClean="0">
                <a:solidFill>
                  <a:schemeClr val="tx1"/>
                </a:solidFill>
              </a:rPr>
              <a:t> se </a:t>
            </a:r>
            <a:r>
              <a:rPr lang="en-US" sz="2000" dirty="0" err="1" smtClean="0">
                <a:solidFill>
                  <a:schemeClr val="tx1"/>
                </a:solidFill>
              </a:rPr>
              <a:t>introdujeron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nuevos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artefactos</a:t>
            </a:r>
            <a:r>
              <a:rPr lang="en-US" sz="2000" dirty="0" smtClean="0">
                <a:solidFill>
                  <a:schemeClr val="tx1"/>
                </a:solidFill>
              </a:rPr>
              <a:t> para </a:t>
            </a:r>
            <a:r>
              <a:rPr lang="en-US" sz="2000" dirty="0" err="1" smtClean="0">
                <a:solidFill>
                  <a:schemeClr val="tx1"/>
                </a:solidFill>
              </a:rPr>
              <a:t>elaborar</a:t>
            </a:r>
            <a:r>
              <a:rPr lang="en-US" sz="2000" dirty="0" smtClean="0">
                <a:solidFill>
                  <a:schemeClr val="tx1"/>
                </a:solidFill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</a:rPr>
              <a:t>servir</a:t>
            </a:r>
            <a:r>
              <a:rPr lang="en-US" sz="2000" dirty="0" smtClean="0">
                <a:solidFill>
                  <a:schemeClr val="tx1"/>
                </a:solidFill>
              </a:rPr>
              <a:t> el chocolate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9731" y="4366218"/>
            <a:ext cx="193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Chocolatera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err="1" smtClean="0">
                <a:solidFill>
                  <a:srgbClr val="C00000"/>
                </a:solidFill>
              </a:rPr>
              <a:t>En</a:t>
            </a:r>
            <a:r>
              <a:rPr kumimoji="1" lang="en-US" altLang="ja-JP" dirty="0" smtClean="0">
                <a:solidFill>
                  <a:srgbClr val="C0000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C00000"/>
                </a:solidFill>
              </a:rPr>
              <a:t>parejas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93" y="1200151"/>
            <a:ext cx="3431406" cy="33525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¿</a:t>
            </a:r>
            <a:r>
              <a:rPr kumimoji="1" lang="en-US" altLang="ja-JP" dirty="0" err="1" smtClean="0"/>
              <a:t>Qué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razones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pudieron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influir</a:t>
            </a:r>
            <a:r>
              <a:rPr kumimoji="1" lang="en-US" altLang="ja-JP" dirty="0" smtClean="0"/>
              <a:t> en la </a:t>
            </a:r>
            <a:r>
              <a:rPr kumimoji="1" lang="en-US" altLang="ja-JP" dirty="0" err="1" smtClean="0"/>
              <a:t>consideración</a:t>
            </a:r>
            <a:r>
              <a:rPr kumimoji="1" lang="en-US" altLang="ja-JP" dirty="0" smtClean="0"/>
              <a:t> del chocolate </a:t>
            </a:r>
            <a:r>
              <a:rPr kumimoji="1" lang="en-US" altLang="ja-JP" dirty="0" err="1" smtClean="0"/>
              <a:t>como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bebida</a:t>
            </a:r>
            <a:r>
              <a:rPr kumimoji="1" lang="en-US" altLang="ja-JP" dirty="0" smtClean="0"/>
              <a:t> de </a:t>
            </a:r>
            <a:r>
              <a:rPr kumimoji="1" lang="en-US" altLang="ja-JP" dirty="0" err="1" smtClean="0"/>
              <a:t>las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clases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privilegiadas</a:t>
            </a:r>
            <a:r>
              <a:rPr kumimoji="1" lang="en-US" altLang="ja-JP" dirty="0" smtClean="0"/>
              <a:t> en Europa?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99" y="442762"/>
            <a:ext cx="5434436" cy="427361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500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Chocolate: de </a:t>
            </a:r>
            <a:r>
              <a:rPr kumimoji="1" lang="en-US" altLang="ja-JP" dirty="0" err="1" smtClean="0">
                <a:solidFill>
                  <a:srgbClr val="C00000"/>
                </a:solidFill>
              </a:rPr>
              <a:t>l</a:t>
            </a:r>
            <a:r>
              <a:rPr lang="en-US" altLang="ja-JP" dirty="0" err="1" smtClean="0">
                <a:solidFill>
                  <a:srgbClr val="C00000"/>
                </a:solidFill>
              </a:rPr>
              <a:t>íquido</a:t>
            </a:r>
            <a:r>
              <a:rPr lang="en-US" altLang="ja-JP" dirty="0" smtClean="0">
                <a:solidFill>
                  <a:srgbClr val="C00000"/>
                </a:solidFill>
              </a:rPr>
              <a:t> a </a:t>
            </a:r>
            <a:r>
              <a:rPr lang="en-US" altLang="ja-JP" dirty="0" err="1" smtClean="0">
                <a:solidFill>
                  <a:srgbClr val="C00000"/>
                </a:solidFill>
              </a:rPr>
              <a:t>sólido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68" y="1200150"/>
            <a:ext cx="3254864" cy="3394075"/>
          </a:xfr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0150"/>
            <a:ext cx="4038600" cy="3394075"/>
          </a:xfr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35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29"/>
          </a:xfrm>
        </p:spPr>
        <p:txBody>
          <a:bodyPr>
            <a:noAutofit/>
          </a:bodyPr>
          <a:lstStyle/>
          <a:p>
            <a:r>
              <a:rPr kumimoji="1" lang="en-US" altLang="ja-JP" sz="4000" b="0" dirty="0" err="1" smtClean="0">
                <a:solidFill>
                  <a:srgbClr val="FF0000"/>
                </a:solidFill>
              </a:rPr>
              <a:t>Transformaciones</a:t>
            </a:r>
            <a:r>
              <a:rPr kumimoji="1" lang="en-US" altLang="ja-JP" sz="4000" b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4000" b="0" dirty="0" err="1" smtClean="0">
                <a:solidFill>
                  <a:srgbClr val="FF0000"/>
                </a:solidFill>
              </a:rPr>
              <a:t>materiales</a:t>
            </a:r>
            <a:r>
              <a:rPr kumimoji="1" lang="en-US" altLang="ja-JP" sz="4000" b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4000" b="0" dirty="0" err="1" smtClean="0">
                <a:solidFill>
                  <a:srgbClr val="FF0000"/>
                </a:solidFill>
              </a:rPr>
              <a:t>modernas</a:t>
            </a:r>
            <a:endParaRPr kumimoji="1" lang="ja-JP" altLang="en-US" sz="40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94479"/>
            <a:ext cx="5111750" cy="4180933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err="1" smtClean="0"/>
              <a:t>Separación</a:t>
            </a:r>
            <a:r>
              <a:rPr kumimoji="1" lang="en-US" altLang="ja-JP" dirty="0" smtClean="0"/>
              <a:t> de la </a:t>
            </a:r>
            <a:r>
              <a:rPr kumimoji="1" lang="en-US" altLang="ja-JP" dirty="0" err="1" smtClean="0"/>
              <a:t>manteca</a:t>
            </a:r>
            <a:r>
              <a:rPr kumimoji="1" lang="en-US" altLang="ja-JP" dirty="0" smtClean="0"/>
              <a:t> del cacao de la </a:t>
            </a:r>
            <a:r>
              <a:rPr kumimoji="1" lang="en-US" altLang="ja-JP" dirty="0" err="1" smtClean="0"/>
              <a:t>semilla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por</a:t>
            </a:r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medio</a:t>
            </a:r>
            <a:r>
              <a:rPr kumimoji="1" lang="en-US" altLang="ja-JP" dirty="0" smtClean="0"/>
              <a:t> de </a:t>
            </a:r>
            <a:r>
              <a:rPr kumimoji="1" lang="en-US" altLang="ja-JP" dirty="0" err="1" smtClean="0"/>
              <a:t>una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prensa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hidráulica</a:t>
            </a:r>
            <a:r>
              <a:rPr kumimoji="1" lang="en-US" altLang="ja-JP" dirty="0" smtClean="0"/>
              <a:t> (S. XIX) y </a:t>
            </a:r>
            <a:r>
              <a:rPr kumimoji="1" lang="en-US" altLang="ja-JP" dirty="0" err="1" smtClean="0"/>
              <a:t>uso</a:t>
            </a:r>
            <a:r>
              <a:rPr kumimoji="1" lang="en-US" altLang="ja-JP" dirty="0" smtClean="0"/>
              <a:t> de </a:t>
            </a:r>
            <a:r>
              <a:rPr kumimoji="1" lang="en-US" altLang="ja-JP" dirty="0" err="1" smtClean="0"/>
              <a:t>nuevas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máquinas</a:t>
            </a:r>
            <a:r>
              <a:rPr kumimoji="1" lang="en-US" altLang="ja-JP" dirty="0" smtClean="0"/>
              <a:t> que </a:t>
            </a:r>
            <a:r>
              <a:rPr kumimoji="1" lang="en-US" altLang="ja-JP" dirty="0" err="1" smtClean="0"/>
              <a:t>facilitan</a:t>
            </a:r>
            <a:r>
              <a:rPr kumimoji="1" lang="en-US" altLang="ja-JP" dirty="0" smtClean="0"/>
              <a:t> el </a:t>
            </a:r>
            <a:r>
              <a:rPr kumimoji="1" lang="en-US" altLang="ja-JP" dirty="0" err="1" smtClean="0"/>
              <a:t>procesado</a:t>
            </a:r>
            <a:r>
              <a:rPr kumimoji="1" lang="en-US" altLang="ja-JP" dirty="0" smtClean="0"/>
              <a:t> del cacao y la </a:t>
            </a:r>
            <a:r>
              <a:rPr kumimoji="1" lang="en-US" altLang="ja-JP" dirty="0" err="1" smtClean="0"/>
              <a:t>fabricación</a:t>
            </a:r>
            <a:r>
              <a:rPr kumimoji="1" lang="en-US" altLang="ja-JP" dirty="0" smtClean="0"/>
              <a:t> de chocolate a gran </a:t>
            </a:r>
            <a:r>
              <a:rPr kumimoji="1" lang="en-US" altLang="ja-JP" dirty="0" err="1" smtClean="0"/>
              <a:t>escala</a:t>
            </a:r>
            <a:r>
              <a:rPr kumimoji="1" lang="en-US" altLang="ja-JP" dirty="0" smtClean="0"/>
              <a:t>. </a:t>
            </a:r>
          </a:p>
          <a:p>
            <a:r>
              <a:rPr kumimoji="1" lang="en-US" altLang="ja-JP" dirty="0" smtClean="0"/>
              <a:t>La </a:t>
            </a:r>
            <a:r>
              <a:rPr kumimoji="1" lang="en-US" altLang="ja-JP" dirty="0" err="1" smtClean="0"/>
              <a:t>manteca</a:t>
            </a:r>
            <a:r>
              <a:rPr kumimoji="1" lang="en-US" altLang="ja-JP" dirty="0" smtClean="0"/>
              <a:t> del cacao </a:t>
            </a:r>
            <a:r>
              <a:rPr kumimoji="1" lang="en-US" altLang="ja-JP" dirty="0" err="1" smtClean="0"/>
              <a:t>puede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mezclarse</a:t>
            </a:r>
            <a:r>
              <a:rPr kumimoji="1" lang="en-US" altLang="ja-JP" dirty="0" smtClean="0"/>
              <a:t> con el </a:t>
            </a:r>
            <a:r>
              <a:rPr kumimoji="1" lang="en-US" altLang="ja-JP" dirty="0" err="1" smtClean="0"/>
              <a:t>azúcar</a:t>
            </a:r>
            <a:r>
              <a:rPr kumimoji="1" lang="en-US" altLang="ja-JP" dirty="0" smtClean="0"/>
              <a:t> para </a:t>
            </a:r>
            <a:r>
              <a:rPr kumimoji="1" lang="en-US" altLang="ja-JP" dirty="0" err="1" smtClean="0"/>
              <a:t>hacer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una</a:t>
            </a:r>
            <a:r>
              <a:rPr kumimoji="1" lang="en-US" altLang="ja-JP" dirty="0" smtClean="0"/>
              <a:t> pasta </a:t>
            </a:r>
            <a:r>
              <a:rPr kumimoji="1" lang="en-US" altLang="ja-JP" dirty="0" err="1" smtClean="0"/>
              <a:t>homogénea</a:t>
            </a:r>
            <a:endParaRPr kumimoji="1" lang="en-US" altLang="ja-JP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8" y="706349"/>
            <a:ext cx="2990434" cy="42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" y="205978"/>
            <a:ext cx="9024079" cy="857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Nuevas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máquinas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sustituyen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métodos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artesanales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tradicionales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14" y="1313166"/>
            <a:ext cx="2713040" cy="3612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24433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La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rial Rounded MT Bold" charset="0"/>
                <a:cs typeface="Arial Rounded MT Bold" charset="0"/>
              </a:rPr>
              <a:t>tostadora</a:t>
            </a:r>
            <a:endParaRPr lang="en-US" sz="2400" dirty="0">
              <a:solidFill>
                <a:schemeClr val="tx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+mj-lt"/>
                <a:ea typeface="Bernard MT Condensed" charset="0"/>
                <a:cs typeface="Bernard MT Condensed" charset="0"/>
              </a:rPr>
              <a:t>esférica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Bernard MT Condensed" charset="0"/>
                <a:cs typeface="Bernard MT Condensed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permite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un tostado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más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2400" dirty="0" err="1">
                <a:solidFill>
                  <a:schemeClr val="tx1"/>
                </a:solidFill>
                <a:latin typeface="+mj-lt"/>
              </a:rPr>
              <a:t>uniforme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6" y="1131457"/>
            <a:ext cx="3908888" cy="3179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1960" y="4311246"/>
            <a:ext cx="464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La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Arial Rounded MT Bold" charset="0"/>
                <a:cs typeface="Arial Rounded MT Bold" charset="0"/>
              </a:rPr>
              <a:t>refinadora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Arial Rounded MT Bold" charset="0"/>
                <a:cs typeface="Arial Rounded MT Bold" charset="0"/>
              </a:rPr>
              <a:t>mecánica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permite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obtener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una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textura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más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delicada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14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77" y="180904"/>
            <a:ext cx="8933096" cy="83625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800" dirty="0" smtClean="0"/>
              <a:t>La </a:t>
            </a:r>
            <a:r>
              <a:rPr lang="en-US" altLang="ja-JP" sz="2800" dirty="0" err="1" smtClean="0"/>
              <a:t>adición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de </a:t>
            </a:r>
            <a:r>
              <a:rPr lang="en-US" altLang="ja-JP" sz="2800" dirty="0" err="1">
                <a:solidFill>
                  <a:srgbClr val="FF0000"/>
                </a:solidFill>
              </a:rPr>
              <a:t>sustancias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 err="1">
                <a:solidFill>
                  <a:srgbClr val="FF0000"/>
                </a:solidFill>
              </a:rPr>
              <a:t>alcalinas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/>
              <a:t>para </a:t>
            </a:r>
            <a:r>
              <a:rPr lang="en-US" altLang="ja-JP" sz="2800" dirty="0" err="1" smtClean="0"/>
              <a:t>eliminar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el </a:t>
            </a:r>
            <a:r>
              <a:rPr lang="en-US" altLang="ja-JP" sz="2800" dirty="0" err="1"/>
              <a:t>sabor</a:t>
            </a:r>
            <a:r>
              <a:rPr lang="en-US" altLang="ja-JP" sz="2800" dirty="0"/>
              <a:t> </a:t>
            </a:r>
            <a:r>
              <a:rPr lang="en-US" altLang="ja-JP" sz="2800" dirty="0" err="1"/>
              <a:t>amargo</a:t>
            </a:r>
            <a:r>
              <a:rPr lang="en-US" altLang="ja-JP" sz="2800" dirty="0"/>
              <a:t> (</a:t>
            </a:r>
            <a:r>
              <a:rPr lang="en-US" altLang="ja-JP" sz="2800" dirty="0" err="1">
                <a:solidFill>
                  <a:srgbClr val="FF0000"/>
                </a:solidFill>
              </a:rPr>
              <a:t>proceso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holandés</a:t>
            </a:r>
            <a:r>
              <a:rPr lang="en-US" altLang="ja-JP" sz="2800" dirty="0" smtClean="0"/>
              <a:t>) </a:t>
            </a:r>
            <a:r>
              <a:rPr lang="en-US" altLang="ja-JP" sz="2800" dirty="0" err="1" smtClean="0"/>
              <a:t>destruye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los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beneficiosos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flavanoles</a:t>
            </a:r>
            <a:endParaRPr lang="ja-JP" altLang="en-US" sz="2800" dirty="0"/>
          </a:p>
          <a:p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16" y="1244184"/>
            <a:ext cx="2549017" cy="238343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4636" y="3799278"/>
            <a:ext cx="391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Tres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tipos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de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Bernard MT Condensed" charset="0"/>
                <a:cs typeface="Bernard MT Condensed" charset="0"/>
              </a:rPr>
              <a:t>cacao natural</a:t>
            </a:r>
            <a:endParaRPr lang="en-US" sz="2400" dirty="0">
              <a:solidFill>
                <a:srgbClr val="FF0000"/>
              </a:solidFill>
              <a:latin typeface="+mj-lt"/>
              <a:ea typeface="Bernard MT Condensed" charset="0"/>
              <a:cs typeface="Bernard MT Condensed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29" y="1017161"/>
            <a:ext cx="2915852" cy="3012949"/>
          </a:xfrm>
          <a:ln w="38100"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 rot="10800000" flipV="1">
            <a:off x="6145967" y="3943171"/>
            <a:ext cx="2998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El color del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Bernard MT Condensed" charset="0"/>
                <a:cs typeface="Bernard MT Condensed" charset="0"/>
              </a:rPr>
              <a:t>cacao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ea typeface="Bernard MT Condensed" charset="0"/>
                <a:cs typeface="Bernard MT Condensed" charset="0"/>
              </a:rPr>
              <a:t>alcalinizado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es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más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oscuro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29" y="3400219"/>
            <a:ext cx="2915853" cy="593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4" y="4321167"/>
            <a:ext cx="5396143" cy="7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kumimoji="1" lang="en-US" altLang="ja-JP" dirty="0" err="1" smtClean="0"/>
              <a:t>Adición</a:t>
            </a:r>
            <a:r>
              <a:rPr kumimoji="1" lang="en-US" altLang="ja-JP" dirty="0" smtClean="0"/>
              <a:t> de </a:t>
            </a:r>
            <a:r>
              <a:rPr kumimoji="1" lang="en-US" altLang="ja-JP" dirty="0" err="1" smtClean="0"/>
              <a:t>frutos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secos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avellanas</a:t>
            </a:r>
            <a:r>
              <a:rPr lang="en-US" altLang="ja-JP" dirty="0" smtClean="0"/>
              <a:t>) y </a:t>
            </a:r>
            <a:r>
              <a:rPr lang="en-US" altLang="ja-JP" dirty="0" err="1" smtClean="0"/>
              <a:t>leche</a:t>
            </a:r>
            <a:r>
              <a:rPr lang="en-US" altLang="ja-JP" dirty="0" smtClean="0"/>
              <a:t> (en </a:t>
            </a:r>
            <a:r>
              <a:rPr lang="en-US" altLang="ja-JP" dirty="0" err="1" smtClean="0"/>
              <a:t>polvo</a:t>
            </a:r>
            <a:r>
              <a:rPr lang="en-US" altLang="ja-JP" dirty="0" smtClean="0"/>
              <a:t> o </a:t>
            </a:r>
            <a:r>
              <a:rPr lang="en-US" altLang="ja-JP" dirty="0" err="1" smtClean="0"/>
              <a:t>condensada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49" y="1471233"/>
            <a:ext cx="4423052" cy="3250667"/>
          </a:xfrm>
          <a:ln w="57150">
            <a:solidFill>
              <a:srgbClr val="FF0000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732363"/>
            <a:ext cx="3267767" cy="3248620"/>
          </a:xfr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756007"/>
            <a:ext cx="1830847" cy="2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Chocolate y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género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En </a:t>
            </a:r>
            <a:r>
              <a:rPr lang="en-US" altLang="ja-JP" dirty="0" err="1" smtClean="0"/>
              <a:t>las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sociedades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aztecas</a:t>
            </a:r>
            <a:r>
              <a:rPr lang="en-US" altLang="ja-JP" dirty="0" smtClean="0"/>
              <a:t> y </a:t>
            </a:r>
            <a:r>
              <a:rPr lang="en-US" altLang="ja-JP" dirty="0" err="1" smtClean="0"/>
              <a:t>mayas</a:t>
            </a:r>
            <a:r>
              <a:rPr lang="en-US" altLang="ja-JP" dirty="0" smtClean="0"/>
              <a:t>, el chocolate era </a:t>
            </a:r>
            <a:r>
              <a:rPr lang="en-US" altLang="ja-JP" dirty="0" err="1" smtClean="0"/>
              <a:t>una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bebida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masculina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En la </a:t>
            </a:r>
            <a:r>
              <a:rPr lang="en-US" altLang="ja-JP" dirty="0" err="1" smtClean="0"/>
              <a:t>época</a:t>
            </a:r>
            <a:r>
              <a:rPr lang="en-US" altLang="ja-JP" dirty="0" smtClean="0"/>
              <a:t> colonial, se </a:t>
            </a:r>
            <a:r>
              <a:rPr lang="en-US" altLang="ja-JP" dirty="0" err="1" smtClean="0"/>
              <a:t>transformó</a:t>
            </a:r>
            <a:r>
              <a:rPr lang="en-US" altLang="ja-JP" dirty="0" smtClean="0"/>
              <a:t> en </a:t>
            </a:r>
            <a:r>
              <a:rPr lang="en-US" altLang="ja-JP" dirty="0" err="1" smtClean="0"/>
              <a:t>una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bebida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femenina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r>
              <a:rPr lang="en-US" altLang="ja-JP" sz="4000" dirty="0" smtClean="0"/>
              <a:t>	(</a:t>
            </a:r>
            <a:r>
              <a:rPr lang="en-US" altLang="ja-JP" sz="4000" dirty="0" smtClean="0">
                <a:solidFill>
                  <a:srgbClr val="FF0000"/>
                </a:solidFill>
              </a:rPr>
              <a:t>En </a:t>
            </a:r>
            <a:r>
              <a:rPr lang="en-US" altLang="ja-JP" sz="4000" dirty="0" err="1" smtClean="0">
                <a:solidFill>
                  <a:srgbClr val="FF0000"/>
                </a:solidFill>
              </a:rPr>
              <a:t>parejas</a:t>
            </a:r>
            <a:r>
              <a:rPr lang="en-US" altLang="ja-JP" sz="4000" dirty="0"/>
              <a:t>)</a:t>
            </a:r>
            <a:r>
              <a:rPr lang="en-US" altLang="ja-JP" sz="4000" dirty="0" smtClean="0"/>
              <a:t>		</a:t>
            </a:r>
            <a:r>
              <a:rPr lang="en-US" altLang="ja-JP" sz="4800" dirty="0" smtClean="0"/>
              <a:t>¿</a:t>
            </a:r>
            <a:r>
              <a:rPr lang="en-US" altLang="ja-JP" sz="4800" dirty="0" err="1" smtClean="0"/>
              <a:t>Por</a:t>
            </a:r>
            <a:r>
              <a:rPr lang="en-US" altLang="ja-JP" sz="4800" dirty="0" smtClean="0"/>
              <a:t> </a:t>
            </a:r>
            <a:r>
              <a:rPr lang="en-US" altLang="ja-JP" sz="4800" dirty="0" err="1" smtClean="0"/>
              <a:t>qué</a:t>
            </a:r>
            <a:r>
              <a:rPr lang="en-US" altLang="ja-JP" sz="4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70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6658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Chocolate y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política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6588"/>
            <a:ext cx="8229600" cy="416858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err="1"/>
              <a:t>En</a:t>
            </a:r>
            <a:r>
              <a:rPr lang="en-US" altLang="ja-JP" dirty="0"/>
              <a:t> </a:t>
            </a:r>
            <a:r>
              <a:rPr lang="en-US" altLang="ja-JP" dirty="0" smtClean="0"/>
              <a:t>el </a:t>
            </a:r>
            <a:r>
              <a:rPr lang="en-US" altLang="ja-JP" dirty="0" err="1" smtClean="0"/>
              <a:t>siglo</a:t>
            </a:r>
            <a:r>
              <a:rPr lang="en-US" altLang="ja-JP" dirty="0"/>
              <a:t> XIX, </a:t>
            </a:r>
            <a:r>
              <a:rPr lang="en-US" altLang="ja-JP" dirty="0" err="1" smtClean="0"/>
              <a:t>en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partes</a:t>
            </a:r>
            <a:r>
              <a:rPr lang="en-US" altLang="ja-JP" dirty="0" smtClean="0"/>
              <a:t> </a:t>
            </a:r>
            <a:r>
              <a:rPr lang="en-US" altLang="ja-JP" dirty="0"/>
              <a:t>de Europa y </a:t>
            </a:r>
            <a:r>
              <a:rPr lang="en-US" altLang="ja-JP" dirty="0" err="1"/>
              <a:t>Latinoamérica</a:t>
            </a:r>
            <a:r>
              <a:rPr lang="en-US" altLang="ja-JP" dirty="0" smtClean="0"/>
              <a:t>, </a:t>
            </a:r>
            <a:r>
              <a:rPr lang="en-US" altLang="ja-JP" dirty="0"/>
              <a:t>el </a:t>
            </a:r>
            <a:r>
              <a:rPr lang="en-US" altLang="ja-JP" dirty="0" err="1"/>
              <a:t>consumo</a:t>
            </a:r>
            <a:r>
              <a:rPr lang="en-US" altLang="ja-JP" dirty="0"/>
              <a:t> </a:t>
            </a:r>
            <a:r>
              <a:rPr lang="en-US" altLang="ja-JP" dirty="0" smtClean="0"/>
              <a:t>y </a:t>
            </a:r>
            <a:r>
              <a:rPr lang="en-US" altLang="ja-JP" dirty="0" err="1" smtClean="0"/>
              <a:t>cultivo</a:t>
            </a:r>
            <a:r>
              <a:rPr lang="en-US" altLang="ja-JP" dirty="0" smtClean="0"/>
              <a:t> del </a:t>
            </a:r>
            <a:r>
              <a:rPr lang="en-US" altLang="ja-JP" dirty="0"/>
              <a:t>café </a:t>
            </a:r>
            <a:r>
              <a:rPr lang="en-US" altLang="ja-JP" dirty="0" smtClean="0"/>
              <a:t>se </a:t>
            </a:r>
            <a:r>
              <a:rPr lang="en-US" altLang="ja-JP" dirty="0" err="1" smtClean="0"/>
              <a:t>relaciona</a:t>
            </a:r>
            <a:r>
              <a:rPr lang="en-US" altLang="ja-JP" dirty="0" smtClean="0"/>
              <a:t> con </a:t>
            </a:r>
            <a:r>
              <a:rPr lang="en-US" altLang="ja-JP" dirty="0"/>
              <a:t>el </a:t>
            </a:r>
            <a:r>
              <a:rPr lang="en-US" altLang="ja-JP" dirty="0" err="1" smtClean="0"/>
              <a:t>liberalismo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mientras</a:t>
            </a:r>
            <a:r>
              <a:rPr lang="en-US" altLang="ja-JP" dirty="0"/>
              <a:t> que </a:t>
            </a:r>
            <a:r>
              <a:rPr lang="en-US" altLang="ja-JP" dirty="0" smtClean="0"/>
              <a:t>el </a:t>
            </a:r>
            <a:r>
              <a:rPr lang="en-US" altLang="ja-JP" dirty="0" err="1" smtClean="0"/>
              <a:t>consumo</a:t>
            </a:r>
            <a:r>
              <a:rPr lang="en-US" altLang="ja-JP" dirty="0" smtClean="0"/>
              <a:t> del </a:t>
            </a:r>
            <a:r>
              <a:rPr lang="en-US" altLang="ja-JP" dirty="0"/>
              <a:t>chocolate se </a:t>
            </a:r>
            <a:r>
              <a:rPr lang="en-US" altLang="ja-JP" dirty="0" err="1"/>
              <a:t>relaciona</a:t>
            </a:r>
            <a:r>
              <a:rPr lang="en-US" altLang="ja-JP" dirty="0"/>
              <a:t> con el </a:t>
            </a:r>
            <a:r>
              <a:rPr lang="en-US" altLang="ja-JP" dirty="0" err="1" smtClean="0"/>
              <a:t>conservadurismo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r>
              <a:rPr lang="en-US" altLang="ja-JP" dirty="0"/>
              <a:t>Los </a:t>
            </a:r>
            <a:r>
              <a:rPr lang="en-US" altLang="ja-JP" dirty="0" err="1"/>
              <a:t>intelectuales</a:t>
            </a:r>
            <a:r>
              <a:rPr lang="en-US" altLang="ja-JP" dirty="0"/>
              <a:t> y </a:t>
            </a:r>
            <a:r>
              <a:rPr lang="en-US" altLang="ja-JP" dirty="0" err="1"/>
              <a:t>activistas</a:t>
            </a:r>
            <a:r>
              <a:rPr lang="en-US" altLang="ja-JP" dirty="0"/>
              <a:t> </a:t>
            </a:r>
            <a:r>
              <a:rPr lang="en-US" altLang="ja-JP" dirty="0" err="1"/>
              <a:t>políticos</a:t>
            </a:r>
            <a:r>
              <a:rPr lang="en-US" altLang="ja-JP" dirty="0"/>
              <a:t> </a:t>
            </a:r>
            <a:r>
              <a:rPr lang="en-US" altLang="ja-JP" dirty="0" err="1"/>
              <a:t>liberales</a:t>
            </a:r>
            <a:r>
              <a:rPr lang="en-US" altLang="ja-JP" dirty="0"/>
              <a:t> </a:t>
            </a:r>
            <a:r>
              <a:rPr lang="en-US" altLang="ja-JP" dirty="0" err="1"/>
              <a:t>empezaron</a:t>
            </a:r>
            <a:r>
              <a:rPr lang="en-US" altLang="ja-JP" dirty="0"/>
              <a:t> a </a:t>
            </a:r>
            <a:r>
              <a:rPr lang="en-US" altLang="ja-JP" dirty="0" err="1"/>
              <a:t>reunirse</a:t>
            </a:r>
            <a:r>
              <a:rPr lang="en-US" altLang="ja-JP" dirty="0"/>
              <a:t> en los </a:t>
            </a:r>
            <a:r>
              <a:rPr lang="en-US" altLang="ja-JP" dirty="0" smtClean="0"/>
              <a:t>cafés, en </a:t>
            </a:r>
            <a:r>
              <a:rPr lang="en-US" altLang="ja-JP" dirty="0" err="1"/>
              <a:t>muchos</a:t>
            </a:r>
            <a:r>
              <a:rPr lang="en-US" altLang="ja-JP" dirty="0"/>
              <a:t> de </a:t>
            </a:r>
            <a:r>
              <a:rPr lang="en-US" altLang="ja-JP" dirty="0" smtClean="0"/>
              <a:t>los </a:t>
            </a:r>
            <a:r>
              <a:rPr lang="en-US" altLang="ja-JP" dirty="0" err="1" smtClean="0"/>
              <a:t>cuales</a:t>
            </a:r>
            <a:r>
              <a:rPr lang="en-US" altLang="ja-JP" dirty="0" smtClean="0"/>
              <a:t> </a:t>
            </a:r>
            <a:r>
              <a:rPr lang="en-US" altLang="ja-JP" dirty="0"/>
              <a:t>se </a:t>
            </a:r>
            <a:r>
              <a:rPr lang="en-US" altLang="ja-JP" dirty="0" err="1"/>
              <a:t>fraguaron</a:t>
            </a:r>
            <a:r>
              <a:rPr lang="en-US" altLang="ja-JP" dirty="0"/>
              <a:t> </a:t>
            </a:r>
            <a:r>
              <a:rPr lang="en-US" altLang="ja-JP" dirty="0" err="1"/>
              <a:t>revoluciones</a:t>
            </a:r>
            <a:r>
              <a:rPr lang="en-US" altLang="ja-JP" dirty="0"/>
              <a:t> </a:t>
            </a:r>
            <a:r>
              <a:rPr lang="en-US" altLang="ja-JP" dirty="0" err="1" smtClean="0"/>
              <a:t>políticas</a:t>
            </a:r>
            <a:r>
              <a:rPr lang="en-US" altLang="ja-JP" dirty="0" smtClean="0"/>
              <a:t> y se </a:t>
            </a:r>
            <a:r>
              <a:rPr lang="en-US" altLang="ja-JP" dirty="0" err="1" smtClean="0"/>
              <a:t>consolidaron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grupos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intelectuales</a:t>
            </a:r>
            <a:r>
              <a:rPr lang="en-US" altLang="ja-JP" dirty="0" smtClean="0"/>
              <a:t> y </a:t>
            </a:r>
            <a:r>
              <a:rPr lang="en-US" altLang="ja-JP" dirty="0" err="1" smtClean="0"/>
              <a:t>literarios</a:t>
            </a:r>
            <a:r>
              <a:rPr lang="en-US" altLang="ja-JP" dirty="0" smtClean="0"/>
              <a:t>. </a:t>
            </a:r>
          </a:p>
          <a:p>
            <a:r>
              <a:rPr lang="en-US" altLang="ja-JP" dirty="0" smtClean="0"/>
              <a:t>El </a:t>
            </a:r>
            <a:r>
              <a:rPr lang="en-US" altLang="ja-JP" dirty="0"/>
              <a:t>chocolate se </a:t>
            </a:r>
            <a:r>
              <a:rPr lang="en-US" altLang="ja-JP" dirty="0" err="1"/>
              <a:t>bebía</a:t>
            </a:r>
            <a:r>
              <a:rPr lang="en-US" altLang="ja-JP" dirty="0"/>
              <a:t> en casa.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39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410"/>
            <a:ext cx="3008313" cy="871537"/>
          </a:xfrm>
        </p:spPr>
        <p:txBody>
          <a:bodyPr>
            <a:normAutofit/>
          </a:bodyPr>
          <a:lstStyle/>
          <a:p>
            <a:r>
              <a:rPr lang="en-US" sz="4400" b="0" dirty="0" smtClean="0">
                <a:solidFill>
                  <a:srgbClr val="FF0000"/>
                </a:solidFill>
                <a:ea typeface="Bernard MT Condensed" charset="0"/>
                <a:cs typeface="Bernard MT Condensed" charset="0"/>
              </a:rPr>
              <a:t>Chocolate</a:t>
            </a:r>
            <a:endParaRPr lang="en-US" sz="4400" b="0" dirty="0">
              <a:solidFill>
                <a:srgbClr val="FF0000"/>
              </a:solidFill>
              <a:ea typeface="Bernard MT Condensed" charset="0"/>
              <a:cs typeface="Bernard MT Condense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780487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Hecho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semillas</a:t>
            </a:r>
            <a:r>
              <a:rPr lang="en-US" sz="2400" dirty="0" smtClean="0"/>
              <a:t> del cacao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Originario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Américas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altLang="ja-JP" sz="2400" dirty="0"/>
              <a:t>D</a:t>
            </a:r>
            <a:r>
              <a:rPr lang="en-US" altLang="ja-JP" sz="2400" dirty="0" smtClean="0"/>
              <a:t>el </a:t>
            </a:r>
            <a:r>
              <a:rPr lang="en-US" altLang="ja-JP" sz="2400" dirty="0" err="1"/>
              <a:t>náhuatl</a:t>
            </a:r>
            <a:r>
              <a:rPr lang="en-US" altLang="ja-JP" sz="2400" dirty="0"/>
              <a:t> </a:t>
            </a:r>
            <a:r>
              <a:rPr lang="en-US" altLang="ja-JP" sz="2400" i="1" dirty="0" err="1"/>
              <a:t>xocoatl</a:t>
            </a:r>
            <a:r>
              <a:rPr lang="en-US" altLang="ja-JP" sz="2400" dirty="0"/>
              <a:t>, palabra </a:t>
            </a:r>
            <a:r>
              <a:rPr lang="en-US" altLang="ja-JP" sz="2400" dirty="0" err="1" smtClean="0"/>
              <a:t>compuesta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de </a:t>
            </a:r>
            <a:r>
              <a:rPr lang="en-US" altLang="ja-JP" sz="2400" i="1" dirty="0" err="1"/>
              <a:t>xoco</a:t>
            </a:r>
            <a:r>
              <a:rPr lang="en-US" altLang="ja-JP" sz="2400" dirty="0"/>
              <a:t> (</a:t>
            </a:r>
            <a:r>
              <a:rPr lang="en-US" altLang="ja-JP" sz="2400" dirty="0" err="1"/>
              <a:t>amargo</a:t>
            </a:r>
            <a:r>
              <a:rPr lang="en-US" altLang="ja-JP" sz="2400" dirty="0"/>
              <a:t>), y </a:t>
            </a:r>
            <a:r>
              <a:rPr lang="en-US" altLang="ja-JP" sz="2400" i="1" dirty="0" err="1"/>
              <a:t>atl</a:t>
            </a:r>
            <a:r>
              <a:rPr lang="en-US" altLang="ja-JP" sz="2400" dirty="0"/>
              <a:t> (</a:t>
            </a:r>
            <a:r>
              <a:rPr lang="en-US" altLang="ja-JP" sz="2400" dirty="0" err="1"/>
              <a:t>agua</a:t>
            </a:r>
            <a:r>
              <a:rPr lang="en-US" altLang="ja-JP" sz="2400" dirty="0"/>
              <a:t>)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86" y="2056963"/>
            <a:ext cx="2535650" cy="2943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63" y="359764"/>
            <a:ext cx="2281603" cy="35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25929" y="325595"/>
            <a:ext cx="21175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Los cafés </a:t>
            </a:r>
            <a:r>
              <a:rPr lang="en-US" sz="2000" dirty="0" err="1" smtClean="0">
                <a:solidFill>
                  <a:schemeClr val="tx1"/>
                </a:solidFill>
              </a:rPr>
              <a:t>Gijón</a:t>
            </a:r>
            <a:r>
              <a:rPr lang="en-US" sz="2000" dirty="0" smtClean="0">
                <a:solidFill>
                  <a:schemeClr val="tx1"/>
                </a:solidFill>
              </a:rPr>
              <a:t>, Pombo, </a:t>
            </a:r>
            <a:r>
              <a:rPr lang="en-US" sz="2000" dirty="0" err="1" smtClean="0">
                <a:solidFill>
                  <a:schemeClr val="tx1"/>
                </a:solidFill>
              </a:rPr>
              <a:t>Europeo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Recoletos</a:t>
            </a:r>
            <a:r>
              <a:rPr lang="en-US" sz="2000" dirty="0" smtClean="0">
                <a:solidFill>
                  <a:schemeClr val="tx1"/>
                </a:solidFill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</a:rPr>
              <a:t>Comercial</a:t>
            </a:r>
            <a:r>
              <a:rPr lang="en-US" sz="2000" dirty="0" smtClean="0">
                <a:solidFill>
                  <a:schemeClr val="tx1"/>
                </a:solidFill>
              </a:rPr>
              <a:t> son </a:t>
            </a:r>
            <a:r>
              <a:rPr lang="en-US" sz="2000" dirty="0" err="1" smtClean="0">
                <a:solidFill>
                  <a:schemeClr val="tx1"/>
                </a:solidFill>
              </a:rPr>
              <a:t>algunos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los</a:t>
            </a:r>
            <a:r>
              <a:rPr lang="en-US" sz="2000" dirty="0" smtClean="0">
                <a:solidFill>
                  <a:schemeClr val="tx1"/>
                </a:solidFill>
              </a:rPr>
              <a:t> cafés que </a:t>
            </a:r>
            <a:r>
              <a:rPr lang="en-US" sz="2000" dirty="0" err="1" smtClean="0">
                <a:solidFill>
                  <a:schemeClr val="tx1"/>
                </a:solidFill>
              </a:rPr>
              <a:t>albergaron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importantes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tertulias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literarias</a:t>
            </a:r>
            <a:r>
              <a:rPr lang="en-US" sz="2000" dirty="0" smtClean="0">
                <a:solidFill>
                  <a:schemeClr val="tx1"/>
                </a:solidFill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</a:rPr>
              <a:t>políticas</a:t>
            </a:r>
            <a:r>
              <a:rPr lang="en-US" sz="2000" dirty="0" smtClean="0">
                <a:solidFill>
                  <a:schemeClr val="tx1"/>
                </a:solidFill>
              </a:rPr>
              <a:t> a lo largo del </a:t>
            </a:r>
            <a:r>
              <a:rPr lang="en-US" sz="2000" dirty="0" err="1" smtClean="0">
                <a:solidFill>
                  <a:schemeClr val="tx1"/>
                </a:solidFill>
              </a:rPr>
              <a:t>siglo</a:t>
            </a:r>
            <a:r>
              <a:rPr lang="en-US" sz="2000" dirty="0" smtClean="0">
                <a:solidFill>
                  <a:schemeClr val="tx1"/>
                </a:solidFill>
              </a:rPr>
              <a:t> XX</a:t>
            </a:r>
            <a:r>
              <a:rPr lang="en-US" sz="2000" dirty="0" smtClean="0"/>
              <a:t>,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" y="115503"/>
            <a:ext cx="6275672" cy="4177364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128" y="4419023"/>
            <a:ext cx="8787866" cy="584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El interior del Café </a:t>
            </a:r>
            <a:r>
              <a:rPr lang="en-US" sz="1600" dirty="0" err="1" smtClean="0">
                <a:solidFill>
                  <a:schemeClr val="tx1"/>
                </a:solidFill>
              </a:rPr>
              <a:t>Gijón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conserva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algunos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los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elementos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característicos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los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primeros</a:t>
            </a:r>
            <a:r>
              <a:rPr lang="en-US" sz="1600" dirty="0" smtClean="0">
                <a:solidFill>
                  <a:schemeClr val="tx1"/>
                </a:solidFill>
              </a:rPr>
              <a:t> cafés, entre </a:t>
            </a:r>
            <a:r>
              <a:rPr lang="en-US" sz="1600" dirty="0" err="1" smtClean="0">
                <a:solidFill>
                  <a:schemeClr val="tx1"/>
                </a:solidFill>
              </a:rPr>
              <a:t>ellos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espejos</a:t>
            </a:r>
            <a:r>
              <a:rPr lang="en-US" sz="1600" dirty="0" smtClean="0">
                <a:solidFill>
                  <a:schemeClr val="tx1"/>
                </a:solidFill>
              </a:rPr>
              <a:t>, las </a:t>
            </a:r>
            <a:r>
              <a:rPr lang="en-US" sz="1600" dirty="0" err="1" smtClean="0">
                <a:solidFill>
                  <a:schemeClr val="tx1"/>
                </a:solidFill>
              </a:rPr>
              <a:t>columnas</a:t>
            </a:r>
            <a:r>
              <a:rPr lang="en-US" sz="1600" dirty="0" smtClean="0">
                <a:solidFill>
                  <a:schemeClr val="tx1"/>
                </a:solidFill>
              </a:rPr>
              <a:t>, las mesas de </a:t>
            </a:r>
            <a:r>
              <a:rPr lang="en-US" sz="1600" dirty="0" err="1" smtClean="0">
                <a:solidFill>
                  <a:schemeClr val="tx1"/>
                </a:solidFill>
              </a:rPr>
              <a:t>mármol</a:t>
            </a:r>
            <a:r>
              <a:rPr lang="en-US" sz="1600" dirty="0" smtClean="0">
                <a:solidFill>
                  <a:schemeClr val="tx1"/>
                </a:solidFill>
              </a:rPr>
              <a:t> y </a:t>
            </a:r>
            <a:r>
              <a:rPr lang="en-US" sz="1600" dirty="0" err="1" smtClean="0">
                <a:solidFill>
                  <a:schemeClr val="tx1"/>
                </a:solidFill>
              </a:rPr>
              <a:t>los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sofás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terciopelo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rojo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El chocolate y la </a:t>
            </a:r>
            <a:r>
              <a:rPr lang="en-US" altLang="ja-JP" dirty="0" err="1" smtClean="0">
                <a:solidFill>
                  <a:srgbClr val="FF0000"/>
                </a:solidFill>
              </a:rPr>
              <a:t>cuestión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religiosa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019" y="1684422"/>
            <a:ext cx="7831780" cy="13849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Para </a:t>
            </a:r>
            <a:r>
              <a:rPr lang="en-US" sz="2800" dirty="0" err="1" smtClean="0">
                <a:solidFill>
                  <a:schemeClr val="tx1"/>
                </a:solidFill>
              </a:rPr>
              <a:t>debatir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clase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kumimoji="1" lang="en-US" altLang="ja-JP" sz="2800" dirty="0">
                <a:solidFill>
                  <a:schemeClr val="tx1"/>
                </a:solidFill>
              </a:rPr>
              <a:t>¿El chocolate </a:t>
            </a:r>
            <a:r>
              <a:rPr lang="en-US" altLang="ja-JP" sz="2800" dirty="0" err="1">
                <a:solidFill>
                  <a:schemeClr val="tx1"/>
                </a:solidFill>
              </a:rPr>
              <a:t>r</a:t>
            </a:r>
            <a:r>
              <a:rPr kumimoji="1" lang="en-US" altLang="ja-JP" sz="2800" dirty="0" err="1">
                <a:solidFill>
                  <a:schemeClr val="tx1"/>
                </a:solidFill>
              </a:rPr>
              <a:t>ompe</a:t>
            </a:r>
            <a:r>
              <a:rPr kumimoji="1" lang="en-US" altLang="ja-JP" sz="2800" dirty="0">
                <a:solidFill>
                  <a:schemeClr val="tx1"/>
                </a:solidFill>
              </a:rPr>
              <a:t> el </a:t>
            </a:r>
            <a:r>
              <a:rPr kumimoji="1" lang="en-US" altLang="ja-JP" sz="2800" dirty="0" err="1">
                <a:solidFill>
                  <a:schemeClr val="tx1"/>
                </a:solidFill>
              </a:rPr>
              <a:t>ayuno</a:t>
            </a:r>
            <a:r>
              <a:rPr kumimoji="1" lang="en-US" altLang="ja-JP" sz="280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1255026"/>
            <a:ext cx="5058387" cy="3394075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79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j-lt"/>
              </a:rPr>
              <a:t>Las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Bernard MT Condensed" charset="0"/>
                <a:cs typeface="Bernard MT Condensed" charset="0"/>
              </a:rPr>
              <a:t>chocolaterías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son hoy parte integral del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paisaje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urbano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de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ciudades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como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Madrid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15" y="1077218"/>
            <a:ext cx="3540593" cy="38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0"/>
            <a:ext cx="8609263" cy="49830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smtClean="0">
                <a:solidFill>
                  <a:srgbClr val="FF0000"/>
                </a:solidFill>
              </a:rPr>
              <a:t>chocolate con churros </a:t>
            </a:r>
            <a:r>
              <a:rPr lang="en-US" dirty="0" err="1" smtClean="0"/>
              <a:t>suele</a:t>
            </a:r>
            <a:r>
              <a:rPr lang="en-US" dirty="0" smtClean="0"/>
              <a:t> </a:t>
            </a:r>
            <a:r>
              <a:rPr lang="en-US" dirty="0" err="1" smtClean="0"/>
              <a:t>tomarse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las </a:t>
            </a:r>
            <a:r>
              <a:rPr lang="en-US" dirty="0" err="1" smtClean="0"/>
              <a:t>tardes</a:t>
            </a:r>
            <a:r>
              <a:rPr lang="en-US" dirty="0" smtClean="0"/>
              <a:t> o </a:t>
            </a:r>
            <a:r>
              <a:rPr lang="en-US" dirty="0" err="1" smtClean="0"/>
              <a:t>tras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noche</a:t>
            </a:r>
            <a:r>
              <a:rPr lang="en-US" dirty="0" smtClean="0"/>
              <a:t> de fiesta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38" y="1168571"/>
            <a:ext cx="6598986" cy="38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99" y="162740"/>
            <a:ext cx="4136755" cy="496604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9745" y="434715"/>
            <a:ext cx="3075770" cy="4422097"/>
          </a:xfrm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mr-IN" sz="2800" b="1" dirty="0" smtClean="0"/>
              <a:t>…</a:t>
            </a:r>
            <a:r>
              <a:rPr lang="en-US" sz="2800" b="1" dirty="0" smtClean="0"/>
              <a:t>Y </a:t>
            </a:r>
            <a:r>
              <a:rPr lang="en-US" sz="2800" b="1" dirty="0" err="1" smtClean="0"/>
              <a:t>los</a:t>
            </a:r>
            <a:r>
              <a:rPr lang="en-US" sz="2800" b="1" dirty="0" smtClean="0"/>
              <a:t> churros </a:t>
            </a:r>
            <a:r>
              <a:rPr lang="en-US" sz="2800" b="1" dirty="0" err="1" smtClean="0"/>
              <a:t>pueden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tomarse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cualquier</a:t>
            </a:r>
            <a:r>
              <a:rPr lang="en-US" sz="2800" b="1" dirty="0" smtClean="0"/>
              <a:t> hora </a:t>
            </a:r>
            <a:r>
              <a:rPr lang="en-US" sz="2800" b="1" dirty="0" err="1" smtClean="0"/>
              <a:t>por</a:t>
            </a:r>
            <a:r>
              <a:rPr lang="en-US" sz="2800" b="1" dirty="0" smtClean="0"/>
              <a:t> las </a:t>
            </a:r>
            <a:r>
              <a:rPr lang="en-US" sz="2800" b="1" dirty="0" err="1" smtClean="0"/>
              <a:t>calles</a:t>
            </a:r>
            <a:r>
              <a:rPr lang="en-US" sz="2800" b="1" dirty="0" smtClean="0"/>
              <a:t> de México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79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6" y="952901"/>
            <a:ext cx="8015437" cy="97215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Componentes</a:t>
            </a:r>
            <a:r>
              <a:rPr lang="en-US" dirty="0" smtClean="0"/>
              <a:t> del cacao: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046"/>
            <a:ext cx="8229600" cy="323180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Flavanoles</a:t>
            </a:r>
            <a:r>
              <a:rPr lang="en-US" dirty="0" smtClean="0"/>
              <a:t>:</a:t>
            </a:r>
          </a:p>
          <a:p>
            <a:pPr marL="904875" indent="-457200">
              <a:buFont typeface="Courier New"/>
              <a:buChar char="o"/>
            </a:pPr>
            <a:r>
              <a:rPr lang="en-US" dirty="0" err="1" smtClean="0"/>
              <a:t>Antioxidantes</a:t>
            </a:r>
            <a:endParaRPr lang="en-US" dirty="0" smtClean="0"/>
          </a:p>
          <a:p>
            <a:pPr marL="904875" indent="-457200">
              <a:buFont typeface="Courier New"/>
              <a:buChar char="o"/>
            </a:pPr>
            <a:r>
              <a:rPr lang="en-US" dirty="0" err="1" smtClean="0"/>
              <a:t>Vasodilatadores</a:t>
            </a:r>
            <a:endParaRPr lang="en-US" dirty="0" smtClean="0"/>
          </a:p>
          <a:p>
            <a:pPr marL="904875" indent="-457200">
              <a:buFont typeface="Courier New"/>
              <a:buChar char="o"/>
            </a:pPr>
            <a:r>
              <a:rPr lang="en-US" dirty="0" smtClean="0"/>
              <a:t>Se </a:t>
            </a:r>
            <a:r>
              <a:rPr lang="en-US" dirty="0" err="1" smtClean="0"/>
              <a:t>destruyen</a:t>
            </a:r>
            <a:r>
              <a:rPr lang="en-US" dirty="0" smtClean="0"/>
              <a:t> al </a:t>
            </a:r>
            <a:r>
              <a:rPr lang="en-US" dirty="0" err="1" smtClean="0"/>
              <a:t>someter</a:t>
            </a:r>
            <a:r>
              <a:rPr lang="en-US" dirty="0" smtClean="0"/>
              <a:t> al chocolate al </a:t>
            </a:r>
            <a:r>
              <a:rPr lang="en-US" dirty="0" err="1" smtClean="0"/>
              <a:t>procesado</a:t>
            </a:r>
            <a:r>
              <a:rPr lang="en-US" dirty="0" smtClean="0"/>
              <a:t> </a:t>
            </a:r>
            <a:r>
              <a:rPr lang="en-US" dirty="0" err="1" smtClean="0"/>
              <a:t>holandés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4164" y="317634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Nutrición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+mn-lt"/>
              </a:rPr>
              <a:t>Componentes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del Cacao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Compuestos</a:t>
            </a:r>
            <a:r>
              <a:rPr lang="en-US" dirty="0" smtClean="0"/>
              <a:t> </a:t>
            </a:r>
            <a:r>
              <a:rPr lang="en-US" dirty="0" err="1" smtClean="0"/>
              <a:t>psicoactivos</a:t>
            </a:r>
            <a:r>
              <a:rPr lang="en-US" dirty="0"/>
              <a:t>:</a:t>
            </a:r>
            <a:r>
              <a:rPr lang="en-US" dirty="0" smtClean="0"/>
              <a:t> </a:t>
            </a:r>
            <a:endParaRPr lang="en-US" dirty="0"/>
          </a:p>
          <a:p>
            <a:pPr marL="904875" indent="-457200">
              <a:buFont typeface="Courier New"/>
              <a:buChar char="o"/>
            </a:pPr>
            <a:r>
              <a:rPr lang="en-US" dirty="0" err="1" smtClean="0"/>
              <a:t>Cafeína</a:t>
            </a:r>
            <a:r>
              <a:rPr lang="en-US" dirty="0" smtClean="0"/>
              <a:t> </a:t>
            </a:r>
            <a:endParaRPr lang="en-US" dirty="0"/>
          </a:p>
          <a:p>
            <a:pPr marL="904875" indent="-457200">
              <a:buFont typeface="Courier New"/>
              <a:buChar char="o"/>
            </a:pPr>
            <a:r>
              <a:rPr lang="en-US" dirty="0" err="1"/>
              <a:t>Teobromina</a:t>
            </a:r>
            <a:r>
              <a:rPr lang="en-US" dirty="0"/>
              <a:t> </a:t>
            </a:r>
          </a:p>
          <a:p>
            <a:pPr marL="904875" indent="-457200">
              <a:buFont typeface="Courier New"/>
              <a:buChar char="o"/>
            </a:pPr>
            <a:r>
              <a:rPr lang="en-US" dirty="0" err="1" smtClean="0"/>
              <a:t>Canabinoides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rgbClr val="FF0000"/>
                </a:solidFill>
                <a:latin typeface="+mn-lt"/>
              </a:rPr>
              <a:t>Beneficios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078" y="1209775"/>
            <a:ext cx="8229600" cy="37256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Hay </a:t>
            </a:r>
            <a:r>
              <a:rPr lang="en-US" dirty="0" err="1" smtClean="0"/>
              <a:t>evidencia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: 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err="1"/>
              <a:t>e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beneficioso</a:t>
            </a:r>
            <a:r>
              <a:rPr lang="en-US" dirty="0" smtClean="0"/>
              <a:t> para la </a:t>
            </a:r>
            <a:r>
              <a:rPr lang="en-US" dirty="0" err="1" smtClean="0"/>
              <a:t>hipertensión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Hay </a:t>
            </a:r>
            <a:r>
              <a:rPr lang="en-US" dirty="0" err="1" smtClean="0"/>
              <a:t>bastante</a:t>
            </a:r>
            <a:r>
              <a:rPr lang="en-US" dirty="0" smtClean="0"/>
              <a:t> </a:t>
            </a:r>
            <a:r>
              <a:rPr lang="en-US" dirty="0" err="1" smtClean="0"/>
              <a:t>evidencia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: 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err="1"/>
              <a:t>e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beneficioso</a:t>
            </a:r>
            <a:r>
              <a:rPr lang="en-US" dirty="0" smtClean="0"/>
              <a:t> para </a:t>
            </a:r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enfermedad</a:t>
            </a:r>
            <a:r>
              <a:rPr lang="en-US" dirty="0" smtClean="0"/>
              <a:t> </a:t>
            </a:r>
            <a:r>
              <a:rPr lang="en-US" dirty="0" err="1"/>
              <a:t>hepática</a:t>
            </a:r>
            <a:r>
              <a:rPr lang="en-US" dirty="0"/>
              <a:t> </a:t>
            </a:r>
            <a:r>
              <a:rPr lang="en-US" dirty="0" err="1"/>
              <a:t>crónica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/>
              <a:t>p</a:t>
            </a:r>
            <a:r>
              <a:rPr lang="en-US" sz="3600" dirty="0" err="1" smtClean="0"/>
              <a:t>reciso</a:t>
            </a:r>
            <a:r>
              <a:rPr lang="en-US" sz="3600" dirty="0" smtClean="0"/>
              <a:t> </a:t>
            </a:r>
            <a:r>
              <a:rPr lang="en-US" sz="3600" dirty="0" err="1"/>
              <a:t>s</a:t>
            </a:r>
            <a:r>
              <a:rPr lang="en-US" sz="3600" dirty="0" err="1" smtClean="0"/>
              <a:t>eguir</a:t>
            </a:r>
            <a:r>
              <a:rPr lang="en-US" sz="3600" dirty="0" smtClean="0"/>
              <a:t> </a:t>
            </a:r>
            <a:r>
              <a:rPr lang="en-US" sz="3600" dirty="0" err="1" smtClean="0"/>
              <a:t>investigando</a:t>
            </a:r>
            <a:r>
              <a:rPr lang="en-US" sz="3600" dirty="0"/>
              <a:t> </a:t>
            </a:r>
            <a:r>
              <a:rPr lang="en-US" sz="3600" dirty="0" smtClean="0"/>
              <a:t>los </a:t>
            </a:r>
            <a:r>
              <a:rPr lang="en-US" sz="3600" dirty="0" err="1" smtClean="0">
                <a:solidFill>
                  <a:srgbClr val="FF0000"/>
                </a:solidFill>
              </a:rPr>
              <a:t>posibles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beneficios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del chocolate para: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4451700" cy="3725699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err="1"/>
              <a:t>ansiedad</a:t>
            </a:r>
            <a:r>
              <a:rPr lang="en-US" sz="2400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síndrome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fatiga</a:t>
            </a:r>
            <a:r>
              <a:rPr lang="en-US" sz="2400" dirty="0"/>
              <a:t> </a:t>
            </a:r>
            <a:r>
              <a:rPr lang="en-US" sz="2400" dirty="0" err="1"/>
              <a:t>crónica</a:t>
            </a:r>
            <a:r>
              <a:rPr lang="en-US" sz="2400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/>
              <a:t>estreñimiento</a:t>
            </a:r>
            <a:r>
              <a:rPr lang="en-US" sz="2400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salud</a:t>
            </a:r>
            <a:r>
              <a:rPr lang="en-US" sz="2400" dirty="0" smtClean="0"/>
              <a:t> </a:t>
            </a:r>
            <a:r>
              <a:rPr lang="en-US" sz="2400" dirty="0"/>
              <a:t>dental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diabetes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enfermedades</a:t>
            </a:r>
            <a:r>
              <a:rPr lang="en-US" sz="2400" dirty="0" smtClean="0"/>
              <a:t> del </a:t>
            </a:r>
            <a:r>
              <a:rPr lang="en-US" sz="2400" dirty="0" err="1" smtClean="0"/>
              <a:t>corazón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err="1"/>
              <a:t>intolerancia</a:t>
            </a:r>
            <a:r>
              <a:rPr lang="en-US" sz="2400" dirty="0"/>
              <a:t> a la </a:t>
            </a:r>
            <a:r>
              <a:rPr lang="en-US" sz="2400" dirty="0" err="1"/>
              <a:t>glucosa</a:t>
            </a:r>
            <a:r>
              <a:rPr lang="en-US" sz="2400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cicatrización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heridas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índice</a:t>
            </a:r>
            <a:r>
              <a:rPr lang="en-US" sz="2400" dirty="0" smtClean="0"/>
              <a:t> de </a:t>
            </a:r>
            <a:r>
              <a:rPr lang="en-US" sz="2400" dirty="0" err="1" smtClean="0"/>
              <a:t>colesterol</a:t>
            </a:r>
            <a:r>
              <a:rPr lang="en-US" sz="2400" dirty="0" smtClean="0"/>
              <a:t> </a:t>
            </a:r>
            <a:r>
              <a:rPr lang="en-US" sz="2400" dirty="0"/>
              <a:t>alto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/>
              <a:t>repelente</a:t>
            </a:r>
            <a:r>
              <a:rPr lang="en-US" sz="2400" dirty="0"/>
              <a:t> de </a:t>
            </a:r>
            <a:r>
              <a:rPr lang="en-US" sz="2400" dirty="0" err="1"/>
              <a:t>insectos</a:t>
            </a:r>
            <a:r>
              <a:rPr lang="en-US" sz="2400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rendimiento</a:t>
            </a:r>
            <a:r>
              <a:rPr lang="en-US" sz="2400" dirty="0" smtClean="0"/>
              <a:t> mental 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humor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enfermedad</a:t>
            </a:r>
            <a:r>
              <a:rPr lang="en-US" sz="2400" dirty="0" smtClean="0"/>
              <a:t> de Parkinson 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err="1"/>
              <a:t>embarazo</a:t>
            </a:r>
            <a:r>
              <a:rPr lang="en-US" sz="2400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/>
              <a:t>piel</a:t>
            </a:r>
            <a:r>
              <a:rPr lang="en-US" sz="2400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reducción</a:t>
            </a:r>
            <a:r>
              <a:rPr lang="en-US" sz="2400" dirty="0" smtClean="0"/>
              <a:t> </a:t>
            </a:r>
            <a:r>
              <a:rPr lang="en-US" sz="2400" dirty="0"/>
              <a:t>de peso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950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Efectos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Negativos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err="1" smtClean="0"/>
              <a:t>es</a:t>
            </a:r>
            <a:r>
              <a:rPr lang="en-US" dirty="0" smtClean="0"/>
              <a:t> alto </a:t>
            </a:r>
            <a:r>
              <a:rPr lang="en-US" dirty="0"/>
              <a:t>en </a:t>
            </a:r>
            <a:r>
              <a:rPr lang="en-US" dirty="0" err="1"/>
              <a:t>grasas</a:t>
            </a:r>
            <a:r>
              <a:rPr lang="en-US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ácido</a:t>
            </a:r>
            <a:r>
              <a:rPr lang="en-US" dirty="0" smtClean="0"/>
              <a:t> </a:t>
            </a:r>
            <a:r>
              <a:rPr lang="en-US" dirty="0" err="1" smtClean="0"/>
              <a:t>oxálico</a:t>
            </a:r>
            <a:r>
              <a:rPr lang="en-US" dirty="0" smtClean="0"/>
              <a:t> (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contribuir</a:t>
            </a:r>
            <a:r>
              <a:rPr lang="en-US" dirty="0" smtClean="0"/>
              <a:t> a la </a:t>
            </a:r>
            <a:r>
              <a:rPr lang="en-US" dirty="0" err="1" smtClean="0"/>
              <a:t>formación</a:t>
            </a:r>
            <a:r>
              <a:rPr lang="en-US" dirty="0" smtClean="0"/>
              <a:t> de </a:t>
            </a:r>
            <a:r>
              <a:rPr lang="en-US" dirty="0" err="1" smtClean="0"/>
              <a:t>cálculos</a:t>
            </a:r>
            <a:r>
              <a:rPr lang="en-US" dirty="0" smtClean="0"/>
              <a:t> </a:t>
            </a:r>
            <a:r>
              <a:rPr lang="en-US" dirty="0" err="1" smtClean="0"/>
              <a:t>renales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Aztecas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y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mayas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(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época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precolombina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Las </a:t>
            </a:r>
            <a:r>
              <a:rPr kumimoji="1" lang="en-US" altLang="ja-JP" dirty="0" err="1" smtClean="0"/>
              <a:t>semillas</a:t>
            </a:r>
            <a:r>
              <a:rPr kumimoji="1" lang="en-US" altLang="ja-JP" dirty="0" smtClean="0"/>
              <a:t> del cacao se </a:t>
            </a:r>
            <a:r>
              <a:rPr kumimoji="1" lang="en-US" altLang="ja-JP" dirty="0" err="1" smtClean="0"/>
              <a:t>usaban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como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moneda</a:t>
            </a:r>
            <a:endParaRPr kumimoji="1" lang="en-US" altLang="ja-JP" dirty="0" smtClean="0"/>
          </a:p>
          <a:p>
            <a:r>
              <a:rPr lang="en-US" altLang="ja-JP" dirty="0" smtClean="0"/>
              <a:t>Se </a:t>
            </a:r>
            <a:r>
              <a:rPr lang="en-US" altLang="ja-JP" dirty="0" err="1" smtClean="0"/>
              <a:t>consumía</a:t>
            </a:r>
            <a:r>
              <a:rPr lang="en-US" altLang="ja-JP" dirty="0" smtClean="0"/>
              <a:t> en forma </a:t>
            </a:r>
            <a:r>
              <a:rPr lang="en-US" altLang="ja-JP" dirty="0" err="1" smtClean="0"/>
              <a:t>líquida</a:t>
            </a:r>
            <a:r>
              <a:rPr lang="en-US" altLang="ja-JP" dirty="0" smtClean="0"/>
              <a:t> (a </a:t>
            </a:r>
            <a:r>
              <a:rPr lang="en-US" altLang="ja-JP" dirty="0" err="1" smtClean="0"/>
              <a:t>veces</a:t>
            </a:r>
            <a:r>
              <a:rPr lang="en-US" altLang="ja-JP" dirty="0" smtClean="0"/>
              <a:t> con </a:t>
            </a:r>
            <a:r>
              <a:rPr lang="en-US" altLang="ja-JP" dirty="0" err="1" smtClean="0"/>
              <a:t>vainilla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miel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chile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canela</a:t>
            </a:r>
            <a:r>
              <a:rPr lang="en-US" altLang="ja-JP" dirty="0"/>
              <a:t> </a:t>
            </a:r>
            <a:r>
              <a:rPr lang="en-US" altLang="ja-JP" dirty="0" smtClean="0"/>
              <a:t>u </a:t>
            </a:r>
            <a:r>
              <a:rPr lang="en-US" altLang="ja-JP" dirty="0" err="1" smtClean="0"/>
              <a:t>otras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especias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Su </a:t>
            </a:r>
            <a:r>
              <a:rPr kumimoji="1" lang="en-US" altLang="ja-JP" dirty="0" err="1" smtClean="0"/>
              <a:t>consumo</a:t>
            </a:r>
            <a:r>
              <a:rPr kumimoji="1" lang="en-US" altLang="ja-JP" dirty="0" smtClean="0"/>
              <a:t> se </a:t>
            </a:r>
            <a:r>
              <a:rPr kumimoji="1" lang="en-US" altLang="ja-JP" dirty="0" err="1" smtClean="0"/>
              <a:t>limitaba</a:t>
            </a:r>
            <a:r>
              <a:rPr kumimoji="1" lang="en-US" altLang="ja-JP" dirty="0" smtClean="0"/>
              <a:t> a la élite </a:t>
            </a:r>
            <a:r>
              <a:rPr kumimoji="1" lang="en-US" altLang="ja-JP" dirty="0" err="1" smtClean="0"/>
              <a:t>guerrera</a:t>
            </a:r>
            <a:r>
              <a:rPr kumimoji="1" lang="en-US" altLang="ja-JP" dirty="0" smtClean="0"/>
              <a:t> y </a:t>
            </a:r>
            <a:r>
              <a:rPr kumimoji="1" lang="en-US" altLang="ja-JP" dirty="0" err="1" smtClean="0"/>
              <a:t>religiosa</a:t>
            </a:r>
            <a:endParaRPr kumimoji="1" lang="en-US" altLang="ja-JP" dirty="0" smtClean="0"/>
          </a:p>
          <a:p>
            <a:r>
              <a:rPr lang="en-US" altLang="ja-JP" dirty="0" smtClean="0"/>
              <a:t>Se </a:t>
            </a:r>
            <a:r>
              <a:rPr lang="en-US" altLang="ja-JP" dirty="0" err="1" smtClean="0"/>
              <a:t>usaba</a:t>
            </a:r>
            <a:r>
              <a:rPr lang="en-US" altLang="ja-JP" dirty="0" smtClean="0"/>
              <a:t> en </a:t>
            </a:r>
            <a:r>
              <a:rPr lang="en-US" altLang="ja-JP" dirty="0" err="1" smtClean="0"/>
              <a:t>ceremonias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religiosas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77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Mujer</a:t>
            </a:r>
            <a:r>
              <a:rPr lang="en-US" sz="2400" dirty="0" smtClean="0"/>
              <a:t> </a:t>
            </a:r>
            <a:r>
              <a:rPr lang="en-US" sz="2400" dirty="0" err="1" smtClean="0"/>
              <a:t>vertiendo</a:t>
            </a:r>
            <a:r>
              <a:rPr lang="en-US" sz="2400" dirty="0" smtClean="0"/>
              <a:t> chocolate, </a:t>
            </a:r>
            <a:r>
              <a:rPr lang="en-US" sz="2400" dirty="0" err="1" smtClean="0"/>
              <a:t>Códice</a:t>
            </a:r>
            <a:r>
              <a:rPr lang="en-US" sz="2400" dirty="0" smtClean="0"/>
              <a:t> de </a:t>
            </a:r>
            <a:r>
              <a:rPr lang="en-US" sz="2400" dirty="0" err="1" smtClean="0"/>
              <a:t>Tudela</a:t>
            </a:r>
            <a:r>
              <a:rPr lang="en-US" sz="2400" dirty="0"/>
              <a:t>, </a:t>
            </a:r>
            <a:r>
              <a:rPr lang="en-US" sz="2400" dirty="0" smtClean="0"/>
              <a:t>by </a:t>
            </a:r>
            <a:r>
              <a:rPr lang="en-US" sz="2400" dirty="0"/>
              <a:t>Anonymous [Public domain], via Wikimedia </a:t>
            </a:r>
            <a:r>
              <a:rPr lang="en-US" sz="2400" dirty="0" smtClean="0"/>
              <a:t>Commons</a:t>
            </a:r>
          </a:p>
          <a:p>
            <a:r>
              <a:rPr lang="en-US" sz="2400" dirty="0" err="1" smtClean="0"/>
              <a:t>Otras</a:t>
            </a:r>
            <a:r>
              <a:rPr lang="en-US" sz="2400" dirty="0" smtClean="0"/>
              <a:t> </a:t>
            </a:r>
            <a:r>
              <a:rPr lang="en-US" sz="2400" dirty="0" err="1" smtClean="0"/>
              <a:t>fotos</a:t>
            </a:r>
            <a:r>
              <a:rPr lang="en-US" sz="2400" dirty="0" smtClean="0"/>
              <a:t>: Ana M. Gómez-Bravo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7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775" y="134911"/>
            <a:ext cx="2998032" cy="2245023"/>
          </a:xfrm>
        </p:spPr>
        <p:txBody>
          <a:bodyPr>
            <a:normAutofit fontScale="92500"/>
          </a:bodyPr>
          <a:lstStyle/>
          <a:p>
            <a:r>
              <a:rPr kumimoji="1" lang="en-US" altLang="ja-JP" sz="3200" dirty="0" err="1" smtClean="0">
                <a:solidFill>
                  <a:srgbClr val="FF0000"/>
                </a:solidFill>
              </a:rPr>
              <a:t>Vaina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del cacao </a:t>
            </a:r>
            <a:r>
              <a:rPr kumimoji="1" lang="en-US" altLang="ja-JP" sz="3200" dirty="0" smtClean="0"/>
              <a:t>y </a:t>
            </a:r>
            <a:r>
              <a:rPr kumimoji="1" lang="en-US" altLang="ja-JP" sz="3200" dirty="0" err="1" smtClean="0">
                <a:solidFill>
                  <a:srgbClr val="FF0000"/>
                </a:solidFill>
              </a:rPr>
              <a:t>pulpa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3200" dirty="0" err="1" smtClean="0">
                <a:solidFill>
                  <a:srgbClr val="FF0000"/>
                </a:solidFill>
              </a:rPr>
              <a:t>algodonosa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3200" dirty="0" smtClean="0"/>
              <a:t>que </a:t>
            </a:r>
            <a:r>
              <a:rPr kumimoji="1" lang="en-US" altLang="ja-JP" sz="3200" dirty="0" err="1" smtClean="0"/>
              <a:t>contiene</a:t>
            </a:r>
            <a:r>
              <a:rPr kumimoji="1" lang="en-US" altLang="ja-JP" sz="3200" dirty="0" smtClean="0"/>
              <a:t> las </a:t>
            </a:r>
            <a:r>
              <a:rPr kumimoji="1" lang="en-US" altLang="ja-JP" sz="3200" dirty="0" err="1" smtClean="0"/>
              <a:t>semillas</a:t>
            </a:r>
            <a:endParaRPr kumimoji="1" lang="ja-JP" alt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" y="2260012"/>
            <a:ext cx="5111750" cy="27635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07" y="53764"/>
            <a:ext cx="4708994" cy="29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893" y="205979"/>
            <a:ext cx="4062334" cy="4051228"/>
          </a:xfrm>
        </p:spPr>
        <p:txBody>
          <a:bodyPr/>
          <a:lstStyle/>
          <a:p>
            <a:r>
              <a:rPr kumimoji="1" lang="en-US" altLang="ja-JP" dirty="0" err="1" smtClean="0"/>
              <a:t>Fermentación</a:t>
            </a:r>
            <a:r>
              <a:rPr kumimoji="1" lang="en-US" altLang="ja-JP" dirty="0" smtClean="0"/>
              <a:t> y </a:t>
            </a:r>
            <a:r>
              <a:rPr kumimoji="1" lang="en-US" altLang="ja-JP" dirty="0" err="1" smtClean="0"/>
              <a:t>secado</a:t>
            </a:r>
            <a:r>
              <a:rPr kumimoji="1" lang="en-US" altLang="ja-JP" dirty="0" smtClean="0"/>
              <a:t> del cacao</a:t>
            </a:r>
            <a:endParaRPr kumimoji="1" lang="ja-JP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98" y="66530"/>
            <a:ext cx="4370657" cy="4998939"/>
          </a:xfrm>
          <a:prstGeom prst="rect">
            <a:avLst/>
          </a:prstGeom>
          <a:ln w="38100">
            <a:solidFill>
              <a:srgbClr val="4E8F00"/>
            </a:solidFill>
          </a:ln>
        </p:spPr>
      </p:pic>
    </p:spTree>
    <p:extLst>
      <p:ext uri="{BB962C8B-B14F-4D97-AF65-F5344CB8AC3E}">
        <p14:creationId xmlns:p14="http://schemas.microsoft.com/office/powerpoint/2010/main" val="31646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2" y="179882"/>
            <a:ext cx="8814216" cy="884419"/>
          </a:xfrm>
        </p:spPr>
        <p:txBody>
          <a:bodyPr>
            <a:noAutofit/>
          </a:bodyPr>
          <a:lstStyle/>
          <a:p>
            <a:pPr algn="l"/>
            <a:r>
              <a:rPr lang="en-US" altLang="ja-JP" sz="3600" dirty="0" smtClean="0"/>
              <a:t>El 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t</a:t>
            </a:r>
            <a:r>
              <a:rPr kumimoji="1" lang="en-US" altLang="ja-JP" sz="3600" dirty="0" err="1" smtClean="0">
                <a:solidFill>
                  <a:srgbClr val="FF0000"/>
                </a:solidFill>
              </a:rPr>
              <a:t>ueste</a:t>
            </a:r>
            <a:r>
              <a:rPr kumimoji="1" lang="en-US" altLang="ja-JP" sz="3600" dirty="0" smtClean="0"/>
              <a:t> y </a:t>
            </a:r>
            <a:r>
              <a:rPr kumimoji="1" lang="en-US" altLang="ja-JP" sz="3600" dirty="0" err="1" smtClean="0">
                <a:solidFill>
                  <a:srgbClr val="FF0000"/>
                </a:solidFill>
              </a:rPr>
              <a:t>triturado</a:t>
            </a:r>
            <a:r>
              <a:rPr kumimoji="1" lang="en-US" altLang="ja-JP" sz="3600" dirty="0" smtClean="0"/>
              <a:t> </a:t>
            </a:r>
            <a:r>
              <a:rPr kumimoji="1" lang="en-US" altLang="ja-JP" sz="3600" dirty="0" err="1" smtClean="0"/>
              <a:t>tradicional</a:t>
            </a:r>
            <a:r>
              <a:rPr kumimoji="1" lang="en-US" altLang="ja-JP" sz="3600" dirty="0" smtClean="0"/>
              <a:t> de las </a:t>
            </a:r>
            <a:r>
              <a:rPr kumimoji="1" lang="en-US" altLang="ja-JP" sz="3600" dirty="0" err="1" smtClean="0"/>
              <a:t>semillas</a:t>
            </a:r>
            <a:r>
              <a:rPr kumimoji="1" lang="en-US" altLang="ja-JP" sz="3600" dirty="0" smtClean="0"/>
              <a:t> de cacao se </a:t>
            </a:r>
            <a:r>
              <a:rPr kumimoji="1" lang="en-US" altLang="ja-JP" sz="3600" dirty="0" err="1" smtClean="0"/>
              <a:t>hace</a:t>
            </a:r>
            <a:r>
              <a:rPr kumimoji="1" lang="en-US" altLang="ja-JP" sz="3600" dirty="0" smtClean="0"/>
              <a:t> con </a:t>
            </a:r>
            <a:r>
              <a:rPr kumimoji="1" lang="en-US" altLang="ja-JP" sz="3600" dirty="0" err="1" smtClean="0">
                <a:solidFill>
                  <a:srgbClr val="FF0000"/>
                </a:solidFill>
              </a:rPr>
              <a:t>comal</a:t>
            </a:r>
            <a:r>
              <a:rPr kumimoji="1" lang="en-US" altLang="ja-JP" sz="3600" dirty="0" smtClean="0"/>
              <a:t> y </a:t>
            </a:r>
            <a:r>
              <a:rPr kumimoji="1" lang="en-US" altLang="ja-JP" sz="3600" dirty="0" err="1" smtClean="0">
                <a:solidFill>
                  <a:srgbClr val="FF0000"/>
                </a:solidFill>
              </a:rPr>
              <a:t>metate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43" y="1200150"/>
            <a:ext cx="2741113" cy="3394075"/>
          </a:xfrm>
        </p:spPr>
      </p:pic>
      <p:sp>
        <p:nvSpPr>
          <p:cNvPr id="8" name="TextBox 7"/>
          <p:cNvSpPr txBox="1"/>
          <p:nvPr/>
        </p:nvSpPr>
        <p:spPr>
          <a:xfrm>
            <a:off x="5391671" y="4594225"/>
            <a:ext cx="255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Metate</a:t>
            </a:r>
            <a:r>
              <a:rPr lang="en-US" sz="2400" dirty="0" smtClean="0">
                <a:solidFill>
                  <a:schemeClr val="tx1"/>
                </a:solidFill>
              </a:rPr>
              <a:t> y </a:t>
            </a:r>
            <a:r>
              <a:rPr lang="en-US" sz="2400" dirty="0" err="1" smtClean="0">
                <a:solidFill>
                  <a:schemeClr val="tx1"/>
                </a:solidFill>
              </a:rPr>
              <a:t>mano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4460" y="4594225"/>
            <a:ext cx="1455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Comal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3" y="1200150"/>
            <a:ext cx="3922723" cy="3394075"/>
          </a:xfrm>
        </p:spPr>
      </p:pic>
    </p:spTree>
    <p:extLst>
      <p:ext uri="{BB962C8B-B14F-4D97-AF65-F5344CB8AC3E}">
        <p14:creationId xmlns:p14="http://schemas.microsoft.com/office/powerpoint/2010/main" val="32283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832"/>
            <a:ext cx="8686800" cy="1454983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Después</a:t>
            </a:r>
            <a:r>
              <a:rPr lang="en-US" sz="2800" dirty="0" smtClean="0"/>
              <a:t> van </a:t>
            </a:r>
            <a:r>
              <a:rPr lang="en-US" sz="2800" dirty="0" err="1" smtClean="0"/>
              <a:t>apareciendo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las </a:t>
            </a:r>
            <a:r>
              <a:rPr lang="en-US" sz="2800" dirty="0" err="1" smtClean="0">
                <a:solidFill>
                  <a:srgbClr val="FF0000"/>
                </a:solidFill>
              </a:rPr>
              <a:t>primeras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máquinas</a:t>
            </a:r>
            <a:r>
              <a:rPr lang="en-US" sz="2800" dirty="0" smtClean="0"/>
              <a:t>, que </a:t>
            </a:r>
            <a:r>
              <a:rPr lang="en-US" sz="2800" dirty="0" err="1" smtClean="0"/>
              <a:t>aceleran</a:t>
            </a:r>
            <a:r>
              <a:rPr lang="en-US" sz="2800" dirty="0" smtClean="0"/>
              <a:t> y </a:t>
            </a:r>
            <a:r>
              <a:rPr lang="en-US" sz="2800" dirty="0" err="1" smtClean="0"/>
              <a:t>facilitan</a:t>
            </a:r>
            <a:r>
              <a:rPr lang="en-US" sz="2800" dirty="0" smtClean="0"/>
              <a:t> el </a:t>
            </a:r>
            <a:r>
              <a:rPr lang="en-US" sz="2800" dirty="0" err="1" smtClean="0"/>
              <a:t>procesado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03" y="1052530"/>
            <a:ext cx="2088681" cy="394201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8" y="726612"/>
            <a:ext cx="2588942" cy="4416888"/>
          </a:xfrm>
        </p:spPr>
      </p:pic>
      <p:sp>
        <p:nvSpPr>
          <p:cNvPr id="6" name="TextBox 5"/>
          <p:cNvSpPr txBox="1"/>
          <p:nvPr/>
        </p:nvSpPr>
        <p:spPr>
          <a:xfrm rot="10800000" flipV="1">
            <a:off x="4137285" y="2910816"/>
            <a:ext cx="185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Máquina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trituradora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62" y="1843790"/>
            <a:ext cx="1959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Máquina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batidora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529" y="205979"/>
            <a:ext cx="8815295" cy="857250"/>
          </a:xfrm>
        </p:spPr>
        <p:txBody>
          <a:bodyPr>
            <a:noAutofit/>
          </a:bodyPr>
          <a:lstStyle/>
          <a:p>
            <a:r>
              <a:rPr kumimoji="1" lang="en-US" altLang="ja-JP" sz="3200" dirty="0" err="1" smtClean="0"/>
              <a:t>Puedes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err="1" smtClean="0"/>
              <a:t>ver</a:t>
            </a:r>
            <a:r>
              <a:rPr kumimoji="1" lang="en-US" altLang="ja-JP" sz="3200" dirty="0" smtClean="0"/>
              <a:t> el </a:t>
            </a:r>
            <a:r>
              <a:rPr kumimoji="1" lang="en-US" altLang="ja-JP" sz="3200" dirty="0" err="1" smtClean="0"/>
              <a:t>proceso</a:t>
            </a:r>
            <a:r>
              <a:rPr kumimoji="1" lang="en-US" altLang="ja-JP" sz="3200" dirty="0" smtClean="0"/>
              <a:t> de </a:t>
            </a:r>
            <a:r>
              <a:rPr kumimoji="1" lang="en-US" altLang="ja-JP" sz="3200" dirty="0" err="1" smtClean="0"/>
              <a:t>elaboración</a:t>
            </a:r>
            <a:r>
              <a:rPr kumimoji="1" lang="en-US" altLang="ja-JP" sz="3200" dirty="0" smtClean="0"/>
              <a:t> del cacao </a:t>
            </a:r>
            <a:r>
              <a:rPr kumimoji="1" lang="en-US" altLang="ja-JP" sz="3200" dirty="0" err="1" smtClean="0"/>
              <a:t>en</a:t>
            </a:r>
            <a:r>
              <a:rPr lang="en-US" altLang="ja-JP" sz="3200" dirty="0"/>
              <a:t>:</a:t>
            </a:r>
            <a:endParaRPr kumimoji="1" lang="ja-JP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  <a:p>
            <a:r>
              <a:rPr lang="en-US" altLang="ja-JP" dirty="0" smtClean="0">
                <a:hlinkClick r:id="rId2"/>
              </a:rPr>
              <a:t>https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www.youtube.com/watch?v=1hLVI4WGkVc</a:t>
            </a:r>
            <a:endParaRPr kumimoji="1" lang="en-US" altLang="ja-JP" dirty="0"/>
          </a:p>
          <a:p>
            <a:r>
              <a:rPr lang="en-US" altLang="ja-JP" dirty="0">
                <a:hlinkClick r:id="rId3"/>
              </a:rPr>
              <a:t>https://</a:t>
            </a:r>
            <a:r>
              <a:rPr lang="en-US" altLang="ja-JP" dirty="0" smtClean="0">
                <a:hlinkClick r:id="rId3"/>
              </a:rPr>
              <a:t>www.youtube.com/watch?v=ZS8IL8LtKrw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2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Molinillo</a:t>
            </a:r>
            <a:r>
              <a:rPr lang="en-US" dirty="0" smtClean="0"/>
              <a:t> (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batir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5" y="205979"/>
            <a:ext cx="1173635" cy="4883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21" y="1259173"/>
            <a:ext cx="3303270" cy="38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3761</TotalTime>
  <Words>760</Words>
  <Application>Microsoft Macintosh PowerPoint</Application>
  <PresentationFormat>On-screen Show (16:9)</PresentationFormat>
  <Paragraphs>102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Rounded MT Bold</vt:lpstr>
      <vt:lpstr>Bernard MT Condensed</vt:lpstr>
      <vt:lpstr>Calibri</vt:lpstr>
      <vt:lpstr>Courier New</vt:lpstr>
      <vt:lpstr>Mangal</vt:lpstr>
      <vt:lpstr>ＭＳ Ｐゴシック</vt:lpstr>
      <vt:lpstr>Arial</vt:lpstr>
      <vt:lpstr>Black</vt:lpstr>
      <vt:lpstr>Capítulo 4</vt:lpstr>
      <vt:lpstr>Chocolate</vt:lpstr>
      <vt:lpstr>Aztecas y mayas (época precolombina)</vt:lpstr>
      <vt:lpstr>PowerPoint Presentation</vt:lpstr>
      <vt:lpstr>Fermentación y secado del cacao</vt:lpstr>
      <vt:lpstr>El tueste y triturado tradicional de las semillas de cacao se hace con comal y metate</vt:lpstr>
      <vt:lpstr>Después van apareciendo las primeras máquinas, que aceleran y facilitan el procesado</vt:lpstr>
      <vt:lpstr>Puedes ver el proceso de elaboración del cacao en:</vt:lpstr>
      <vt:lpstr>Molinillo (para batir)</vt:lpstr>
      <vt:lpstr>Códice de Tudela (S. XVI): espumación del chocolate vertiéndolo en vasos</vt:lpstr>
      <vt:lpstr>Cultura material y transculturación</vt:lpstr>
      <vt:lpstr>En parejas</vt:lpstr>
      <vt:lpstr>Chocolate: de líquido a sólido</vt:lpstr>
      <vt:lpstr>Transformaciones materiales modernas</vt:lpstr>
      <vt:lpstr>Nuevas máquinas sustituyen los métodos artesanales tradicionales</vt:lpstr>
      <vt:lpstr>PowerPoint Presentation</vt:lpstr>
      <vt:lpstr>Adición de frutos secos (avellanas) y leche (en polvo o condensada)</vt:lpstr>
      <vt:lpstr>Chocolate y género</vt:lpstr>
      <vt:lpstr>Chocolate y política</vt:lpstr>
      <vt:lpstr>PowerPoint Presentation</vt:lpstr>
      <vt:lpstr>El chocolate y la cuestión religiosa</vt:lpstr>
      <vt:lpstr>PowerPoint Presentation</vt:lpstr>
      <vt:lpstr>PowerPoint Presentation</vt:lpstr>
      <vt:lpstr>PowerPoint Presentation</vt:lpstr>
      <vt:lpstr>Componentes del cacao:</vt:lpstr>
      <vt:lpstr>Componentes del Cacao</vt:lpstr>
      <vt:lpstr>Beneficios</vt:lpstr>
      <vt:lpstr>Es preciso seguir investigando los posibles beneficios del chocolate para:</vt:lpstr>
      <vt:lpstr>Efectos Negativos</vt:lpstr>
      <vt:lpstr>Imágenes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Paleo Diet</dc:title>
  <cp:lastModifiedBy>Microsoft Office User</cp:lastModifiedBy>
  <cp:revision>194</cp:revision>
  <cp:lastPrinted>2017-11-06T20:51:55Z</cp:lastPrinted>
  <dcterms:modified xsi:type="dcterms:W3CDTF">2017-11-06T20:52:01Z</dcterms:modified>
</cp:coreProperties>
</file>