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9" r:id="rId1"/>
  </p:sldMasterIdLst>
  <p:notesMasterIdLst>
    <p:notesMasterId r:id="rId29"/>
  </p:notesMasterIdLst>
  <p:sldIdLst>
    <p:sldId id="256" r:id="rId2"/>
    <p:sldId id="303" r:id="rId3"/>
    <p:sldId id="302" r:id="rId4"/>
    <p:sldId id="307" r:id="rId5"/>
    <p:sldId id="299" r:id="rId6"/>
    <p:sldId id="316" r:id="rId7"/>
    <p:sldId id="308" r:id="rId8"/>
    <p:sldId id="313" r:id="rId9"/>
    <p:sldId id="318" r:id="rId10"/>
    <p:sldId id="321" r:id="rId11"/>
    <p:sldId id="319" r:id="rId12"/>
    <p:sldId id="326" r:id="rId13"/>
    <p:sldId id="314" r:id="rId14"/>
    <p:sldId id="324" r:id="rId15"/>
    <p:sldId id="320" r:id="rId16"/>
    <p:sldId id="305" r:id="rId17"/>
    <p:sldId id="306" r:id="rId18"/>
    <p:sldId id="315" r:id="rId19"/>
    <p:sldId id="311" r:id="rId20"/>
    <p:sldId id="310" r:id="rId21"/>
    <p:sldId id="327" r:id="rId22"/>
    <p:sldId id="312" r:id="rId23"/>
    <p:sldId id="301" r:id="rId24"/>
    <p:sldId id="273" r:id="rId25"/>
    <p:sldId id="298" r:id="rId26"/>
    <p:sldId id="325" r:id="rId27"/>
    <p:sldId id="30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FFD78"/>
    <a:srgbClr val="FF2600"/>
    <a:srgbClr val="FF7E79"/>
    <a:srgbClr val="009051"/>
    <a:srgbClr val="FFD579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/>
    <p:restoredTop sz="94674"/>
  </p:normalViewPr>
  <p:slideViewPr>
    <p:cSldViewPr snapToGrid="0" snapToObjects="1">
      <p:cViewPr varScale="1">
        <p:scale>
          <a:sx n="167" d="100"/>
          <a:sy n="167" d="100"/>
        </p:scale>
        <p:origin x="24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0F803-433C-4D4C-8C49-E62D84D84D4A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C122F-613F-BE45-BD2A-5752CBAA1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5AE17C7-B787-4E50-994D-5E804113A1E9}" type="datetime4">
              <a:rPr lang="en-US" smtClean="0"/>
              <a:pPr/>
              <a:t>November 12, 2017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11/12/17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November 12, 2017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0FCF-2EA5-4FF5-AF14-1CA9C8854AAB}" type="datetime4">
              <a:rPr lang="en-US" smtClean="0"/>
              <a:pPr/>
              <a:t>November 12, 2017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November 12, 2017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November 12, 2017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9CF4-4C1A-45DC-BADA-6EFF91CB9ABB}" type="datetime4">
              <a:rPr lang="en-US" smtClean="0"/>
              <a:pPr/>
              <a:t>November 12, 2017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November 12, 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67641A-9D94-4BD6-862F-F651067079BC}" type="datetime4">
              <a:rPr lang="en-US" smtClean="0"/>
              <a:pPr/>
              <a:t>November 12, 2017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D74F0C02-0EF4-4745-9D82-E8D3F59464E3}" type="datetime4">
              <a:rPr lang="en-US" smtClean="0"/>
              <a:pPr/>
              <a:t>November 12, 2017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November 12,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sldNum="0" hdr="0" ftr="0" dt="0"/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nemHFMQ6Bg" TargetMode="Externa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0300" y="1507818"/>
            <a:ext cx="4114800" cy="70104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Capítulo</a:t>
            </a:r>
            <a:r>
              <a:rPr lang="en-US" sz="3200" dirty="0" smtClean="0"/>
              <a:t> 5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15567" y="5805237"/>
            <a:ext cx="2912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Ana M. </a:t>
            </a:r>
            <a:r>
              <a:rPr lang="en-US" dirty="0" smtClean="0"/>
              <a:t>Gómez-Bravo 2017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7840" y="3223259"/>
            <a:ext cx="58826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Tradiciones</a:t>
            </a:r>
            <a:r>
              <a:rPr lang="en-US" sz="3200" b="1" dirty="0" smtClean="0"/>
              <a:t> </a:t>
            </a:r>
            <a:r>
              <a:rPr lang="en-US" sz="3200" b="1" dirty="0" err="1"/>
              <a:t>nativas</a:t>
            </a:r>
            <a:r>
              <a:rPr lang="en-US" sz="3200" b="1" dirty="0"/>
              <a:t> </a:t>
            </a:r>
            <a:r>
              <a:rPr lang="en-US" sz="3200" b="1" dirty="0" err="1"/>
              <a:t>americanas</a:t>
            </a:r>
            <a:r>
              <a:rPr lang="en-US" sz="3200" b="1" dirty="0"/>
              <a:t>: </a:t>
            </a:r>
            <a:r>
              <a:rPr lang="en-US" sz="3200" b="1" dirty="0" err="1"/>
              <a:t>incas</a:t>
            </a:r>
            <a:r>
              <a:rPr lang="en-US" sz="3200" b="1" dirty="0"/>
              <a:t>, </a:t>
            </a:r>
            <a:r>
              <a:rPr lang="en-US" sz="3200" b="1" dirty="0" err="1"/>
              <a:t>aimaras</a:t>
            </a:r>
            <a:r>
              <a:rPr lang="en-US" sz="3200" b="1" dirty="0"/>
              <a:t> y </a:t>
            </a:r>
            <a:r>
              <a:rPr lang="en-US" sz="3200" b="1" dirty="0" err="1"/>
              <a:t>mapuches</a:t>
            </a:r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4560" y="320040"/>
            <a:ext cx="4114800" cy="70104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Merkén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6" y="2537269"/>
            <a:ext cx="3044248" cy="4058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857" y="1440181"/>
            <a:ext cx="8669684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El </a:t>
            </a:r>
            <a:r>
              <a:rPr lang="en-US" sz="2000" b="1" dirty="0" err="1" smtClean="0"/>
              <a:t>ají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puede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comerse</a:t>
            </a:r>
            <a:r>
              <a:rPr lang="en-US" sz="2000" b="1" dirty="0" smtClean="0"/>
              <a:t> fresco, </a:t>
            </a:r>
            <a:r>
              <a:rPr lang="en-US" sz="2000" b="1" dirty="0" err="1" smtClean="0"/>
              <a:t>pero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también</a:t>
            </a:r>
            <a:r>
              <a:rPr lang="en-US" sz="2000" b="1" dirty="0" smtClean="0"/>
              <a:t> se </a:t>
            </a:r>
            <a:r>
              <a:rPr lang="en-US" sz="2000" b="1" dirty="0" err="1" smtClean="0"/>
              <a:t>seca</a:t>
            </a:r>
            <a:r>
              <a:rPr lang="en-US" sz="2000" b="1" dirty="0" smtClean="0"/>
              <a:t> para </a:t>
            </a:r>
            <a:r>
              <a:rPr lang="en-US" sz="2000" b="1" dirty="0" err="1" smtClean="0"/>
              <a:t>poder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consumirse</a:t>
            </a:r>
            <a:r>
              <a:rPr lang="en-US" sz="2000" b="1" dirty="0" smtClean="0"/>
              <a:t> a lo largo del </a:t>
            </a:r>
            <a:r>
              <a:rPr lang="en-US" sz="2000" b="1" dirty="0" err="1" smtClean="0"/>
              <a:t>año</a:t>
            </a:r>
            <a:r>
              <a:rPr lang="en-US" sz="2000" b="1" dirty="0" smtClean="0"/>
              <a:t>. Una </a:t>
            </a:r>
            <a:r>
              <a:rPr lang="en-US" sz="2000" b="1" dirty="0" err="1" smtClean="0"/>
              <a:t>vez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seco</a:t>
            </a:r>
            <a:r>
              <a:rPr lang="en-US" sz="2000" b="1" dirty="0" smtClean="0"/>
              <a:t>, se </a:t>
            </a:r>
            <a:r>
              <a:rPr lang="en-US" sz="2000" b="1" dirty="0" err="1" smtClean="0"/>
              <a:t>tritura</a:t>
            </a:r>
            <a:r>
              <a:rPr lang="en-US" sz="2000" b="1" dirty="0" smtClean="0"/>
              <a:t> y </a:t>
            </a:r>
            <a:r>
              <a:rPr lang="en-US" sz="2000" b="1" dirty="0" err="1" smtClean="0"/>
              <a:t>mezcla</a:t>
            </a:r>
            <a:r>
              <a:rPr lang="en-US" sz="2000" b="1" dirty="0" smtClean="0"/>
              <a:t> con </a:t>
            </a:r>
            <a:r>
              <a:rPr lang="en-US" sz="2000" b="1" dirty="0" err="1" smtClean="0"/>
              <a:t>otros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ingredientes</a:t>
            </a:r>
            <a:r>
              <a:rPr lang="en-US" sz="2000" b="1" dirty="0" smtClean="0"/>
              <a:t> para </a:t>
            </a:r>
            <a:r>
              <a:rPr lang="en-US" sz="2000" b="1" dirty="0" err="1" smtClean="0"/>
              <a:t>hacer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aderezos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como</a:t>
            </a:r>
            <a:r>
              <a:rPr lang="en-US" sz="2000" b="1" dirty="0" smtClean="0"/>
              <a:t> el </a:t>
            </a:r>
            <a:r>
              <a:rPr lang="en-US" sz="2000" b="1" dirty="0" err="1" smtClean="0"/>
              <a:t>merkén</a:t>
            </a:r>
            <a:r>
              <a:rPr lang="en-US" sz="2000" b="1" dirty="0" smtClean="0"/>
              <a:t>, de </a:t>
            </a:r>
            <a:r>
              <a:rPr lang="en-US" sz="2000" b="1" dirty="0" err="1" smtClean="0"/>
              <a:t>origen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mapuche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84" y="2678192"/>
            <a:ext cx="4224254" cy="3489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0660" y="6309360"/>
            <a:ext cx="2034540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Papas al </a:t>
            </a:r>
            <a:r>
              <a:rPr lang="en-US" sz="2000" b="1" dirty="0" err="1" smtClean="0"/>
              <a:t>merkén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054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71" y="3891245"/>
            <a:ext cx="4045731" cy="2788070"/>
          </a:xfr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418" y="161658"/>
            <a:ext cx="5085661" cy="14918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El </a:t>
            </a:r>
            <a:r>
              <a:rPr lang="en-US" sz="2000" dirty="0" err="1" smtClean="0">
                <a:solidFill>
                  <a:srgbClr val="FF0000"/>
                </a:solidFill>
              </a:rPr>
              <a:t>zapallo</a:t>
            </a:r>
            <a:r>
              <a:rPr lang="en-US" sz="2000" dirty="0" smtClean="0">
                <a:solidFill>
                  <a:srgbClr val="FF0000"/>
                </a:solidFill>
              </a:rPr>
              <a:t> o </a:t>
            </a:r>
            <a:r>
              <a:rPr lang="en-US" sz="2000" dirty="0" err="1" smtClean="0">
                <a:solidFill>
                  <a:srgbClr val="FF0000"/>
                </a:solidFill>
              </a:rPr>
              <a:t>calabaza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es</a:t>
            </a:r>
            <a:r>
              <a:rPr lang="en-US" dirty="0" smtClean="0"/>
              <a:t> parte </a:t>
            </a:r>
            <a:r>
              <a:rPr lang="en-US" dirty="0" err="1" smtClean="0"/>
              <a:t>integrante</a:t>
            </a:r>
            <a:r>
              <a:rPr lang="en-US" dirty="0" smtClean="0"/>
              <a:t> de la </a:t>
            </a:r>
            <a:r>
              <a:rPr lang="en-US" dirty="0" err="1" smtClean="0"/>
              <a:t>dieta</a:t>
            </a:r>
            <a:r>
              <a:rPr lang="en-US" dirty="0" smtClean="0"/>
              <a:t> </a:t>
            </a:r>
            <a:r>
              <a:rPr lang="en-US" dirty="0" err="1" smtClean="0"/>
              <a:t>americana</a:t>
            </a:r>
            <a:r>
              <a:rPr lang="en-US" dirty="0" smtClean="0"/>
              <a:t> y un </a:t>
            </a:r>
            <a:r>
              <a:rPr lang="en-US" dirty="0" err="1" smtClean="0"/>
              <a:t>cultivo</a:t>
            </a:r>
            <a:r>
              <a:rPr lang="en-US" dirty="0" smtClean="0"/>
              <a:t> </a:t>
            </a:r>
            <a:r>
              <a:rPr lang="en-US" dirty="0" err="1" smtClean="0"/>
              <a:t>complementario</a:t>
            </a:r>
            <a:r>
              <a:rPr lang="en-US" dirty="0" smtClean="0"/>
              <a:t> del </a:t>
            </a:r>
            <a:r>
              <a:rPr lang="en-US" sz="2000" dirty="0" err="1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</a:rPr>
              <a:t>maíz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frijoles</a:t>
            </a:r>
            <a:r>
              <a:rPr lang="en-US" dirty="0" smtClean="0"/>
              <a:t> y el </a:t>
            </a:r>
            <a:r>
              <a:rPr lang="en-US" sz="2000" dirty="0" err="1" smtClean="0">
                <a:solidFill>
                  <a:srgbClr val="FF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ají</a:t>
            </a:r>
            <a:r>
              <a:rPr lang="en-US" sz="2000" dirty="0" smtClean="0">
                <a:solidFill>
                  <a:srgbClr val="FF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 o </a:t>
            </a:r>
            <a:r>
              <a:rPr lang="en-US" sz="2000" dirty="0" err="1" smtClean="0">
                <a:solidFill>
                  <a:srgbClr val="FF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chile</a:t>
            </a:r>
            <a:r>
              <a:rPr lang="en-US" dirty="0" smtClean="0"/>
              <a:t>, </a:t>
            </a:r>
            <a:r>
              <a:rPr lang="en-US" dirty="0" err="1" smtClean="0"/>
              <a:t>por</a:t>
            </a:r>
            <a:r>
              <a:rPr lang="en-US" dirty="0" smtClean="0"/>
              <a:t> lo que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frecuente</a:t>
            </a:r>
            <a:r>
              <a:rPr lang="en-US" dirty="0" smtClean="0"/>
              <a:t> que se </a:t>
            </a:r>
            <a:r>
              <a:rPr lang="en-US" dirty="0" err="1" smtClean="0"/>
              <a:t>cultiven</a:t>
            </a:r>
            <a:r>
              <a:rPr lang="en-US" dirty="0" smtClean="0"/>
              <a:t> </a:t>
            </a:r>
            <a:r>
              <a:rPr lang="en-US" dirty="0" err="1" smtClean="0"/>
              <a:t>juntos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8" y="1945833"/>
            <a:ext cx="4719263" cy="353944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15" y="456851"/>
            <a:ext cx="3453160" cy="3190126"/>
          </a:xfrm>
          <a:prstGeom prst="rect">
            <a:avLst/>
          </a:prstGeom>
          <a:ln w="28575">
            <a:solidFill>
              <a:srgbClr val="FF9300"/>
            </a:solidFill>
          </a:ln>
        </p:spPr>
      </p:pic>
    </p:spTree>
    <p:extLst>
      <p:ext uri="{BB962C8B-B14F-4D97-AF65-F5344CB8AC3E}">
        <p14:creationId xmlns:p14="http://schemas.microsoft.com/office/powerpoint/2010/main" val="8695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7460" y="678180"/>
            <a:ext cx="4091940" cy="8001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En</a:t>
            </a:r>
            <a:r>
              <a:rPr lang="en-US" sz="3200" dirty="0" smtClean="0"/>
              <a:t> </a:t>
            </a:r>
            <a:r>
              <a:rPr lang="en-US" sz="3200" dirty="0" err="1" smtClean="0"/>
              <a:t>parejas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70560" y="1676400"/>
            <a:ext cx="819130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¿</a:t>
            </a:r>
            <a:r>
              <a:rPr lang="en-US" sz="2400" b="1" dirty="0" err="1" smtClean="0"/>
              <a:t>Cuáles</a:t>
            </a:r>
            <a:r>
              <a:rPr lang="en-US" sz="2400" b="1" dirty="0" smtClean="0"/>
              <a:t> </a:t>
            </a:r>
            <a:r>
              <a:rPr lang="en-US" sz="2400" b="1" dirty="0"/>
              <a:t>son </a:t>
            </a:r>
            <a:r>
              <a:rPr lang="en-US" sz="2400" b="1" dirty="0" err="1"/>
              <a:t>los</a:t>
            </a:r>
            <a:r>
              <a:rPr lang="en-US" sz="2400" b="1" dirty="0"/>
              <a:t> </a:t>
            </a:r>
            <a:r>
              <a:rPr lang="en-US" sz="2400" b="1" dirty="0" err="1"/>
              <a:t>principales</a:t>
            </a:r>
            <a:r>
              <a:rPr lang="en-US" sz="2400" b="1" dirty="0"/>
              <a:t> </a:t>
            </a:r>
            <a:r>
              <a:rPr lang="en-US" sz="2400" b="1" dirty="0" err="1"/>
              <a:t>alimentos</a:t>
            </a:r>
            <a:r>
              <a:rPr lang="en-US" sz="2400" b="1" dirty="0"/>
              <a:t> </a:t>
            </a:r>
            <a:r>
              <a:rPr lang="en-US" sz="2400" b="1" dirty="0" err="1"/>
              <a:t>incas</a:t>
            </a:r>
            <a:r>
              <a:rPr lang="en-US" sz="2400" b="1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¿</a:t>
            </a:r>
            <a:r>
              <a:rPr lang="en-US" sz="2400" b="1" dirty="0" err="1" smtClean="0"/>
              <a:t>Qué</a:t>
            </a:r>
            <a:r>
              <a:rPr lang="en-US" sz="2400" b="1" dirty="0" smtClean="0"/>
              <a:t> </a:t>
            </a:r>
            <a:r>
              <a:rPr lang="en-US" sz="2400" b="1" dirty="0" err="1"/>
              <a:t>tipo</a:t>
            </a:r>
            <a:r>
              <a:rPr lang="en-US" sz="2400" b="1" dirty="0"/>
              <a:t> de </a:t>
            </a:r>
            <a:r>
              <a:rPr lang="en-US" sz="2400" b="1" dirty="0" err="1"/>
              <a:t>cultivos</a:t>
            </a:r>
            <a:r>
              <a:rPr lang="en-US" sz="2400" b="1" dirty="0"/>
              <a:t> se </a:t>
            </a:r>
            <a:r>
              <a:rPr lang="en-US" sz="2400" b="1" dirty="0" err="1"/>
              <a:t>practicaban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el </a:t>
            </a:r>
            <a:r>
              <a:rPr lang="en-US" sz="2400" b="1" dirty="0" err="1"/>
              <a:t>Imperio</a:t>
            </a:r>
            <a:r>
              <a:rPr lang="en-US" sz="2400" b="1" dirty="0"/>
              <a:t> </a:t>
            </a:r>
            <a:r>
              <a:rPr lang="en-US" sz="2400" b="1" dirty="0" err="1"/>
              <a:t>inca</a:t>
            </a:r>
            <a:r>
              <a:rPr lang="en-US" sz="2400" b="1" dirty="0"/>
              <a:t>? ¿</a:t>
            </a:r>
            <a:r>
              <a:rPr lang="en-US" sz="2400" b="1" dirty="0" err="1"/>
              <a:t>Por</a:t>
            </a:r>
            <a:r>
              <a:rPr lang="en-US" sz="2400" b="1" dirty="0"/>
              <a:t> </a:t>
            </a:r>
            <a:r>
              <a:rPr lang="en-US" sz="2400" b="1" dirty="0" err="1" smtClean="0"/>
              <a:t>qué</a:t>
            </a:r>
            <a:r>
              <a:rPr lang="en-US" sz="2400" b="1" dirty="0" smtClean="0"/>
              <a:t>? </a:t>
            </a:r>
            <a:endParaRPr lang="en-US" sz="2400" b="1" dirty="0"/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¿</a:t>
            </a:r>
            <a:r>
              <a:rPr lang="en-US" sz="2400" b="1" dirty="0" err="1" smtClean="0"/>
              <a:t>Cómo</a:t>
            </a:r>
            <a:r>
              <a:rPr lang="en-US" sz="2400" b="1" dirty="0" smtClean="0"/>
              <a:t> </a:t>
            </a:r>
            <a:r>
              <a:rPr lang="en-US" sz="2400" b="1" dirty="0" err="1"/>
              <a:t>influye</a:t>
            </a:r>
            <a:r>
              <a:rPr lang="en-US" sz="2400" b="1" dirty="0"/>
              <a:t> la </a:t>
            </a:r>
            <a:r>
              <a:rPr lang="en-US" sz="2400" b="1" dirty="0" err="1" smtClean="0"/>
              <a:t>geografía</a:t>
            </a:r>
            <a:r>
              <a:rPr lang="en-US" sz="2400" b="1" dirty="0" smtClean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el </a:t>
            </a:r>
            <a:r>
              <a:rPr lang="en-US" sz="2400" b="1" dirty="0" err="1"/>
              <a:t>tipo</a:t>
            </a:r>
            <a:r>
              <a:rPr lang="en-US" sz="2400" b="1" dirty="0"/>
              <a:t> de </a:t>
            </a:r>
            <a:r>
              <a:rPr lang="en-US" sz="2400" b="1" dirty="0" err="1"/>
              <a:t>cultivos</a:t>
            </a:r>
            <a:r>
              <a:rPr lang="en-US" sz="2400" b="1" dirty="0"/>
              <a:t> </a:t>
            </a:r>
            <a:r>
              <a:rPr lang="en-US" sz="2400" b="1" dirty="0" err="1"/>
              <a:t>predominantes</a:t>
            </a:r>
            <a:r>
              <a:rPr lang="en-US" sz="2400" b="1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¿</a:t>
            </a:r>
            <a:r>
              <a:rPr lang="en-US" sz="2400" b="1" dirty="0" err="1" smtClean="0"/>
              <a:t>Cómo</a:t>
            </a:r>
            <a:r>
              <a:rPr lang="en-US" sz="2400" b="1" dirty="0" smtClean="0"/>
              <a:t> </a:t>
            </a:r>
            <a:r>
              <a:rPr lang="en-US" sz="2400" b="1" dirty="0" err="1"/>
              <a:t>eran</a:t>
            </a:r>
            <a:r>
              <a:rPr lang="en-US" sz="2400" b="1" dirty="0"/>
              <a:t> las </a:t>
            </a:r>
            <a:r>
              <a:rPr lang="en-US" sz="2400" b="1" dirty="0" err="1"/>
              <a:t>comunicaciones</a:t>
            </a:r>
            <a:r>
              <a:rPr lang="en-US" sz="2400" b="1" dirty="0"/>
              <a:t> </a:t>
            </a:r>
            <a:r>
              <a:rPr lang="en-US" sz="2400" b="1" dirty="0" err="1"/>
              <a:t>dentro</a:t>
            </a:r>
            <a:r>
              <a:rPr lang="en-US" sz="2400" b="1" dirty="0"/>
              <a:t> del </a:t>
            </a:r>
            <a:r>
              <a:rPr lang="en-US" sz="2400" b="1" dirty="0" err="1"/>
              <a:t>Imperio</a:t>
            </a:r>
            <a:r>
              <a:rPr lang="en-US" sz="2400" b="1" dirty="0"/>
              <a:t> </a:t>
            </a:r>
            <a:r>
              <a:rPr lang="en-US" sz="2400" b="1" dirty="0" err="1"/>
              <a:t>inca</a:t>
            </a:r>
            <a:r>
              <a:rPr lang="en-US" sz="2400" b="1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¿</a:t>
            </a:r>
            <a:r>
              <a:rPr lang="en-US" sz="2400" b="1" dirty="0" err="1"/>
              <a:t>Por</a:t>
            </a:r>
            <a:r>
              <a:rPr lang="en-US" sz="2400" b="1" dirty="0"/>
              <a:t> </a:t>
            </a:r>
            <a:r>
              <a:rPr lang="en-US" sz="2400" b="1" dirty="0" err="1" smtClean="0"/>
              <a:t>qué</a:t>
            </a:r>
            <a:r>
              <a:rPr lang="en-US" sz="2400" b="1" dirty="0" smtClean="0"/>
              <a:t> </a:t>
            </a:r>
            <a:r>
              <a:rPr lang="en-US" sz="2400" b="1" dirty="0" err="1"/>
              <a:t>te</a:t>
            </a:r>
            <a:r>
              <a:rPr lang="en-US" sz="2400" b="1" dirty="0"/>
              <a:t> </a:t>
            </a:r>
            <a:r>
              <a:rPr lang="en-US" sz="2400" b="1" dirty="0" err="1"/>
              <a:t>parece</a:t>
            </a:r>
            <a:r>
              <a:rPr lang="en-US" sz="2400" b="1" dirty="0"/>
              <a:t> que </a:t>
            </a:r>
            <a:r>
              <a:rPr lang="en-US" sz="2400" b="1" dirty="0" err="1"/>
              <a:t>eran</a:t>
            </a:r>
            <a:r>
              <a:rPr lang="en-US" sz="2400" b="1" dirty="0"/>
              <a:t> tan </a:t>
            </a:r>
            <a:r>
              <a:rPr lang="en-US" sz="2400" b="1" dirty="0" err="1"/>
              <a:t>importantes</a:t>
            </a:r>
            <a:r>
              <a:rPr lang="en-US" sz="2400" b="1" dirty="0"/>
              <a:t> las llamas y las alpacas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 smtClean="0"/>
              <a:t>los</a:t>
            </a:r>
            <a:r>
              <a:rPr lang="en-US" sz="2400" b="1" dirty="0" smtClean="0"/>
              <a:t> </a:t>
            </a:r>
            <a:r>
              <a:rPr lang="en-US" sz="2400" b="1" dirty="0" err="1"/>
              <a:t>territorios</a:t>
            </a:r>
            <a:r>
              <a:rPr lang="en-US" sz="2400" b="1" dirty="0"/>
              <a:t> del </a:t>
            </a:r>
            <a:r>
              <a:rPr lang="en-US" sz="2400" b="1" dirty="0" err="1"/>
              <a:t>Imperio</a:t>
            </a:r>
            <a:r>
              <a:rPr lang="en-US" sz="2400" b="1" dirty="0"/>
              <a:t> </a:t>
            </a:r>
            <a:r>
              <a:rPr lang="en-US" sz="2400" b="1" dirty="0" err="1"/>
              <a:t>incaico</a:t>
            </a:r>
            <a:r>
              <a:rPr lang="en-US" sz="2400" b="1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¿</a:t>
            </a:r>
            <a:r>
              <a:rPr lang="en-US" sz="2400" b="1" dirty="0" err="1" smtClean="0"/>
              <a:t>Qué</a:t>
            </a:r>
            <a:r>
              <a:rPr lang="en-US" sz="2400" b="1" dirty="0" smtClean="0"/>
              <a:t> </a:t>
            </a:r>
            <a:r>
              <a:rPr lang="en-US" sz="2400" b="1" dirty="0" err="1"/>
              <a:t>razones</a:t>
            </a:r>
            <a:r>
              <a:rPr lang="en-US" sz="2400" b="1" dirty="0"/>
              <a:t> se </a:t>
            </a:r>
            <a:r>
              <a:rPr lang="en-US" sz="2400" b="1" dirty="0" err="1"/>
              <a:t>te</a:t>
            </a:r>
            <a:r>
              <a:rPr lang="en-US" sz="2400" b="1" dirty="0"/>
              <a:t> </a:t>
            </a:r>
            <a:r>
              <a:rPr lang="en-US" sz="2400" b="1" dirty="0" err="1"/>
              <a:t>ocurren</a:t>
            </a:r>
            <a:r>
              <a:rPr lang="en-US" sz="2400" b="1" dirty="0"/>
              <a:t> para </a:t>
            </a:r>
            <a:r>
              <a:rPr lang="en-US" sz="2400" b="1" dirty="0" err="1"/>
              <a:t>explicar</a:t>
            </a:r>
            <a:r>
              <a:rPr lang="en-US" sz="2400" b="1" dirty="0"/>
              <a:t> que la </a:t>
            </a:r>
            <a:r>
              <a:rPr lang="en-US" sz="2400" b="1" dirty="0" err="1" smtClean="0"/>
              <a:t>producción</a:t>
            </a:r>
            <a:r>
              <a:rPr lang="en-US" sz="2400" b="1" dirty="0" smtClean="0"/>
              <a:t> </a:t>
            </a:r>
            <a:r>
              <a:rPr lang="en-US" sz="2400" b="1" dirty="0"/>
              <a:t>de </a:t>
            </a:r>
            <a:r>
              <a:rPr lang="en-US" sz="2400" b="1" dirty="0" err="1"/>
              <a:t>chicha</a:t>
            </a:r>
            <a:r>
              <a:rPr lang="en-US" sz="2400" b="1" dirty="0"/>
              <a:t> </a:t>
            </a:r>
            <a:r>
              <a:rPr lang="en-US" sz="2400" b="1" dirty="0" err="1" smtClean="0"/>
              <a:t>estuviera</a:t>
            </a:r>
            <a:r>
              <a:rPr lang="en-US" sz="2400" b="1" dirty="0" smtClean="0"/>
              <a:t> </a:t>
            </a:r>
            <a:r>
              <a:rPr lang="en-US" sz="2400" b="1" dirty="0" err="1"/>
              <a:t>sobre</a:t>
            </a:r>
            <a:r>
              <a:rPr lang="en-US" sz="2400" b="1" dirty="0"/>
              <a:t> </a:t>
            </a:r>
            <a:r>
              <a:rPr lang="en-US" sz="2400" b="1" dirty="0" err="1"/>
              <a:t>todo</a:t>
            </a:r>
            <a:r>
              <a:rPr lang="en-US" sz="2400" b="1" dirty="0"/>
              <a:t> al cargo de las </a:t>
            </a:r>
            <a:r>
              <a:rPr lang="en-US" sz="2400" b="1" dirty="0" err="1"/>
              <a:t>mujeres</a:t>
            </a:r>
            <a:r>
              <a:rPr lang="en-US" sz="2400" b="1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/>
              <a:t>¿</a:t>
            </a:r>
            <a:r>
              <a:rPr lang="en-US" sz="2400" b="1" dirty="0" err="1" smtClean="0"/>
              <a:t>Quién</a:t>
            </a:r>
            <a:r>
              <a:rPr lang="en-US" sz="2400" b="1" dirty="0" smtClean="0"/>
              <a:t> </a:t>
            </a:r>
            <a:r>
              <a:rPr lang="en-US" sz="2400" b="1" dirty="0" err="1"/>
              <a:t>es</a:t>
            </a:r>
            <a:r>
              <a:rPr lang="en-US" sz="2400" b="1" dirty="0"/>
              <a:t> la </a:t>
            </a:r>
            <a:r>
              <a:rPr lang="en-US" sz="2400" b="1" dirty="0" err="1"/>
              <a:t>Pachamama</a:t>
            </a:r>
            <a:r>
              <a:rPr lang="en-US" sz="2400" b="1" dirty="0"/>
              <a:t>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50" y="4382875"/>
            <a:ext cx="6285750" cy="24751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230" y="114682"/>
            <a:ext cx="3917023" cy="1244886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chicha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" y="1469204"/>
            <a:ext cx="3031767" cy="5388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74" y="1518006"/>
            <a:ext cx="3527461" cy="26455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892" y="1469205"/>
            <a:ext cx="23390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 </a:t>
            </a:r>
            <a:r>
              <a:rPr lang="en-US" sz="2000" b="1" dirty="0" err="1" smtClean="0"/>
              <a:t>chicha</a:t>
            </a:r>
            <a:r>
              <a:rPr lang="en-US" sz="2000" b="1" dirty="0" smtClean="0"/>
              <a:t> se </a:t>
            </a:r>
            <a:r>
              <a:rPr lang="en-US" sz="2000" b="1" dirty="0" err="1" smtClean="0"/>
              <a:t>vende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prefentemente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recién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hecha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restaurantes</a:t>
            </a:r>
            <a:r>
              <a:rPr lang="en-US" sz="2000" b="1" dirty="0" smtClean="0"/>
              <a:t> y </a:t>
            </a:r>
            <a:r>
              <a:rPr lang="en-US" sz="2000" b="1" dirty="0" err="1" smtClean="0"/>
              <a:t>puestos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callejeros</a:t>
            </a:r>
            <a:r>
              <a:rPr lang="en-US" sz="2000" b="1" dirty="0" smtClean="0"/>
              <a:t>. La </a:t>
            </a:r>
            <a:r>
              <a:rPr lang="en-US" sz="2000" b="1" dirty="0" err="1" smtClean="0"/>
              <a:t>chicha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morada</a:t>
            </a:r>
            <a:r>
              <a:rPr lang="en-US" sz="2000" b="1" dirty="0"/>
              <a:t> </a:t>
            </a:r>
            <a:r>
              <a:rPr lang="en-US" sz="2000" b="1" dirty="0" err="1" smtClean="0"/>
              <a:t>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una</a:t>
            </a:r>
            <a:r>
              <a:rPr lang="en-US" sz="2000" b="1" dirty="0" smtClean="0"/>
              <a:t> de las </a:t>
            </a:r>
            <a:r>
              <a:rPr lang="en-US" sz="2000" b="1" dirty="0" err="1" smtClean="0"/>
              <a:t>más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comunes</a:t>
            </a:r>
            <a:r>
              <a:rPr lang="en-US" sz="2000" b="1" dirty="0" smtClean="0"/>
              <a:t> y </a:t>
            </a:r>
            <a:r>
              <a:rPr lang="en-US" sz="2000" b="1" dirty="0" err="1" smtClean="0"/>
              <a:t>deliciosas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526280" y="53341"/>
            <a:ext cx="4484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 </a:t>
            </a:r>
            <a:r>
              <a:rPr lang="en-US" sz="2000" b="1" dirty="0" err="1" smtClean="0"/>
              <a:t>chicha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bebida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fermentada</a:t>
            </a:r>
            <a:r>
              <a:rPr lang="en-US" sz="2000" b="1" dirty="0" smtClean="0"/>
              <a:t> a base de </a:t>
            </a:r>
            <a:r>
              <a:rPr lang="en-US" sz="2000" b="1" dirty="0" err="1" smtClean="0"/>
              <a:t>maíz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aunque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también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puede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hacerse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fermentando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diferentes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cereales</a:t>
            </a:r>
            <a:r>
              <a:rPr lang="en-US" sz="2000" b="1" dirty="0" smtClean="0"/>
              <a:t> y </a:t>
            </a:r>
            <a:r>
              <a:rPr lang="en-US" sz="2000" b="1" dirty="0" err="1" smtClean="0"/>
              <a:t>frutas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4986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821" y="533400"/>
            <a:ext cx="8341210" cy="701040"/>
          </a:xfrm>
        </p:spPr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chicha</a:t>
            </a:r>
            <a:r>
              <a:rPr lang="en-US" dirty="0" smtClean="0"/>
              <a:t> </a:t>
            </a:r>
            <a:r>
              <a:rPr lang="en-US" dirty="0" err="1" smtClean="0"/>
              <a:t>morada</a:t>
            </a:r>
            <a:r>
              <a:rPr lang="en-US" dirty="0" smtClean="0"/>
              <a:t> no se </a:t>
            </a:r>
            <a:r>
              <a:rPr lang="en-US" dirty="0" err="1" smtClean="0"/>
              <a:t>fermenta</a:t>
            </a:r>
            <a:r>
              <a:rPr lang="en-US" dirty="0" smtClean="0"/>
              <a:t> y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hacerse</a:t>
            </a:r>
            <a:r>
              <a:rPr lang="en-US" dirty="0" smtClean="0"/>
              <a:t> </a:t>
            </a:r>
            <a:r>
              <a:rPr lang="en-US" dirty="0" err="1" smtClean="0"/>
              <a:t>fácilmente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casa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9" y="1546860"/>
            <a:ext cx="3672840" cy="3901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1" y="1485900"/>
            <a:ext cx="3803340" cy="453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" y="5699760"/>
            <a:ext cx="3863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 </a:t>
            </a:r>
            <a:r>
              <a:rPr lang="en-US" sz="2000" b="1" dirty="0" err="1" smtClean="0"/>
              <a:t>hace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hirviendo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maíz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azul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cáscara</a:t>
            </a:r>
            <a:r>
              <a:rPr lang="en-US" sz="2000" b="1" dirty="0" smtClean="0"/>
              <a:t> de piña, </a:t>
            </a:r>
            <a:r>
              <a:rPr lang="en-US" sz="2000" b="1" dirty="0" err="1" smtClean="0"/>
              <a:t>zumo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limón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azúcar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canela</a:t>
            </a:r>
            <a:r>
              <a:rPr lang="en-US" sz="2000" b="1" dirty="0" smtClean="0"/>
              <a:t> y </a:t>
            </a:r>
            <a:r>
              <a:rPr lang="en-US" sz="2000" b="1" dirty="0" err="1" smtClean="0"/>
              <a:t>clavo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93565" y="6080760"/>
            <a:ext cx="4012466" cy="73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 </a:t>
            </a:r>
            <a:r>
              <a:rPr lang="en-US" sz="2000" b="1" dirty="0" err="1" smtClean="0"/>
              <a:t>sirve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fría</a:t>
            </a:r>
            <a:r>
              <a:rPr lang="en-US" sz="2000" b="1" dirty="0" smtClean="0"/>
              <a:t> con </a:t>
            </a:r>
            <a:r>
              <a:rPr lang="en-US" sz="2000" b="1" dirty="0" err="1" smtClean="0"/>
              <a:t>trocitos</a:t>
            </a:r>
            <a:r>
              <a:rPr lang="en-US" sz="2000" b="1" dirty="0" smtClean="0"/>
              <a:t> de piña y </a:t>
            </a:r>
            <a:r>
              <a:rPr lang="en-US" sz="2000" b="1" dirty="0" err="1" smtClean="0"/>
              <a:t>manzana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747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18" y="2534175"/>
            <a:ext cx="5433482" cy="4075112"/>
          </a:xfrm>
          <a:ln w="38100"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88180" y="565079"/>
            <a:ext cx="4503420" cy="1469461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El </a:t>
            </a:r>
            <a:r>
              <a:rPr lang="en-US" dirty="0" err="1" smtClean="0"/>
              <a:t>maíz</a:t>
            </a:r>
            <a:r>
              <a:rPr lang="en-US" dirty="0" smtClean="0"/>
              <a:t> </a:t>
            </a:r>
            <a:r>
              <a:rPr lang="en-US" dirty="0" smtClean="0"/>
              <a:t>se consume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forma de </a:t>
            </a:r>
            <a:r>
              <a:rPr lang="en-US" dirty="0" err="1" smtClean="0"/>
              <a:t>Mazamorra</a:t>
            </a:r>
            <a:r>
              <a:rPr lang="en-US" dirty="0" smtClean="0"/>
              <a:t>, que </a:t>
            </a:r>
            <a:r>
              <a:rPr lang="en-US" dirty="0" err="1" smtClean="0"/>
              <a:t>es</a:t>
            </a:r>
            <a:r>
              <a:rPr lang="en-US" dirty="0" smtClean="0"/>
              <a:t> tan popular que se </a:t>
            </a:r>
            <a:r>
              <a:rPr lang="en-US" dirty="0" err="1" smtClean="0"/>
              <a:t>vende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puestos</a:t>
            </a:r>
            <a:r>
              <a:rPr lang="en-US" dirty="0" smtClean="0"/>
              <a:t> </a:t>
            </a:r>
            <a:r>
              <a:rPr lang="en-US" dirty="0" err="1" smtClean="0"/>
              <a:t>callejeros</a:t>
            </a:r>
            <a:r>
              <a:rPr lang="en-US" dirty="0" smtClean="0"/>
              <a:t> junto con la </a:t>
            </a:r>
            <a:r>
              <a:rPr lang="en-US" dirty="0" err="1" smtClean="0"/>
              <a:t>chicha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países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perú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2" y="92467"/>
            <a:ext cx="4069517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40798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8" y="1982911"/>
            <a:ext cx="3746865" cy="2921285"/>
          </a:xfrm>
          <a:ln w="19050">
            <a:solidFill>
              <a:srgbClr val="FF0000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830580"/>
            <a:ext cx="4191000" cy="84582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Conejillo</a:t>
            </a:r>
            <a:r>
              <a:rPr lang="en-US" sz="2400" dirty="0" smtClean="0"/>
              <a:t> de </a:t>
            </a:r>
            <a:r>
              <a:rPr lang="en-US" sz="2400" dirty="0" err="1" smtClean="0"/>
              <a:t>Indias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21" y="3256907"/>
            <a:ext cx="4799909" cy="297137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60024" y="1813560"/>
            <a:ext cx="4601264" cy="12003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muchos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países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conejillos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Indias</a:t>
            </a:r>
            <a:r>
              <a:rPr lang="en-US" sz="2400" b="1" dirty="0" smtClean="0"/>
              <a:t> son </a:t>
            </a:r>
            <a:r>
              <a:rPr lang="en-US" sz="2400" b="1" dirty="0" err="1" smtClean="0"/>
              <a:t>adorables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mascotas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domésticas</a:t>
            </a:r>
            <a:r>
              <a:rPr lang="mr-IN" sz="2400" b="1" dirty="0" smtClean="0"/>
              <a:t>…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50520" y="5631179"/>
            <a:ext cx="352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b="1" dirty="0" smtClean="0"/>
              <a:t>…</a:t>
            </a:r>
            <a:r>
              <a:rPr lang="en-US" sz="2400" b="1" dirty="0" err="1" smtClean="0"/>
              <a:t>mientras</a:t>
            </a:r>
            <a:r>
              <a:rPr lang="en-US" sz="2400" b="1" dirty="0" smtClean="0"/>
              <a:t> que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otros</a:t>
            </a:r>
            <a:r>
              <a:rPr lang="mr-IN" sz="2400" b="1" dirty="0" smtClean="0"/>
              <a:t>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0370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1625" y="315030"/>
            <a:ext cx="4409273" cy="883578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Cuy</a:t>
            </a:r>
            <a:r>
              <a:rPr lang="en-US" sz="2400" dirty="0" smtClean="0"/>
              <a:t>: de la casa al </a:t>
            </a:r>
            <a:r>
              <a:rPr lang="en-US" sz="2400" dirty="0" err="1" smtClean="0"/>
              <a:t>plato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6" y="77493"/>
            <a:ext cx="3940369" cy="243453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71" y="1532941"/>
            <a:ext cx="3746928" cy="499590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54" y="2344576"/>
            <a:ext cx="2894341" cy="4399882"/>
          </a:xfrm>
          <a:ln w="28575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44354" y="5059753"/>
            <a:ext cx="1663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Cuyes</a:t>
            </a:r>
            <a:r>
              <a:rPr lang="en-US" sz="2000" dirty="0" smtClean="0"/>
              <a:t> a la </a:t>
            </a:r>
            <a:r>
              <a:rPr lang="en-US" sz="2000" dirty="0" err="1" smtClean="0"/>
              <a:t>venta</a:t>
            </a:r>
            <a:r>
              <a:rPr lang="en-US" sz="2000" dirty="0" smtClean="0"/>
              <a:t> en el </a:t>
            </a:r>
            <a:r>
              <a:rPr lang="en-US" sz="2000" dirty="0" err="1" smtClean="0"/>
              <a:t>mercado</a:t>
            </a:r>
            <a:r>
              <a:rPr lang="en-US" sz="2000" dirty="0" smtClean="0"/>
              <a:t> de San Roque de Quito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01600" y="2615156"/>
            <a:ext cx="1806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 </a:t>
            </a:r>
            <a:r>
              <a:rPr lang="en-US" sz="2000" dirty="0" err="1" smtClean="0"/>
              <a:t>muchos</a:t>
            </a:r>
            <a:r>
              <a:rPr lang="en-US" sz="2000" dirty="0" smtClean="0"/>
              <a:t> </a:t>
            </a:r>
            <a:r>
              <a:rPr lang="en-US" sz="2000" dirty="0" err="1" smtClean="0"/>
              <a:t>restaurantes</a:t>
            </a:r>
            <a:r>
              <a:rPr lang="en-US" sz="2000" dirty="0" smtClean="0"/>
              <a:t> </a:t>
            </a:r>
            <a:r>
              <a:rPr lang="en-US" sz="2000" dirty="0" err="1" smtClean="0"/>
              <a:t>puede</a:t>
            </a:r>
            <a:r>
              <a:rPr lang="en-US" sz="2000" dirty="0" smtClean="0"/>
              <a:t> </a:t>
            </a:r>
            <a:r>
              <a:rPr lang="en-US" sz="2000" dirty="0" err="1" smtClean="0"/>
              <a:t>seleccionarse</a:t>
            </a:r>
            <a:r>
              <a:rPr lang="en-US" sz="2000" dirty="0" smtClean="0"/>
              <a:t> el </a:t>
            </a:r>
            <a:r>
              <a:rPr lang="en-US" sz="2000" dirty="0" err="1" smtClean="0"/>
              <a:t>cuy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se </a:t>
            </a:r>
            <a:r>
              <a:rPr lang="en-US" sz="2000" dirty="0" err="1" smtClean="0"/>
              <a:t>quiere</a:t>
            </a:r>
            <a:r>
              <a:rPr lang="en-US" sz="2000" dirty="0" smtClean="0"/>
              <a:t> comer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46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362539"/>
            <a:ext cx="7589520" cy="5342102"/>
          </a:xfrm>
          <a:ln w="19050">
            <a:solidFill>
              <a:srgbClr val="C00000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80160" y="525780"/>
            <a:ext cx="6408420" cy="701040"/>
          </a:xfrm>
        </p:spPr>
        <p:txBody>
          <a:bodyPr>
            <a:norm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cuy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comida habitual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restaurantes</a:t>
            </a:r>
            <a:r>
              <a:rPr lang="en-US" dirty="0" smtClean="0"/>
              <a:t> </a:t>
            </a:r>
            <a:r>
              <a:rPr lang="en-US" dirty="0" err="1" smtClean="0"/>
              <a:t>peruanos</a:t>
            </a:r>
            <a:r>
              <a:rPr lang="en-US" dirty="0"/>
              <a:t> </a:t>
            </a:r>
            <a:r>
              <a:rPr lang="en-US" dirty="0" smtClean="0"/>
              <a:t>y </a:t>
            </a:r>
            <a:r>
              <a:rPr lang="en-US" dirty="0" err="1" smtClean="0"/>
              <a:t>ecuatorianos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" y="1676400"/>
            <a:ext cx="3852676" cy="318297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3708" y="215757"/>
            <a:ext cx="7376844" cy="883578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Las </a:t>
            </a:r>
            <a:r>
              <a:rPr lang="en-US" sz="2000" dirty="0" smtClean="0">
                <a:solidFill>
                  <a:srgbClr val="FF0000"/>
                </a:solidFill>
              </a:rPr>
              <a:t>llamas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alpacas</a:t>
            </a:r>
            <a:r>
              <a:rPr lang="en-US" sz="2000" dirty="0" smtClean="0"/>
              <a:t> y </a:t>
            </a:r>
            <a:r>
              <a:rPr lang="en-US" sz="2000" dirty="0" smtClean="0">
                <a:solidFill>
                  <a:srgbClr val="FF0000"/>
                </a:solidFill>
              </a:rPr>
              <a:t>vicuñas</a:t>
            </a:r>
            <a:r>
              <a:rPr lang="en-US" sz="2000" dirty="0" smtClean="0"/>
              <a:t> </a:t>
            </a:r>
            <a:r>
              <a:rPr lang="en-US" sz="2000" dirty="0" smtClean="0"/>
              <a:t>son de gran </a:t>
            </a:r>
            <a:r>
              <a:rPr lang="en-US" sz="2000" dirty="0" err="1" smtClean="0"/>
              <a:t>utilidad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zonas </a:t>
            </a:r>
            <a:r>
              <a:rPr lang="en-US" sz="2000" dirty="0" err="1" smtClean="0"/>
              <a:t>andinas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lana</a:t>
            </a:r>
            <a:r>
              <a:rPr lang="en-US" sz="2000" dirty="0" smtClean="0"/>
              <a:t> y </a:t>
            </a:r>
            <a:r>
              <a:rPr lang="en-US" sz="2000" dirty="0" err="1" smtClean="0"/>
              <a:t>como</a:t>
            </a:r>
            <a:r>
              <a:rPr lang="en-US" sz="2000" dirty="0" smtClean="0"/>
              <a:t> </a:t>
            </a:r>
            <a:r>
              <a:rPr lang="en-US" sz="2000" dirty="0" err="1" smtClean="0"/>
              <a:t>medio</a:t>
            </a:r>
            <a:r>
              <a:rPr lang="en-US" sz="2000" dirty="0" smtClean="0"/>
              <a:t> de </a:t>
            </a:r>
            <a:r>
              <a:rPr lang="en-US" sz="2000" dirty="0" err="1" smtClean="0"/>
              <a:t>transporte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91" y="1341290"/>
            <a:ext cx="3691847" cy="2768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150" y="4129699"/>
            <a:ext cx="4849402" cy="27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4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287676"/>
            <a:ext cx="4114800" cy="114043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Incas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7" y="3958731"/>
            <a:ext cx="8229600" cy="2356997"/>
          </a:xfrm>
        </p:spPr>
      </p:pic>
      <p:sp>
        <p:nvSpPr>
          <p:cNvPr id="6" name="TextBox 5"/>
          <p:cNvSpPr txBox="1"/>
          <p:nvPr/>
        </p:nvSpPr>
        <p:spPr>
          <a:xfrm>
            <a:off x="164387" y="2517170"/>
            <a:ext cx="2815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El </a:t>
            </a:r>
            <a:r>
              <a:rPr lang="en-US" sz="2000" b="1" dirty="0" err="1" smtClean="0"/>
              <a:t>territorio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montañoso</a:t>
            </a:r>
            <a:r>
              <a:rPr lang="en-US" sz="2000" b="1" dirty="0" smtClean="0"/>
              <a:t> del </a:t>
            </a:r>
            <a:r>
              <a:rPr lang="en-US" sz="2000" b="1" dirty="0" err="1" smtClean="0"/>
              <a:t>Imperio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inca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tuvo</a:t>
            </a:r>
            <a:r>
              <a:rPr lang="en-US" sz="2000" b="1" dirty="0" smtClean="0"/>
              <a:t> un </a:t>
            </a:r>
            <a:r>
              <a:rPr lang="en-US" sz="2000" b="1" dirty="0" err="1" smtClean="0"/>
              <a:t>impacto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formas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cultivo</a:t>
            </a:r>
            <a:r>
              <a:rPr lang="en-US" sz="2000" b="1" dirty="0" smtClean="0"/>
              <a:t>  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10301" y="6315728"/>
            <a:ext cx="4255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Andenes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cultivo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en</a:t>
            </a:r>
            <a:r>
              <a:rPr lang="en-US" sz="2000" b="1" dirty="0" smtClean="0"/>
              <a:t> Moray, </a:t>
            </a:r>
            <a:r>
              <a:rPr lang="en-US" sz="2000" b="1" dirty="0" err="1" smtClean="0"/>
              <a:t>Perú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79506" y="1660384"/>
            <a:ext cx="5671335" cy="1477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El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Imperio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inca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llegó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 a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extenderse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 a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territorios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 de lo que hoy son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los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países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 de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Perú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, Ecuador, Bolivia, Colombia, Argentina y Chile.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Cubría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unas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 2.500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millas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 a lo largo de la costa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oeste</a:t>
            </a:r>
            <a:r>
              <a:rPr lang="en-US" b="1" dirty="0" smtClean="0">
                <a:latin typeface="+mj-lt"/>
                <a:ea typeface="Al Bayan" charset="-78"/>
                <a:cs typeface="Al Bayan" charset="-78"/>
              </a:rPr>
              <a:t> de </a:t>
            </a:r>
            <a:r>
              <a:rPr lang="en-US" b="1" dirty="0" err="1" smtClean="0">
                <a:latin typeface="+mj-lt"/>
                <a:ea typeface="Al Bayan" charset="-78"/>
                <a:cs typeface="Al Bayan" charset="-78"/>
              </a:rPr>
              <a:t>Sudamérica</a:t>
            </a:r>
            <a:endParaRPr lang="en-US" b="1" dirty="0">
              <a:latin typeface="+mj-lt"/>
              <a:ea typeface="Al Bayan" charset="-78"/>
              <a:cs typeface="Al Baya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653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39" y="3363594"/>
            <a:ext cx="3911661" cy="337304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50781" y="385957"/>
            <a:ext cx="4114800" cy="7010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charqui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563161" y="3599671"/>
            <a:ext cx="192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majadito</a:t>
            </a:r>
            <a:r>
              <a:rPr lang="en-US" dirty="0" smtClean="0"/>
              <a:t> de </a:t>
            </a:r>
            <a:r>
              <a:rPr lang="en-US" dirty="0" err="1" smtClean="0"/>
              <a:t>charque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plato</a:t>
            </a:r>
            <a:r>
              <a:rPr lang="en-US" dirty="0" smtClean="0"/>
              <a:t> </a:t>
            </a:r>
            <a:r>
              <a:rPr lang="en-US" dirty="0" err="1" smtClean="0"/>
              <a:t>típico</a:t>
            </a:r>
            <a:r>
              <a:rPr lang="en-US" dirty="0" smtClean="0"/>
              <a:t> de Santa Cruz, Bolivia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29" y="1332393"/>
            <a:ext cx="2720643" cy="2031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75221" y="1895541"/>
            <a:ext cx="1516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Olluquito</a:t>
            </a:r>
            <a:r>
              <a:rPr lang="en-US" b="1" dirty="0" smtClean="0"/>
              <a:t> con charqui </a:t>
            </a:r>
            <a:r>
              <a:rPr lang="en-US" b="1" dirty="0" err="1" smtClean="0"/>
              <a:t>peruano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" y="207526"/>
            <a:ext cx="3114448" cy="4434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840" y="4826675"/>
            <a:ext cx="4449589" cy="175432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Aunque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camélidos</a:t>
            </a:r>
            <a:r>
              <a:rPr lang="en-US" dirty="0" smtClean="0"/>
              <a:t> </a:t>
            </a:r>
            <a:r>
              <a:rPr lang="en-US" dirty="0" smtClean="0"/>
              <a:t>son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útiles</a:t>
            </a:r>
            <a:r>
              <a:rPr lang="en-US" dirty="0" smtClean="0"/>
              <a:t> </a:t>
            </a:r>
            <a:r>
              <a:rPr lang="en-US" dirty="0" err="1" smtClean="0"/>
              <a:t>vivos</a:t>
            </a:r>
            <a:r>
              <a:rPr lang="en-US" dirty="0" smtClean="0"/>
              <a:t>, </a:t>
            </a:r>
            <a:r>
              <a:rPr lang="en-US" dirty="0" err="1" smtClean="0"/>
              <a:t>su</a:t>
            </a:r>
            <a:r>
              <a:rPr lang="en-US" dirty="0" smtClean="0"/>
              <a:t> carne </a:t>
            </a:r>
            <a:r>
              <a:rPr lang="en-US" dirty="0" err="1" smtClean="0"/>
              <a:t>también</a:t>
            </a:r>
            <a:r>
              <a:rPr lang="en-US" dirty="0" smtClean="0"/>
              <a:t> se </a:t>
            </a:r>
            <a:r>
              <a:rPr lang="en-US" dirty="0" err="1" smtClean="0"/>
              <a:t>consumía</a:t>
            </a:r>
            <a:r>
              <a:rPr lang="en-US" dirty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ocasiones</a:t>
            </a:r>
            <a:r>
              <a:rPr lang="en-US" dirty="0" smtClean="0"/>
              <a:t>. Para que se </a:t>
            </a:r>
            <a:r>
              <a:rPr lang="en-US" dirty="0" err="1" smtClean="0"/>
              <a:t>conservara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, se </a:t>
            </a:r>
            <a:r>
              <a:rPr lang="en-US" dirty="0" err="1" smtClean="0"/>
              <a:t>secaba</a:t>
            </a:r>
            <a:r>
              <a:rPr lang="en-US" dirty="0" smtClean="0"/>
              <a:t>, </a:t>
            </a:r>
            <a:r>
              <a:rPr lang="en-US" dirty="0" err="1" smtClean="0"/>
              <a:t>dando</a:t>
            </a:r>
            <a:r>
              <a:rPr lang="en-US" dirty="0" smtClean="0"/>
              <a:t> </a:t>
            </a:r>
            <a:r>
              <a:rPr lang="en-US" dirty="0" err="1" smtClean="0"/>
              <a:t>lugar</a:t>
            </a:r>
            <a:r>
              <a:rPr lang="en-US" dirty="0" smtClean="0"/>
              <a:t> al charqui. Este </a:t>
            </a:r>
            <a:r>
              <a:rPr lang="en-US" dirty="0" err="1" smtClean="0"/>
              <a:t>tipo</a:t>
            </a:r>
            <a:r>
              <a:rPr lang="en-US" dirty="0" smtClean="0"/>
              <a:t> de </a:t>
            </a:r>
            <a:r>
              <a:rPr lang="en-US" dirty="0" err="1" smtClean="0"/>
              <a:t>conservación</a:t>
            </a:r>
            <a:r>
              <a:rPr lang="en-US" dirty="0" smtClean="0"/>
              <a:t> </a:t>
            </a:r>
            <a:r>
              <a:rPr lang="en-US" dirty="0" smtClean="0"/>
              <a:t>se </a:t>
            </a:r>
            <a:r>
              <a:rPr lang="en-US" dirty="0" err="1" smtClean="0"/>
              <a:t>empleó</a:t>
            </a:r>
            <a:r>
              <a:rPr lang="en-US" dirty="0" smtClean="0"/>
              <a:t> </a:t>
            </a:r>
            <a:r>
              <a:rPr lang="en-US" dirty="0" err="1" smtClean="0"/>
              <a:t>también</a:t>
            </a:r>
            <a:r>
              <a:rPr lang="en-US" dirty="0" smtClean="0"/>
              <a:t> con la carne de los </a:t>
            </a:r>
            <a:r>
              <a:rPr lang="en-US" dirty="0" err="1" smtClean="0"/>
              <a:t>animales</a:t>
            </a:r>
            <a:r>
              <a:rPr lang="en-US" dirty="0" smtClean="0"/>
              <a:t> </a:t>
            </a:r>
            <a:r>
              <a:rPr lang="en-US" dirty="0" err="1" smtClean="0"/>
              <a:t>introducidos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los </a:t>
            </a:r>
            <a:r>
              <a:rPr lang="en-US" dirty="0" err="1" smtClean="0"/>
              <a:t>europeos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45080" y="563880"/>
            <a:ext cx="4114800" cy="701040"/>
          </a:xfrm>
        </p:spPr>
        <p:txBody>
          <a:bodyPr/>
          <a:lstStyle/>
          <a:p>
            <a:r>
              <a:rPr lang="en-US" dirty="0" err="1" smtClean="0"/>
              <a:t>Charquekán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40" y="1642110"/>
            <a:ext cx="6487160" cy="4865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00" y="1874520"/>
            <a:ext cx="24815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 </a:t>
            </a:r>
            <a:r>
              <a:rPr lang="en-US" sz="2000" dirty="0" err="1" smtClean="0"/>
              <a:t>charquecán</a:t>
            </a:r>
            <a:r>
              <a:rPr lang="en-US" sz="2000" dirty="0" smtClean="0"/>
              <a:t> o </a:t>
            </a:r>
            <a:r>
              <a:rPr lang="en-US" sz="2000" dirty="0" err="1" smtClean="0"/>
              <a:t>charquekán</a:t>
            </a:r>
            <a:r>
              <a:rPr lang="en-US" sz="2000" dirty="0" smtClean="0"/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plato</a:t>
            </a:r>
            <a:r>
              <a:rPr lang="en-US" sz="2000" dirty="0" smtClean="0"/>
              <a:t> </a:t>
            </a:r>
            <a:r>
              <a:rPr lang="en-US" sz="2000" dirty="0" err="1" smtClean="0"/>
              <a:t>típico</a:t>
            </a:r>
            <a:r>
              <a:rPr lang="en-US" sz="2000" dirty="0" smtClean="0"/>
              <a:t> de Oruro (Bolivia) y se </a:t>
            </a:r>
            <a:r>
              <a:rPr lang="en-US" sz="2000" dirty="0" err="1" smtClean="0"/>
              <a:t>compone</a:t>
            </a:r>
            <a:r>
              <a:rPr lang="en-US" sz="2000" dirty="0" smtClean="0"/>
              <a:t> de charqui </a:t>
            </a:r>
            <a:r>
              <a:rPr lang="en-US" sz="2000" dirty="0" err="1" smtClean="0"/>
              <a:t>desalado</a:t>
            </a:r>
            <a:r>
              <a:rPr lang="en-US" sz="2000" dirty="0" smtClean="0"/>
              <a:t>, </a:t>
            </a:r>
            <a:r>
              <a:rPr lang="en-US" sz="2000" dirty="0" err="1" smtClean="0"/>
              <a:t>machacado</a:t>
            </a:r>
            <a:r>
              <a:rPr lang="en-US" sz="2000" dirty="0" smtClean="0"/>
              <a:t> y </a:t>
            </a:r>
            <a:r>
              <a:rPr lang="en-US" sz="2000" dirty="0" err="1" smtClean="0"/>
              <a:t>frito</a:t>
            </a:r>
            <a:r>
              <a:rPr lang="en-US" sz="2000" dirty="0" smtClean="0"/>
              <a:t> al que se </a:t>
            </a:r>
            <a:r>
              <a:rPr lang="en-US" sz="2000" dirty="0" err="1" smtClean="0"/>
              <a:t>unen</a:t>
            </a:r>
            <a:r>
              <a:rPr lang="en-US" sz="2000" dirty="0" smtClean="0"/>
              <a:t> </a:t>
            </a:r>
            <a:r>
              <a:rPr lang="en-US" sz="2000" dirty="0" err="1" smtClean="0"/>
              <a:t>acompañantes</a:t>
            </a:r>
            <a:r>
              <a:rPr lang="en-US" sz="2000" dirty="0" smtClean="0"/>
              <a:t> </a:t>
            </a:r>
            <a:r>
              <a:rPr lang="en-US" sz="2000" dirty="0" err="1" smtClean="0"/>
              <a:t>como</a:t>
            </a:r>
            <a:r>
              <a:rPr lang="en-US" sz="2000" dirty="0" smtClean="0"/>
              <a:t> mote, papas, </a:t>
            </a:r>
            <a:r>
              <a:rPr lang="en-US" sz="2000" dirty="0" err="1" smtClean="0"/>
              <a:t>huevo</a:t>
            </a:r>
            <a:r>
              <a:rPr lang="en-US" sz="2000" dirty="0" smtClean="0"/>
              <a:t> </a:t>
            </a:r>
            <a:r>
              <a:rPr lang="en-US" sz="2000" dirty="0" err="1" smtClean="0"/>
              <a:t>duro</a:t>
            </a:r>
            <a:r>
              <a:rPr lang="en-US" sz="2000" dirty="0" smtClean="0"/>
              <a:t>, </a:t>
            </a:r>
            <a:r>
              <a:rPr lang="en-US" sz="2000" dirty="0" err="1" smtClean="0"/>
              <a:t>queso</a:t>
            </a:r>
            <a:r>
              <a:rPr lang="en-US" sz="2000" dirty="0" smtClean="0"/>
              <a:t> fresco y </a:t>
            </a:r>
            <a:r>
              <a:rPr lang="en-US" sz="2000" dirty="0" err="1" smtClean="0"/>
              <a:t>llajua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7206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" y="76200"/>
            <a:ext cx="5539740" cy="13740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La </a:t>
            </a:r>
            <a:r>
              <a:rPr lang="en-US" dirty="0" err="1">
                <a:solidFill>
                  <a:srgbClr val="FF0000"/>
                </a:solidFill>
              </a:rPr>
              <a:t>hoja</a:t>
            </a:r>
            <a:r>
              <a:rPr lang="en-US" dirty="0">
                <a:solidFill>
                  <a:srgbClr val="FF0000"/>
                </a:solidFill>
              </a:rPr>
              <a:t> de coca </a:t>
            </a:r>
            <a:r>
              <a:rPr lang="en-US" dirty="0" err="1"/>
              <a:t>tiene</a:t>
            </a:r>
            <a:r>
              <a:rPr lang="en-US" dirty="0"/>
              <a:t> un </a:t>
            </a:r>
            <a:r>
              <a:rPr lang="en-US" dirty="0" err="1"/>
              <a:t>papel</a:t>
            </a:r>
            <a:r>
              <a:rPr lang="en-US" dirty="0"/>
              <a:t> fundamental </a:t>
            </a:r>
            <a:r>
              <a:rPr lang="en-US" dirty="0" err="1"/>
              <a:t>tanto</a:t>
            </a:r>
            <a:r>
              <a:rPr lang="en-US" dirty="0"/>
              <a:t> en la </a:t>
            </a:r>
            <a:r>
              <a:rPr lang="en-US" dirty="0" err="1"/>
              <a:t>medicina</a:t>
            </a:r>
            <a:r>
              <a:rPr lang="en-US" dirty="0"/>
              <a:t> </a:t>
            </a:r>
            <a:r>
              <a:rPr lang="en-US" dirty="0" err="1"/>
              <a:t>tradicional</a:t>
            </a:r>
            <a:r>
              <a:rPr lang="en-US" dirty="0"/>
              <a:t>, </a:t>
            </a:r>
            <a:r>
              <a:rPr lang="en-US" dirty="0" err="1"/>
              <a:t>cuanto</a:t>
            </a:r>
            <a:r>
              <a:rPr lang="en-US" dirty="0"/>
              <a:t> en </a:t>
            </a:r>
            <a:r>
              <a:rPr lang="en-US" dirty="0" err="1"/>
              <a:t>rituales</a:t>
            </a:r>
            <a:r>
              <a:rPr lang="en-US" dirty="0"/>
              <a:t> y </a:t>
            </a:r>
            <a:r>
              <a:rPr lang="en-US" dirty="0" err="1" smtClean="0"/>
              <a:t>organización</a:t>
            </a:r>
            <a:r>
              <a:rPr lang="en-US" dirty="0" smtClean="0"/>
              <a:t> </a:t>
            </a:r>
            <a:r>
              <a:rPr lang="en-US" dirty="0"/>
              <a:t>social, </a:t>
            </a:r>
            <a:r>
              <a:rPr lang="en-US" dirty="0" err="1"/>
              <a:t>por</a:t>
            </a:r>
            <a:r>
              <a:rPr lang="en-US" dirty="0"/>
              <a:t> lo que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cultivo</a:t>
            </a:r>
            <a:r>
              <a:rPr lang="en-US" dirty="0"/>
              <a:t> se </a:t>
            </a:r>
            <a:r>
              <a:rPr lang="en-US" dirty="0" err="1"/>
              <a:t>considera</a:t>
            </a:r>
            <a:r>
              <a:rPr lang="en-US" dirty="0"/>
              <a:t>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07" y="3205537"/>
            <a:ext cx="4065350" cy="3652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76" y="219951"/>
            <a:ext cx="3280881" cy="2460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50281"/>
            <a:ext cx="3979952" cy="530660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101872" y="2404248"/>
            <a:ext cx="3960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Hojas</a:t>
            </a:r>
            <a:r>
              <a:rPr lang="en-US" sz="2400" b="1" dirty="0" smtClean="0"/>
              <a:t> de coca a la </a:t>
            </a:r>
            <a:r>
              <a:rPr lang="en-US" sz="2400" b="1" dirty="0" err="1" smtClean="0"/>
              <a:t>venta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el Mercado </a:t>
            </a:r>
            <a:r>
              <a:rPr lang="en-US" sz="2400" b="1" dirty="0" err="1" smtClean="0"/>
              <a:t>Iñaquito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Quito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78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6" y="1120140"/>
            <a:ext cx="6058586" cy="4543941"/>
          </a:xfrm>
          <a:ln w="19050">
            <a:solidFill>
              <a:srgbClr val="FF0000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1896" y="202120"/>
            <a:ext cx="4653484" cy="719900"/>
          </a:xfrm>
        </p:spPr>
        <p:txBody>
          <a:bodyPr>
            <a:noAutofit/>
          </a:bodyPr>
          <a:lstStyle/>
          <a:p>
            <a:pPr algn="l"/>
            <a:r>
              <a:rPr lang="en-US" sz="2000" dirty="0" err="1" smtClean="0"/>
              <a:t>Rituales</a:t>
            </a:r>
            <a:r>
              <a:rPr lang="en-US" sz="2000" dirty="0" smtClean="0"/>
              <a:t> </a:t>
            </a:r>
            <a:r>
              <a:rPr lang="en-US" sz="2000" dirty="0" err="1" smtClean="0"/>
              <a:t>religiosos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Mercado de las </a:t>
            </a:r>
            <a:r>
              <a:rPr lang="en-US" sz="2000" dirty="0" err="1" smtClean="0"/>
              <a:t>brujas</a:t>
            </a:r>
            <a:r>
              <a:rPr lang="en-US" sz="2000" dirty="0"/>
              <a:t>,</a:t>
            </a:r>
            <a:r>
              <a:rPr lang="en-US" sz="2000" dirty="0" smtClean="0"/>
              <a:t> La </a:t>
            </a:r>
            <a:r>
              <a:rPr lang="en-US" sz="2000" dirty="0" err="1" smtClean="0"/>
              <a:t>paz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664081"/>
            <a:ext cx="6596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En</a:t>
            </a:r>
            <a:r>
              <a:rPr lang="en-US" sz="2000" b="1" dirty="0" smtClean="0"/>
              <a:t> el Mercado de las </a:t>
            </a:r>
            <a:r>
              <a:rPr lang="en-US" sz="2000" b="1" dirty="0" err="1" smtClean="0"/>
              <a:t>brujas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pueden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comprarse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toda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clase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artículos</a:t>
            </a:r>
            <a:r>
              <a:rPr lang="en-US" sz="2000" b="1" dirty="0" smtClean="0"/>
              <a:t> para </a:t>
            </a:r>
            <a:r>
              <a:rPr lang="en-US" sz="2000" b="1" dirty="0" err="1" smtClean="0"/>
              <a:t>usar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rituales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religiosos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incluyendo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fetos</a:t>
            </a:r>
            <a:r>
              <a:rPr lang="en-US" sz="2000" b="1" dirty="0" smtClean="0"/>
              <a:t> de llama, que se </a:t>
            </a:r>
            <a:r>
              <a:rPr lang="en-US" sz="2000" b="1" dirty="0" err="1" smtClean="0"/>
              <a:t>consideran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propiciatorios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75" y="1573885"/>
            <a:ext cx="1864189" cy="139814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44" y="3202076"/>
            <a:ext cx="2608250" cy="347766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36" y="60781"/>
            <a:ext cx="1726058" cy="12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3160" y="731520"/>
            <a:ext cx="4114800" cy="70104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amaranto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9" y="1846228"/>
            <a:ext cx="5519049" cy="407511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41" y="3893906"/>
            <a:ext cx="3309959" cy="2964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53033" y="1585582"/>
            <a:ext cx="3071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El </a:t>
            </a:r>
            <a:r>
              <a:rPr lang="en-US" sz="2400" b="1" dirty="0" err="1" smtClean="0"/>
              <a:t>amaranto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otra</a:t>
            </a:r>
            <a:r>
              <a:rPr lang="en-US" sz="2400" b="1" dirty="0" smtClean="0"/>
              <a:t> planta </a:t>
            </a:r>
            <a:r>
              <a:rPr lang="en-US" sz="2400" b="1" dirty="0" err="1" smtClean="0"/>
              <a:t>importante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relacionada</a:t>
            </a:r>
            <a:r>
              <a:rPr lang="en-US" sz="2400" b="1" dirty="0" smtClean="0"/>
              <a:t> con </a:t>
            </a:r>
            <a:r>
              <a:rPr lang="en-US" sz="2400" b="1" dirty="0" err="1" smtClean="0"/>
              <a:t>rituales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religiosos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sobre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todo</a:t>
            </a:r>
            <a:r>
              <a:rPr lang="en-US" sz="2400" b="1" dirty="0" smtClean="0"/>
              <a:t> entre </a:t>
            </a:r>
            <a:r>
              <a:rPr lang="en-US" sz="2400" b="1" dirty="0" err="1" smtClean="0"/>
              <a:t>los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aztecas</a:t>
            </a:r>
            <a:r>
              <a:rPr lang="en-US" sz="2400" b="1" dirty="0" smtClean="0"/>
              <a:t>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8281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0428"/>
            <a:ext cx="5856250" cy="4075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315" y="460368"/>
            <a:ext cx="4687584" cy="116269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Hay </a:t>
            </a:r>
            <a:r>
              <a:rPr lang="en-US" dirty="0" err="1" smtClean="0"/>
              <a:t>manuscritos</a:t>
            </a:r>
            <a:r>
              <a:rPr lang="en-US" dirty="0" smtClean="0"/>
              <a:t> que </a:t>
            </a:r>
            <a:r>
              <a:rPr lang="en-US" dirty="0" err="1" smtClean="0"/>
              <a:t>documentan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sacrificios</a:t>
            </a:r>
            <a:r>
              <a:rPr lang="en-US" dirty="0" smtClean="0"/>
              <a:t> </a:t>
            </a:r>
            <a:r>
              <a:rPr lang="en-US" dirty="0" err="1" smtClean="0"/>
              <a:t>humanos</a:t>
            </a:r>
            <a:r>
              <a:rPr lang="en-US" dirty="0" smtClean="0"/>
              <a:t> </a:t>
            </a:r>
            <a:r>
              <a:rPr lang="en-US" dirty="0" err="1" smtClean="0"/>
              <a:t>dedicados</a:t>
            </a:r>
            <a:r>
              <a:rPr lang="en-US" dirty="0"/>
              <a:t> a Huitzilopochtli </a:t>
            </a: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6084304" y="4471214"/>
            <a:ext cx="2918460" cy="175432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Los </a:t>
            </a:r>
            <a:r>
              <a:rPr lang="en-US" dirty="0" err="1"/>
              <a:t>dulces</a:t>
            </a:r>
            <a:r>
              <a:rPr lang="en-US" dirty="0"/>
              <a:t> </a:t>
            </a:r>
            <a:r>
              <a:rPr lang="en-US" dirty="0" err="1"/>
              <a:t>llamados</a:t>
            </a:r>
            <a:r>
              <a:rPr lang="en-US" dirty="0"/>
              <a:t> </a:t>
            </a:r>
            <a:r>
              <a:rPr lang="en-US" dirty="0" err="1" smtClean="0"/>
              <a:t>Alegrías</a:t>
            </a:r>
            <a:r>
              <a:rPr lang="en-US" dirty="0" smtClean="0"/>
              <a:t>  </a:t>
            </a:r>
            <a:r>
              <a:rPr lang="en-US" dirty="0"/>
              <a:t>(</a:t>
            </a:r>
            <a:r>
              <a:rPr lang="en-US" dirty="0" err="1"/>
              <a:t>tzoalli</a:t>
            </a:r>
            <a:r>
              <a:rPr lang="en-US" dirty="0"/>
              <a:t>) se </a:t>
            </a:r>
            <a:r>
              <a:rPr lang="en-US" dirty="0" err="1"/>
              <a:t>hacen</a:t>
            </a:r>
            <a:r>
              <a:rPr lang="en-US" dirty="0"/>
              <a:t> con </a:t>
            </a:r>
            <a:r>
              <a:rPr lang="en-US" dirty="0" err="1" smtClean="0"/>
              <a:t>amaranto</a:t>
            </a:r>
            <a:r>
              <a:rPr lang="en-US" dirty="0" smtClean="0"/>
              <a:t> </a:t>
            </a:r>
            <a:r>
              <a:rPr lang="en-US" dirty="0" err="1" smtClean="0"/>
              <a:t>formando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pasta </a:t>
            </a:r>
            <a:r>
              <a:rPr lang="en-US" dirty="0" err="1" smtClean="0"/>
              <a:t>parecida</a:t>
            </a:r>
            <a:r>
              <a:rPr lang="en-US" dirty="0" smtClean="0"/>
              <a:t> a la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aztecas</a:t>
            </a:r>
            <a:r>
              <a:rPr lang="en-US" dirty="0"/>
              <a:t> </a:t>
            </a:r>
            <a:r>
              <a:rPr lang="en-US" dirty="0" err="1" smtClean="0"/>
              <a:t>usaban</a:t>
            </a:r>
            <a:r>
              <a:rPr lang="en-US" dirty="0" smtClean="0"/>
              <a:t> para </a:t>
            </a:r>
            <a:r>
              <a:rPr lang="en-US" dirty="0" err="1" smtClean="0"/>
              <a:t>hacer</a:t>
            </a:r>
            <a:r>
              <a:rPr lang="en-US" dirty="0" smtClean="0"/>
              <a:t> </a:t>
            </a:r>
            <a:r>
              <a:rPr lang="en-US" dirty="0"/>
              <a:t>la </a:t>
            </a:r>
            <a:r>
              <a:rPr lang="en-US" dirty="0" err="1"/>
              <a:t>efigie</a:t>
            </a:r>
            <a:r>
              <a:rPr lang="en-US" dirty="0"/>
              <a:t> de  Huitzilopochtli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04" y="156528"/>
            <a:ext cx="1813922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37" y="1319292"/>
            <a:ext cx="1301127" cy="28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Parejas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53440" y="2369820"/>
            <a:ext cx="79476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¿</a:t>
            </a:r>
            <a:r>
              <a:rPr lang="en-US" sz="3600" dirty="0" err="1" smtClean="0"/>
              <a:t>Quién</a:t>
            </a:r>
            <a:r>
              <a:rPr lang="en-US" sz="3600" dirty="0" smtClean="0"/>
              <a:t> </a:t>
            </a:r>
            <a:r>
              <a:rPr lang="en-US" sz="3600" dirty="0" err="1"/>
              <a:t>es</a:t>
            </a:r>
            <a:r>
              <a:rPr lang="en-US" sz="3600" dirty="0"/>
              <a:t> Huitzilopochtli? ¿</a:t>
            </a:r>
            <a:r>
              <a:rPr lang="en-US" sz="3600" dirty="0" err="1"/>
              <a:t>Por</a:t>
            </a:r>
            <a:r>
              <a:rPr lang="en-US" sz="3600" dirty="0"/>
              <a:t> </a:t>
            </a:r>
            <a:r>
              <a:rPr lang="en-US" sz="3600" dirty="0" err="1" smtClean="0"/>
              <a:t>qué</a:t>
            </a:r>
            <a:r>
              <a:rPr lang="en-US" sz="3600" dirty="0" smtClean="0"/>
              <a:t> </a:t>
            </a:r>
            <a:r>
              <a:rPr lang="en-US" sz="3600" dirty="0" err="1" smtClean="0"/>
              <a:t>está</a:t>
            </a:r>
            <a:r>
              <a:rPr lang="en-US" sz="3600" dirty="0" smtClean="0"/>
              <a:t> </a:t>
            </a:r>
            <a:r>
              <a:rPr lang="en-US" sz="3600" dirty="0" err="1"/>
              <a:t>unido</a:t>
            </a:r>
            <a:r>
              <a:rPr lang="en-US" sz="3600" dirty="0"/>
              <a:t> </a:t>
            </a:r>
            <a:r>
              <a:rPr lang="en-US" sz="3600" dirty="0" err="1"/>
              <a:t>su</a:t>
            </a:r>
            <a:r>
              <a:rPr lang="en-US" sz="3600" dirty="0"/>
              <a:t> </a:t>
            </a:r>
            <a:r>
              <a:rPr lang="en-US" sz="3600" dirty="0" err="1"/>
              <a:t>culto</a:t>
            </a:r>
            <a:r>
              <a:rPr lang="en-US" sz="3600" dirty="0"/>
              <a:t> al </a:t>
            </a:r>
            <a:r>
              <a:rPr lang="en-US" sz="3600" dirty="0" err="1"/>
              <a:t>consumo</a:t>
            </a:r>
            <a:r>
              <a:rPr lang="en-US" sz="3600" dirty="0"/>
              <a:t> de </a:t>
            </a:r>
            <a:r>
              <a:rPr lang="en-US" sz="3600" dirty="0" err="1" smtClean="0"/>
              <a:t>amaranto</a:t>
            </a:r>
            <a:r>
              <a:rPr lang="en-US" sz="36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¿</a:t>
            </a:r>
            <a:r>
              <a:rPr lang="en-US" sz="3600" dirty="0" err="1" smtClean="0"/>
              <a:t>Qué</a:t>
            </a:r>
            <a:r>
              <a:rPr lang="en-US" sz="3600" dirty="0" smtClean="0"/>
              <a:t> </a:t>
            </a:r>
            <a:r>
              <a:rPr lang="en-US" sz="3600" dirty="0" err="1" smtClean="0"/>
              <a:t>es</a:t>
            </a:r>
            <a:r>
              <a:rPr lang="en-US" sz="3600" dirty="0" smtClean="0"/>
              <a:t> el </a:t>
            </a:r>
            <a:r>
              <a:rPr lang="en-US" sz="3600" dirty="0" err="1" smtClean="0"/>
              <a:t>amaranto</a:t>
            </a:r>
            <a:r>
              <a:rPr lang="en-US" sz="3600" dirty="0" smtClean="0"/>
              <a:t>? ¿</a:t>
            </a:r>
            <a:r>
              <a:rPr lang="en-US" sz="3600" dirty="0" err="1" smtClean="0"/>
              <a:t>Cuáles</a:t>
            </a:r>
            <a:r>
              <a:rPr lang="en-US" sz="3600" dirty="0" smtClean="0"/>
              <a:t> </a:t>
            </a:r>
            <a:r>
              <a:rPr lang="en-US" sz="3600" dirty="0" smtClean="0"/>
              <a:t>son </a:t>
            </a:r>
            <a:r>
              <a:rPr lang="en-US" sz="3600" dirty="0" err="1" smtClean="0"/>
              <a:t>sus</a:t>
            </a:r>
            <a:r>
              <a:rPr lang="en-US" sz="3600" dirty="0" smtClean="0"/>
              <a:t> </a:t>
            </a:r>
            <a:r>
              <a:rPr lang="en-US" sz="3600" dirty="0" err="1" smtClean="0"/>
              <a:t>usos</a:t>
            </a:r>
            <a:r>
              <a:rPr lang="en-US" sz="3600" dirty="0" smtClean="0"/>
              <a:t> </a:t>
            </a:r>
            <a:r>
              <a:rPr lang="en-US" sz="3600" dirty="0" err="1" smtClean="0"/>
              <a:t>rituales</a:t>
            </a:r>
            <a:r>
              <a:rPr lang="en-US" sz="3600" dirty="0" smtClean="0"/>
              <a:t>? </a:t>
            </a:r>
          </a:p>
          <a:p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 smtClean="0"/>
              <a:t>Andenes</a:t>
            </a:r>
            <a:r>
              <a:rPr lang="en-US" dirty="0" smtClean="0"/>
              <a:t> de </a:t>
            </a:r>
            <a:r>
              <a:rPr lang="en-US" dirty="0" err="1" smtClean="0"/>
              <a:t>cultivo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Moray, </a:t>
            </a:r>
            <a:r>
              <a:rPr lang="en-US" dirty="0" err="1" smtClean="0"/>
              <a:t>Perú</a:t>
            </a:r>
            <a:r>
              <a:rPr lang="en-US" dirty="0" smtClean="0"/>
              <a:t>: Ste</a:t>
            </a:r>
            <a:r>
              <a:rPr lang="en-US" dirty="0"/>
              <a:t>p</a:t>
            </a:r>
            <a:r>
              <a:rPr lang="en-US" dirty="0" smtClean="0"/>
              <a:t>hanie </a:t>
            </a:r>
            <a:r>
              <a:rPr lang="en-US" dirty="0" err="1" smtClean="0"/>
              <a:t>Benipal</a:t>
            </a:r>
            <a:endParaRPr lang="en-US" dirty="0" smtClean="0"/>
          </a:p>
          <a:p>
            <a:pPr algn="l"/>
            <a:r>
              <a:rPr lang="en-US" dirty="0" smtClean="0"/>
              <a:t>Papas y </a:t>
            </a:r>
            <a:r>
              <a:rPr lang="en-US" dirty="0" err="1" smtClean="0"/>
              <a:t>maíz</a:t>
            </a:r>
            <a:r>
              <a:rPr lang="en-US" dirty="0" smtClean="0"/>
              <a:t> a la </a:t>
            </a:r>
            <a:r>
              <a:rPr lang="en-US" dirty="0" err="1" smtClean="0"/>
              <a:t>venta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Paz, Bolivia; </a:t>
            </a:r>
            <a:r>
              <a:rPr lang="en-US" dirty="0" err="1" smtClean="0"/>
              <a:t>puestos</a:t>
            </a:r>
            <a:r>
              <a:rPr lang="en-US" dirty="0" smtClean="0"/>
              <a:t> de </a:t>
            </a:r>
            <a:r>
              <a:rPr lang="en-US" dirty="0" err="1" smtClean="0"/>
              <a:t>mazamorra</a:t>
            </a:r>
            <a:r>
              <a:rPr lang="en-US" dirty="0" smtClean="0"/>
              <a:t> y </a:t>
            </a:r>
            <a:r>
              <a:rPr lang="en-US" dirty="0" err="1" smtClean="0"/>
              <a:t>chicha</a:t>
            </a:r>
            <a:r>
              <a:rPr lang="en-US" dirty="0" smtClean="0"/>
              <a:t>, </a:t>
            </a:r>
            <a:r>
              <a:rPr lang="en-US" dirty="0" err="1" smtClean="0"/>
              <a:t>señales</a:t>
            </a:r>
            <a:r>
              <a:rPr lang="en-US" dirty="0" smtClean="0"/>
              <a:t> de </a:t>
            </a:r>
            <a:r>
              <a:rPr lang="en-US" dirty="0" err="1" smtClean="0"/>
              <a:t>restaurantes</a:t>
            </a:r>
            <a:r>
              <a:rPr lang="en-US" dirty="0" smtClean="0"/>
              <a:t> </a:t>
            </a:r>
            <a:r>
              <a:rPr lang="en-US" dirty="0" err="1" smtClean="0"/>
              <a:t>peruanos</a:t>
            </a:r>
            <a:r>
              <a:rPr lang="en-US" dirty="0"/>
              <a:t>;</a:t>
            </a:r>
            <a:r>
              <a:rPr lang="en-US" dirty="0" smtClean="0"/>
              <a:t> </a:t>
            </a:r>
            <a:r>
              <a:rPr lang="en-US" dirty="0" err="1" smtClean="0"/>
              <a:t>puesto</a:t>
            </a:r>
            <a:r>
              <a:rPr lang="en-US" dirty="0" smtClean="0"/>
              <a:t>, </a:t>
            </a:r>
            <a:r>
              <a:rPr lang="en-US" dirty="0" err="1" smtClean="0"/>
              <a:t>señal</a:t>
            </a:r>
            <a:r>
              <a:rPr lang="en-US" dirty="0" smtClean="0"/>
              <a:t> y </a:t>
            </a:r>
            <a:r>
              <a:rPr lang="en-US" dirty="0" err="1" smtClean="0"/>
              <a:t>fetos</a:t>
            </a:r>
            <a:r>
              <a:rPr lang="en-US" dirty="0" smtClean="0"/>
              <a:t> de llama </a:t>
            </a:r>
            <a:r>
              <a:rPr lang="en-US" dirty="0" err="1" smtClean="0"/>
              <a:t>en</a:t>
            </a:r>
            <a:r>
              <a:rPr lang="en-US" dirty="0" smtClean="0"/>
              <a:t> el Mercado de Las </a:t>
            </a:r>
            <a:r>
              <a:rPr lang="en-US" dirty="0" err="1" smtClean="0"/>
              <a:t>Brujas</a:t>
            </a:r>
            <a:r>
              <a:rPr lang="en-US" dirty="0"/>
              <a:t>;</a:t>
            </a:r>
            <a:r>
              <a:rPr lang="en-US" dirty="0" smtClean="0"/>
              <a:t> llama con </a:t>
            </a:r>
            <a:r>
              <a:rPr lang="en-US" dirty="0" err="1" smtClean="0"/>
              <a:t>adornos</a:t>
            </a:r>
            <a:r>
              <a:rPr lang="en-US" dirty="0"/>
              <a:t>;</a:t>
            </a:r>
            <a:r>
              <a:rPr lang="en-US" dirty="0" smtClean="0"/>
              <a:t> </a:t>
            </a:r>
            <a:r>
              <a:rPr lang="en-US" dirty="0" err="1" smtClean="0"/>
              <a:t>majadito</a:t>
            </a:r>
            <a:r>
              <a:rPr lang="en-US" dirty="0" smtClean="0"/>
              <a:t> de </a:t>
            </a:r>
            <a:r>
              <a:rPr lang="en-US" dirty="0" err="1" smtClean="0"/>
              <a:t>charque</a:t>
            </a:r>
            <a:r>
              <a:rPr lang="en-US" dirty="0" smtClean="0"/>
              <a:t>, </a:t>
            </a:r>
            <a:r>
              <a:rPr lang="en-US" dirty="0" err="1" smtClean="0"/>
              <a:t>charquekán</a:t>
            </a:r>
            <a:r>
              <a:rPr lang="en-US" dirty="0" smtClean="0"/>
              <a:t>: Rafael </a:t>
            </a:r>
            <a:r>
              <a:rPr lang="en-US" dirty="0" err="1" smtClean="0"/>
              <a:t>Climent</a:t>
            </a:r>
            <a:r>
              <a:rPr lang="en-US" dirty="0" smtClean="0"/>
              <a:t>-Espino</a:t>
            </a:r>
          </a:p>
          <a:p>
            <a:pPr algn="l"/>
            <a:r>
              <a:rPr lang="en-US" dirty="0" err="1" smtClean="0"/>
              <a:t>Cuy</a:t>
            </a:r>
            <a:r>
              <a:rPr lang="en-US" dirty="0" smtClean="0"/>
              <a:t> </a:t>
            </a:r>
            <a:r>
              <a:rPr lang="en-US" dirty="0" err="1" smtClean="0"/>
              <a:t>chactado</a:t>
            </a:r>
            <a:r>
              <a:rPr lang="en-US" dirty="0" smtClean="0"/>
              <a:t>: Baylee Hall</a:t>
            </a:r>
          </a:p>
          <a:p>
            <a:pPr algn="l"/>
            <a:r>
              <a:rPr lang="en-US" dirty="0" err="1" smtClean="0"/>
              <a:t>Cuy</a:t>
            </a:r>
            <a:r>
              <a:rPr lang="en-US" dirty="0" smtClean="0"/>
              <a:t>: Kylie </a:t>
            </a:r>
            <a:r>
              <a:rPr lang="en-US" dirty="0" err="1" smtClean="0"/>
              <a:t>Luse</a:t>
            </a:r>
            <a:r>
              <a:rPr lang="en-US" dirty="0" smtClean="0"/>
              <a:t>, Vivian Mills</a:t>
            </a:r>
          </a:p>
          <a:p>
            <a:pPr algn="l"/>
            <a:r>
              <a:rPr lang="en-US" dirty="0" err="1" smtClean="0"/>
              <a:t>Hojas</a:t>
            </a:r>
            <a:r>
              <a:rPr lang="en-US" dirty="0" smtClean="0"/>
              <a:t> de coca: Vivian Mills</a:t>
            </a:r>
          </a:p>
          <a:p>
            <a:pPr algn="l"/>
            <a:r>
              <a:rPr lang="en-US" dirty="0" err="1" smtClean="0"/>
              <a:t>Otras</a:t>
            </a:r>
            <a:r>
              <a:rPr lang="en-US" dirty="0" smtClean="0"/>
              <a:t> </a:t>
            </a:r>
            <a:r>
              <a:rPr lang="en-US" dirty="0" err="1" smtClean="0"/>
              <a:t>fotos</a:t>
            </a:r>
            <a:r>
              <a:rPr lang="en-US" dirty="0" smtClean="0"/>
              <a:t>: Ana M. </a:t>
            </a:r>
            <a:r>
              <a:rPr lang="en-US" dirty="0" smtClean="0"/>
              <a:t>Gómez-Bravo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Imágenes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1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11287" y="97602"/>
            <a:ext cx="4775936" cy="852755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 Black"/>
                <a:ea typeface="Beirut" charset="-78"/>
                <a:cs typeface="Arial Black"/>
              </a:rPr>
              <a:t>Terrazas</a:t>
            </a:r>
            <a:r>
              <a:rPr lang="en-US" sz="2400" dirty="0" smtClean="0">
                <a:solidFill>
                  <a:srgbClr val="FF0000"/>
                </a:solidFill>
                <a:latin typeface="Arial Black"/>
                <a:ea typeface="Beirut" charset="-78"/>
                <a:cs typeface="Arial Black"/>
              </a:rPr>
              <a:t> de </a:t>
            </a:r>
            <a:r>
              <a:rPr lang="en-US" sz="2400" dirty="0" err="1" smtClean="0">
                <a:solidFill>
                  <a:srgbClr val="FF0000"/>
                </a:solidFill>
                <a:latin typeface="Arial Black"/>
                <a:ea typeface="Beirut" charset="-78"/>
                <a:cs typeface="Arial Black"/>
              </a:rPr>
              <a:t>cultivo</a:t>
            </a:r>
            <a:r>
              <a:rPr lang="en-US" sz="2400" dirty="0" smtClean="0">
                <a:solidFill>
                  <a:srgbClr val="FF0000"/>
                </a:solidFill>
                <a:latin typeface="Arial Black"/>
                <a:ea typeface="Beirut" charset="-78"/>
                <a:cs typeface="Arial Black"/>
              </a:rPr>
              <a:t> o </a:t>
            </a:r>
            <a:r>
              <a:rPr lang="en-US" sz="2400" dirty="0" err="1" smtClean="0">
                <a:solidFill>
                  <a:srgbClr val="FF0000"/>
                </a:solidFill>
                <a:latin typeface="Arial Black"/>
                <a:ea typeface="Beirut" charset="-78"/>
                <a:cs typeface="Arial Black"/>
              </a:rPr>
              <a:t>andenes</a:t>
            </a:r>
            <a:endParaRPr lang="en-US" sz="2400" dirty="0">
              <a:solidFill>
                <a:srgbClr val="FF0000"/>
              </a:solidFill>
              <a:latin typeface="Arial Black"/>
              <a:ea typeface="Beirut" charset="-78"/>
              <a:cs typeface="Arial Black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42" y="1083930"/>
            <a:ext cx="5677578" cy="4075112"/>
          </a:xfrm>
        </p:spPr>
      </p:pic>
      <p:sp>
        <p:nvSpPr>
          <p:cNvPr id="2" name="TextBox 1"/>
          <p:cNvSpPr txBox="1"/>
          <p:nvPr/>
        </p:nvSpPr>
        <p:spPr>
          <a:xfrm rot="10800000" flipV="1">
            <a:off x="174138" y="3907476"/>
            <a:ext cx="3090136" cy="1200329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El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cultivo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en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terrazas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en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el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montañoso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terrreno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andino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permitió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:</a:t>
            </a:r>
            <a:r>
              <a:rPr lang="en-US" sz="2400" dirty="0" smtClean="0"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056567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b="1" dirty="0" err="1" smtClean="0"/>
              <a:t>usar</a:t>
            </a:r>
            <a:r>
              <a:rPr lang="en-US" sz="2400" b="1" dirty="0" smtClean="0"/>
              <a:t> el </a:t>
            </a:r>
            <a:r>
              <a:rPr lang="en-US" sz="2400" b="1" dirty="0" err="1" smtClean="0"/>
              <a:t>suelo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rico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minerales</a:t>
            </a:r>
            <a:endParaRPr lang="en-US" sz="2400" b="1" dirty="0" smtClean="0"/>
          </a:p>
          <a:p>
            <a:pPr marL="285750" indent="-285750">
              <a:buFont typeface="Wingdings" charset="2"/>
              <a:buChar char="v"/>
            </a:pPr>
            <a:r>
              <a:rPr lang="en-US" sz="2400" b="1" dirty="0" err="1" smtClean="0"/>
              <a:t>aprovechar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microclimas</a:t>
            </a:r>
            <a:r>
              <a:rPr lang="en-US" sz="2400" b="1" dirty="0" smtClean="0"/>
              <a:t>, que </a:t>
            </a:r>
            <a:r>
              <a:rPr lang="en-US" sz="2400" b="1" dirty="0" err="1" smtClean="0"/>
              <a:t>permiten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variedad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cultivos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durante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todo</a:t>
            </a:r>
            <a:r>
              <a:rPr lang="en-US" sz="2400" b="1" dirty="0" smtClean="0"/>
              <a:t> el </a:t>
            </a:r>
            <a:r>
              <a:rPr lang="en-US" sz="2400" b="1" dirty="0" err="1" smtClean="0"/>
              <a:t>año</a:t>
            </a:r>
            <a:endParaRPr lang="en-US" sz="2400" b="1" dirty="0" smtClean="0"/>
          </a:p>
          <a:p>
            <a:pPr marL="285750" indent="-285750">
              <a:buFont typeface="Wingdings" charset="2"/>
              <a:buChar char="v"/>
            </a:pPr>
            <a:r>
              <a:rPr lang="en-US" sz="2400" b="1" dirty="0" err="1" smtClean="0"/>
              <a:t>canalizar</a:t>
            </a:r>
            <a:r>
              <a:rPr lang="en-US" sz="2400" b="1" dirty="0" smtClean="0"/>
              <a:t> el </a:t>
            </a:r>
            <a:r>
              <a:rPr lang="en-US" sz="2400" b="1" dirty="0" err="1" smtClean="0"/>
              <a:t>agua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lluvia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medio</a:t>
            </a:r>
            <a:r>
              <a:rPr lang="en-US" sz="2400" b="1" dirty="0" smtClean="0"/>
              <a:t> de un </a:t>
            </a:r>
            <a:r>
              <a:rPr lang="en-US" sz="2400" b="1" dirty="0" err="1" smtClean="0"/>
              <a:t>sistema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irrigación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38" y="49829"/>
            <a:ext cx="2496620" cy="3328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38" y="3312382"/>
            <a:ext cx="249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Sistema de </a:t>
            </a:r>
            <a:r>
              <a:rPr lang="en-US" b="1" dirty="0" err="1" smtClean="0"/>
              <a:t>irrigación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Machu </a:t>
            </a:r>
            <a:r>
              <a:rPr lang="en-US" b="1" dirty="0" err="1" smtClean="0"/>
              <a:t>Pichu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39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43839" y="1514263"/>
            <a:ext cx="8897420" cy="875654"/>
          </a:xfrm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2400" b="1" dirty="0" smtClean="0">
                <a:ea typeface="Beirut" charset="-78"/>
                <a:cs typeface="Beirut" charset="-78"/>
              </a:rPr>
              <a:t>Los </a:t>
            </a:r>
            <a:r>
              <a:rPr lang="en-US" sz="2400" b="1" dirty="0" err="1" smtClean="0">
                <a:ea typeface="Beirut" charset="-78"/>
                <a:cs typeface="Beirut" charset="-78"/>
              </a:rPr>
              <a:t>tres</a:t>
            </a:r>
            <a:r>
              <a:rPr lang="en-US" sz="2400" b="1" dirty="0" smtClean="0">
                <a:ea typeface="Beirut" charset="-78"/>
                <a:cs typeface="Beirut" charset="-78"/>
              </a:rPr>
              <a:t> </a:t>
            </a:r>
            <a:r>
              <a:rPr lang="en-US" sz="2400" b="1" dirty="0" err="1" smtClean="0">
                <a:ea typeface="Beirut" charset="-78"/>
                <a:cs typeface="Beirut" charset="-78"/>
              </a:rPr>
              <a:t>cultivos</a:t>
            </a:r>
            <a:r>
              <a:rPr lang="en-US" sz="2400" b="1" dirty="0" smtClean="0">
                <a:ea typeface="Beirut" charset="-78"/>
                <a:cs typeface="Beirut" charset="-78"/>
              </a:rPr>
              <a:t> </a:t>
            </a:r>
            <a:r>
              <a:rPr lang="en-US" sz="2400" b="1" dirty="0" err="1" smtClean="0">
                <a:ea typeface="Beirut" charset="-78"/>
                <a:cs typeface="Beirut" charset="-78"/>
              </a:rPr>
              <a:t>más</a:t>
            </a:r>
            <a:r>
              <a:rPr lang="en-US" sz="2400" b="1" dirty="0" smtClean="0">
                <a:ea typeface="Beirut" charset="-78"/>
                <a:cs typeface="Beirut" charset="-78"/>
              </a:rPr>
              <a:t> </a:t>
            </a:r>
            <a:r>
              <a:rPr lang="en-US" sz="2400" b="1" dirty="0" err="1" smtClean="0">
                <a:ea typeface="Beirut" charset="-78"/>
                <a:cs typeface="Beirut" charset="-78"/>
              </a:rPr>
              <a:t>importantes</a:t>
            </a:r>
            <a:r>
              <a:rPr lang="en-US" sz="2400" b="1" dirty="0" smtClean="0">
                <a:ea typeface="Beirut" charset="-78"/>
                <a:cs typeface="Beirut" charset="-78"/>
              </a:rPr>
              <a:t> </a:t>
            </a:r>
            <a:r>
              <a:rPr lang="en-US" sz="2400" b="1" dirty="0" err="1" smtClean="0">
                <a:ea typeface="Beirut" charset="-78"/>
                <a:cs typeface="Beirut" charset="-78"/>
              </a:rPr>
              <a:t>eran</a:t>
            </a:r>
            <a:r>
              <a:rPr lang="en-US" sz="2400" b="1" dirty="0" smtClean="0">
                <a:ea typeface="Beirut" charset="-78"/>
                <a:cs typeface="Beirut" charset="-78"/>
              </a:rPr>
              <a:t> la papa, el </a:t>
            </a:r>
            <a:r>
              <a:rPr lang="en-US" sz="2400" b="1" dirty="0" err="1" smtClean="0">
                <a:ea typeface="Beirut" charset="-78"/>
                <a:cs typeface="Beirut" charset="-78"/>
              </a:rPr>
              <a:t>maíz</a:t>
            </a:r>
            <a:r>
              <a:rPr lang="en-US" sz="2400" b="1" dirty="0" smtClean="0">
                <a:ea typeface="Beirut" charset="-78"/>
                <a:cs typeface="Beirut" charset="-78"/>
              </a:rPr>
              <a:t> </a:t>
            </a:r>
            <a:r>
              <a:rPr lang="en-US" sz="2400" b="1" dirty="0" smtClean="0">
                <a:ea typeface="Beirut" charset="-78"/>
                <a:cs typeface="Beirut" charset="-78"/>
              </a:rPr>
              <a:t>y la </a:t>
            </a:r>
            <a:r>
              <a:rPr lang="en-US" sz="2400" b="1" dirty="0" err="1" smtClean="0">
                <a:ea typeface="Beirut" charset="-78"/>
                <a:cs typeface="Beirut" charset="-78"/>
              </a:rPr>
              <a:t>quinua</a:t>
            </a:r>
            <a:r>
              <a:rPr lang="en-US" sz="2400" b="1" dirty="0" smtClean="0">
                <a:ea typeface="Beirut" charset="-78"/>
                <a:cs typeface="Beirut" charset="-78"/>
              </a:rPr>
              <a:t>, que </a:t>
            </a:r>
            <a:r>
              <a:rPr lang="en-US" sz="2400" b="1" dirty="0" err="1" smtClean="0">
                <a:ea typeface="Beirut" charset="-78"/>
                <a:cs typeface="Beirut" charset="-78"/>
              </a:rPr>
              <a:t>siguen</a:t>
            </a:r>
            <a:r>
              <a:rPr lang="en-US" sz="2400" b="1" dirty="0" smtClean="0">
                <a:ea typeface="Beirut" charset="-78"/>
                <a:cs typeface="Beirut" charset="-78"/>
              </a:rPr>
              <a:t> </a:t>
            </a:r>
            <a:r>
              <a:rPr lang="en-US" sz="2400" b="1" dirty="0" err="1" smtClean="0">
                <a:ea typeface="Beirut" charset="-78"/>
                <a:cs typeface="Beirut" charset="-78"/>
              </a:rPr>
              <a:t>siendo</a:t>
            </a:r>
            <a:r>
              <a:rPr lang="en-US" sz="2400" b="1" dirty="0" smtClean="0">
                <a:ea typeface="Beirut" charset="-78"/>
                <a:cs typeface="Beirut" charset="-78"/>
              </a:rPr>
              <a:t> </a:t>
            </a:r>
            <a:r>
              <a:rPr lang="en-US" sz="2400" b="1" dirty="0" err="1" smtClean="0">
                <a:ea typeface="Beirut" charset="-78"/>
                <a:cs typeface="Beirut" charset="-78"/>
              </a:rPr>
              <a:t>alimentos</a:t>
            </a:r>
            <a:r>
              <a:rPr lang="en-US" sz="2400" b="1" dirty="0" smtClean="0">
                <a:ea typeface="Beirut" charset="-78"/>
                <a:cs typeface="Beirut" charset="-78"/>
              </a:rPr>
              <a:t> </a:t>
            </a:r>
            <a:r>
              <a:rPr lang="en-US" sz="2400" b="1" dirty="0" err="1" smtClean="0">
                <a:ea typeface="Beirut" charset="-78"/>
                <a:cs typeface="Beirut" charset="-78"/>
              </a:rPr>
              <a:t>fundamentales</a:t>
            </a:r>
            <a:r>
              <a:rPr lang="en-US" sz="2400" b="1" dirty="0" smtClean="0">
                <a:ea typeface="Beirut" charset="-78"/>
                <a:cs typeface="Beirut" charset="-78"/>
              </a:rPr>
              <a:t> </a:t>
            </a:r>
            <a:endParaRPr lang="en-US" sz="2400" b="1" dirty="0">
              <a:ea typeface="Beirut" charset="-78"/>
              <a:cs typeface="Beirut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349321"/>
            <a:ext cx="4114800" cy="955497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Cultivos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8" y="2599361"/>
            <a:ext cx="3082246" cy="3836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758" y="6340886"/>
            <a:ext cx="4993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Papas y </a:t>
            </a:r>
            <a:r>
              <a:rPr lang="en-US" sz="2000" b="1" dirty="0" err="1" smtClean="0"/>
              <a:t>maíz</a:t>
            </a:r>
            <a:r>
              <a:rPr lang="en-US" sz="2000" b="1" dirty="0" smtClean="0"/>
              <a:t> a la </a:t>
            </a:r>
            <a:r>
              <a:rPr lang="en-US" sz="2000" b="1" dirty="0" err="1" smtClean="0"/>
              <a:t>venta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en</a:t>
            </a:r>
            <a:r>
              <a:rPr lang="en-US" sz="2000" b="1" dirty="0" smtClean="0"/>
              <a:t> La Paz, Bolivia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52" y="2731280"/>
            <a:ext cx="2045698" cy="3477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98" y="2970944"/>
            <a:ext cx="2479002" cy="2655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247" y="5879221"/>
            <a:ext cx="281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 </a:t>
            </a:r>
            <a:r>
              <a:rPr lang="en-US" b="1" dirty="0" err="1" smtClean="0"/>
              <a:t>quinua</a:t>
            </a:r>
            <a:r>
              <a:rPr lang="en-US" b="1" dirty="0" smtClean="0"/>
              <a:t> </a:t>
            </a:r>
            <a:r>
              <a:rPr lang="en-US" b="1" dirty="0" err="1" smtClean="0"/>
              <a:t>aporta</a:t>
            </a:r>
            <a:r>
              <a:rPr lang="en-US" b="1" dirty="0" smtClean="0"/>
              <a:t> </a:t>
            </a:r>
            <a:r>
              <a:rPr lang="en-US" b="1" dirty="0" err="1" smtClean="0"/>
              <a:t>todos</a:t>
            </a:r>
            <a:r>
              <a:rPr lang="en-US" b="1" dirty="0" smtClean="0"/>
              <a:t> </a:t>
            </a:r>
            <a:r>
              <a:rPr lang="en-US" b="1" dirty="0" err="1" smtClean="0"/>
              <a:t>los</a:t>
            </a:r>
            <a:r>
              <a:rPr lang="en-US" b="1" dirty="0" smtClean="0"/>
              <a:t> </a:t>
            </a:r>
            <a:r>
              <a:rPr lang="en-US" b="1" dirty="0" err="1" smtClean="0"/>
              <a:t>aminoácidos</a:t>
            </a:r>
            <a:r>
              <a:rPr lang="en-US" b="1" dirty="0" smtClean="0"/>
              <a:t> </a:t>
            </a:r>
            <a:r>
              <a:rPr lang="en-US" b="1" dirty="0" err="1" smtClean="0"/>
              <a:t>esenciales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14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603" y="91726"/>
            <a:ext cx="7543800" cy="12945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Alimentos </a:t>
            </a:r>
            <a:r>
              <a:rPr lang="en-US" sz="2400" dirty="0" err="1" smtClean="0"/>
              <a:t>incas</a:t>
            </a:r>
            <a:r>
              <a:rPr lang="en-US" sz="2400" dirty="0"/>
              <a:t> </a:t>
            </a:r>
            <a:r>
              <a:rPr lang="en-US" sz="2400" dirty="0" smtClean="0"/>
              <a:t>- </a:t>
            </a:r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 smtClean="0"/>
              <a:t>tubérculos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796"/>
            <a:ext cx="5009641" cy="3757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31" y="5592962"/>
            <a:ext cx="4006921" cy="7145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Olluco</a:t>
            </a:r>
            <a:r>
              <a:rPr lang="en-US" sz="2000" b="1" dirty="0" smtClean="0"/>
              <a:t> a la </a:t>
            </a:r>
            <a:r>
              <a:rPr lang="en-US" sz="2000" b="1" dirty="0" err="1" smtClean="0"/>
              <a:t>venta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en</a:t>
            </a:r>
            <a:r>
              <a:rPr lang="en-US" sz="2000" b="1" dirty="0" smtClean="0"/>
              <a:t> el </a:t>
            </a:r>
            <a:r>
              <a:rPr lang="en-US" sz="2000" b="1" dirty="0" err="1" smtClean="0"/>
              <a:t>mercado</a:t>
            </a:r>
            <a:r>
              <a:rPr lang="en-US" sz="2000" b="1" dirty="0" smtClean="0"/>
              <a:t> junto con </a:t>
            </a:r>
            <a:r>
              <a:rPr lang="en-US" sz="2000" b="1" dirty="0" err="1" smtClean="0"/>
              <a:t>ajíes</a:t>
            </a:r>
            <a:r>
              <a:rPr lang="en-US" sz="2000" b="1" dirty="0" smtClean="0"/>
              <a:t> y </a:t>
            </a:r>
            <a:r>
              <a:rPr lang="en-US" sz="2000" b="1" dirty="0" err="1" smtClean="0"/>
              <a:t>otras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hortalizas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02629" y="4958173"/>
            <a:ext cx="394273" cy="61284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57948" y="2665885"/>
            <a:ext cx="1496329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Olluco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79" y="4397194"/>
            <a:ext cx="3130193" cy="2347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85" y="1457796"/>
            <a:ext cx="2402461" cy="3203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2860" y="4958173"/>
            <a:ext cx="1362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 palabra ‘</a:t>
            </a:r>
            <a:r>
              <a:rPr lang="en-US" dirty="0" err="1" smtClean="0"/>
              <a:t>olluco</a:t>
            </a:r>
            <a:r>
              <a:rPr lang="en-US" dirty="0" smtClean="0"/>
              <a:t>’ </a:t>
            </a:r>
            <a:r>
              <a:rPr lang="en-US" dirty="0" err="1" smtClean="0"/>
              <a:t>proviene</a:t>
            </a:r>
            <a:r>
              <a:rPr lang="en-US" dirty="0" smtClean="0"/>
              <a:t> del </a:t>
            </a:r>
            <a:r>
              <a:rPr lang="en-US" dirty="0" err="1" smtClean="0"/>
              <a:t>quechua</a:t>
            </a:r>
            <a:r>
              <a:rPr lang="en-US" dirty="0" smtClean="0"/>
              <a:t> </a:t>
            </a:r>
            <a:r>
              <a:rPr lang="en-US" i="1" dirty="0" err="1" smtClean="0"/>
              <a:t>ulluku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613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3" y="1907872"/>
            <a:ext cx="3056334" cy="4075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4960" y="518160"/>
            <a:ext cx="6172200" cy="115062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 smtClean="0"/>
              <a:t>tubérculos</a:t>
            </a:r>
            <a:r>
              <a:rPr lang="en-US" sz="2400" dirty="0" smtClean="0"/>
              <a:t>: </a:t>
            </a:r>
            <a:r>
              <a:rPr lang="en-US" sz="2400" dirty="0" err="1" smtClean="0"/>
              <a:t>Melloco</a:t>
            </a:r>
            <a:r>
              <a:rPr lang="en-US" sz="2400" dirty="0" smtClean="0"/>
              <a:t> y </a:t>
            </a:r>
            <a:r>
              <a:rPr lang="en-US" sz="2400" dirty="0" err="1" smtClean="0"/>
              <a:t>oca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01" y="1960652"/>
            <a:ext cx="3767008" cy="40223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254" y="6222076"/>
            <a:ext cx="760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</a:t>
            </a:r>
            <a:r>
              <a:rPr lang="en-US" dirty="0" smtClean="0"/>
              <a:t> Ecuador el </a:t>
            </a:r>
            <a:r>
              <a:rPr lang="en-US" dirty="0" err="1" smtClean="0"/>
              <a:t>olluco</a:t>
            </a:r>
            <a:r>
              <a:rPr lang="en-US" dirty="0" smtClean="0"/>
              <a:t> se </a:t>
            </a:r>
            <a:r>
              <a:rPr lang="en-US" dirty="0" err="1" smtClean="0"/>
              <a:t>denomina</a:t>
            </a:r>
            <a:r>
              <a:rPr lang="en-US" dirty="0" smtClean="0"/>
              <a:t> ‘</a:t>
            </a:r>
            <a:r>
              <a:rPr lang="en-US" dirty="0" err="1" smtClean="0"/>
              <a:t>melloco</a:t>
            </a:r>
            <a:r>
              <a:rPr lang="en-US" dirty="0" smtClean="0"/>
              <a:t>,’ </a:t>
            </a:r>
            <a:r>
              <a:rPr lang="en-US" dirty="0" err="1" smtClean="0"/>
              <a:t>término</a:t>
            </a:r>
            <a:r>
              <a:rPr lang="en-US" dirty="0" smtClean="0"/>
              <a:t> que </a:t>
            </a:r>
            <a:r>
              <a:rPr lang="en-US" dirty="0" err="1" smtClean="0"/>
              <a:t>viene</a:t>
            </a:r>
            <a:r>
              <a:rPr lang="en-US" dirty="0" smtClean="0"/>
              <a:t> del </a:t>
            </a:r>
            <a:r>
              <a:rPr lang="en-US" dirty="0" err="1" smtClean="0"/>
              <a:t>quechua</a:t>
            </a:r>
            <a:r>
              <a:rPr lang="en-US" dirty="0" smtClean="0"/>
              <a:t> </a:t>
            </a:r>
            <a:r>
              <a:rPr lang="en-US" i="1" dirty="0" err="1" smtClean="0"/>
              <a:t>millucu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330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orient="vert"/>
          </p:nvPr>
        </p:nvSpPr>
        <p:spPr>
          <a:xfrm rot="16200000">
            <a:off x="7591660" y="-100851"/>
            <a:ext cx="788199" cy="164592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Chuño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420" y="1512211"/>
            <a:ext cx="4075113" cy="4075112"/>
          </a:xfrm>
        </p:spPr>
      </p:pic>
      <p:sp>
        <p:nvSpPr>
          <p:cNvPr id="5" name="TextBox 4"/>
          <p:cNvSpPr txBox="1"/>
          <p:nvPr/>
        </p:nvSpPr>
        <p:spPr>
          <a:xfrm>
            <a:off x="5109209" y="5777428"/>
            <a:ext cx="2110741" cy="41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Chuño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blanco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2146935" y="6087639"/>
            <a:ext cx="528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Min. 19: 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www.youtube.com/watch?v=cnemHFMQ6Bg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3" descr="IMG_07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6" r="-17906"/>
          <a:stretch>
            <a:fillRect/>
          </a:stretch>
        </p:blipFill>
        <p:spPr>
          <a:xfrm>
            <a:off x="-494776" y="1861001"/>
            <a:ext cx="5680185" cy="31238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" y="5164309"/>
            <a:ext cx="4137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chairo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 smtClean="0"/>
              <a:t>plato</a:t>
            </a:r>
            <a:r>
              <a:rPr lang="en-US" dirty="0" smtClean="0"/>
              <a:t> </a:t>
            </a:r>
            <a:r>
              <a:rPr lang="en-US" dirty="0" err="1" smtClean="0"/>
              <a:t>tradicionalmente</a:t>
            </a:r>
            <a:r>
              <a:rPr lang="en-US" dirty="0" smtClean="0"/>
              <a:t> </a:t>
            </a:r>
            <a:r>
              <a:rPr lang="en-US" dirty="0" err="1" smtClean="0"/>
              <a:t>elaborado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aimara</a:t>
            </a:r>
            <a:r>
              <a:rPr lang="en-US" dirty="0"/>
              <a:t> que </a:t>
            </a:r>
            <a:r>
              <a:rPr lang="en-US" dirty="0" err="1"/>
              <a:t>contiene</a:t>
            </a:r>
            <a:r>
              <a:rPr lang="en-US" dirty="0"/>
              <a:t> </a:t>
            </a:r>
            <a:r>
              <a:rPr lang="en-US" dirty="0" err="1"/>
              <a:t>chuño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" y="178338"/>
            <a:ext cx="6644640" cy="12003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Las papas y </a:t>
            </a:r>
            <a:r>
              <a:rPr lang="en-US" b="1" dirty="0" err="1" smtClean="0"/>
              <a:t>otros</a:t>
            </a:r>
            <a:r>
              <a:rPr lang="en-US" b="1" dirty="0" smtClean="0"/>
              <a:t> </a:t>
            </a:r>
            <a:r>
              <a:rPr lang="en-US" b="1" dirty="0" err="1" smtClean="0"/>
              <a:t>tubérculos</a:t>
            </a:r>
            <a:r>
              <a:rPr lang="en-US" b="1" dirty="0" smtClean="0"/>
              <a:t> </a:t>
            </a:r>
            <a:r>
              <a:rPr lang="en-US" b="1" dirty="0" err="1" smtClean="0"/>
              <a:t>crecen</a:t>
            </a:r>
            <a:r>
              <a:rPr lang="en-US" b="1" dirty="0" smtClean="0"/>
              <a:t> </a:t>
            </a:r>
            <a:r>
              <a:rPr lang="en-US" b="1" dirty="0" err="1" smtClean="0"/>
              <a:t>bien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zonas de gran </a:t>
            </a:r>
            <a:r>
              <a:rPr lang="en-US" b="1" dirty="0" err="1" smtClean="0"/>
              <a:t>altitud</a:t>
            </a:r>
            <a:r>
              <a:rPr lang="en-US" b="1" dirty="0" smtClean="0"/>
              <a:t>, </a:t>
            </a:r>
            <a:r>
              <a:rPr lang="en-US" b="1" dirty="0" err="1" smtClean="0"/>
              <a:t>por</a:t>
            </a:r>
            <a:r>
              <a:rPr lang="en-US" b="1" dirty="0" smtClean="0"/>
              <a:t> lo que son un </a:t>
            </a:r>
            <a:r>
              <a:rPr lang="en-US" b="1" dirty="0" err="1" smtClean="0"/>
              <a:t>alimento</a:t>
            </a:r>
            <a:r>
              <a:rPr lang="en-US" b="1" dirty="0" smtClean="0"/>
              <a:t> </a:t>
            </a:r>
            <a:r>
              <a:rPr lang="en-US" b="1" dirty="0" err="1" smtClean="0"/>
              <a:t>básico</a:t>
            </a:r>
            <a:r>
              <a:rPr lang="en-US" b="1" dirty="0" smtClean="0"/>
              <a:t>. Para </a:t>
            </a:r>
            <a:r>
              <a:rPr lang="en-US" b="1" dirty="0" err="1" smtClean="0"/>
              <a:t>conservar</a:t>
            </a:r>
            <a:r>
              <a:rPr lang="en-US" b="1" dirty="0" smtClean="0"/>
              <a:t> las papas </a:t>
            </a:r>
            <a:r>
              <a:rPr lang="en-US" b="1" dirty="0" err="1" smtClean="0"/>
              <a:t>durante</a:t>
            </a:r>
            <a:r>
              <a:rPr lang="en-US" b="1" dirty="0" smtClean="0"/>
              <a:t> </a:t>
            </a:r>
            <a:r>
              <a:rPr lang="en-US" b="1" dirty="0" err="1" smtClean="0"/>
              <a:t>todo</a:t>
            </a:r>
            <a:r>
              <a:rPr lang="en-US" b="1" dirty="0" smtClean="0"/>
              <a:t> el </a:t>
            </a:r>
            <a:r>
              <a:rPr lang="en-US" b="1" dirty="0" err="1" smtClean="0"/>
              <a:t>año</a:t>
            </a:r>
            <a:r>
              <a:rPr lang="en-US" b="1" dirty="0" smtClean="0"/>
              <a:t> </a:t>
            </a:r>
            <a:r>
              <a:rPr lang="en-US" b="1" dirty="0" smtClean="0"/>
              <a:t>se </a:t>
            </a:r>
            <a:r>
              <a:rPr lang="en-US" b="1" dirty="0" err="1" smtClean="0"/>
              <a:t>someten</a:t>
            </a:r>
            <a:r>
              <a:rPr lang="en-US" b="1" dirty="0" smtClean="0"/>
              <a:t> a un </a:t>
            </a:r>
            <a:r>
              <a:rPr lang="en-US" b="1" dirty="0" err="1" smtClean="0"/>
              <a:t>proceso</a:t>
            </a:r>
            <a:r>
              <a:rPr lang="en-US" b="1" dirty="0" smtClean="0"/>
              <a:t> de </a:t>
            </a:r>
            <a:r>
              <a:rPr lang="en-US" b="1" dirty="0" err="1" smtClean="0"/>
              <a:t>liofilización</a:t>
            </a:r>
            <a:r>
              <a:rPr lang="en-US" b="1" dirty="0" smtClean="0"/>
              <a:t> </a:t>
            </a:r>
            <a:r>
              <a:rPr lang="en-US" b="1" dirty="0" smtClean="0"/>
              <a:t>que </a:t>
            </a:r>
            <a:r>
              <a:rPr lang="en-US" b="1" dirty="0" err="1" smtClean="0"/>
              <a:t>convierte</a:t>
            </a:r>
            <a:r>
              <a:rPr lang="en-US" b="1" dirty="0" smtClean="0"/>
              <a:t> a la papa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chuño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3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12" y="1116971"/>
            <a:ext cx="3346558" cy="36456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3200" y="263546"/>
            <a:ext cx="4316303" cy="701040"/>
          </a:xfrm>
        </p:spPr>
        <p:txBody>
          <a:bodyPr>
            <a:noAutofit/>
          </a:bodyPr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América</a:t>
            </a:r>
            <a:r>
              <a:rPr lang="en-US" dirty="0" smtClean="0"/>
              <a:t> del sur se </a:t>
            </a:r>
            <a:r>
              <a:rPr lang="en-US" dirty="0" err="1" smtClean="0"/>
              <a:t>cultivan</a:t>
            </a:r>
            <a:r>
              <a:rPr lang="en-US" dirty="0" smtClean="0"/>
              <a:t>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ajíes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00314" y="5105812"/>
            <a:ext cx="2774023" cy="12311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El </a:t>
            </a:r>
            <a:r>
              <a:rPr lang="en-US" b="1" dirty="0" err="1" smtClean="0"/>
              <a:t>ají</a:t>
            </a:r>
            <a:r>
              <a:rPr lang="en-US" b="1" dirty="0" smtClean="0"/>
              <a:t> </a:t>
            </a:r>
            <a:r>
              <a:rPr lang="en-US" b="1" dirty="0" err="1" smtClean="0"/>
              <a:t>amarillo</a:t>
            </a:r>
            <a:r>
              <a:rPr lang="en-US" b="1" dirty="0" smtClean="0"/>
              <a:t> </a:t>
            </a:r>
            <a:r>
              <a:rPr lang="en-US" b="1" dirty="0" err="1" smtClean="0"/>
              <a:t>es</a:t>
            </a:r>
            <a:r>
              <a:rPr lang="en-US" b="1" dirty="0" smtClean="0"/>
              <a:t> </a:t>
            </a:r>
            <a:r>
              <a:rPr lang="en-US" b="1" dirty="0" err="1" smtClean="0"/>
              <a:t>ingrediente</a:t>
            </a:r>
            <a:r>
              <a:rPr lang="en-US" b="1" dirty="0" smtClean="0"/>
              <a:t> indispensable para </a:t>
            </a:r>
            <a:r>
              <a:rPr lang="en-US" b="1" dirty="0" err="1" smtClean="0"/>
              <a:t>hacer</a:t>
            </a:r>
            <a:r>
              <a:rPr lang="en-US" b="1" dirty="0" smtClean="0"/>
              <a:t> el </a:t>
            </a:r>
            <a:r>
              <a:rPr lang="en-US" b="1" dirty="0" err="1" smtClean="0"/>
              <a:t>plato</a:t>
            </a:r>
            <a:r>
              <a:rPr lang="en-US" b="1" dirty="0" smtClean="0"/>
              <a:t> </a:t>
            </a:r>
            <a:r>
              <a:rPr lang="en-US" b="1" dirty="0" err="1" smtClean="0"/>
              <a:t>peruano</a:t>
            </a:r>
            <a:r>
              <a:rPr lang="en-US" b="1" dirty="0" smtClean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ají</a:t>
            </a:r>
            <a:r>
              <a:rPr lang="en-US" sz="2000" b="1" dirty="0" smtClean="0">
                <a:solidFill>
                  <a:srgbClr val="FF0000"/>
                </a:solidFill>
              </a:rPr>
              <a:t> de </a:t>
            </a:r>
            <a:r>
              <a:rPr lang="en-US" sz="2000" b="1" dirty="0" err="1" smtClean="0">
                <a:solidFill>
                  <a:srgbClr val="FF0000"/>
                </a:solidFill>
              </a:rPr>
              <a:t>gallina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52" y="1133176"/>
            <a:ext cx="1915191" cy="3072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4" y="82194"/>
            <a:ext cx="2318820" cy="30917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9361" y="1972638"/>
            <a:ext cx="10706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Ají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 limo</a:t>
            </a:r>
            <a:endParaRPr 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" y="2975813"/>
            <a:ext cx="2422063" cy="32294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0800000" flipV="1">
            <a:off x="195208" y="6336918"/>
            <a:ext cx="186989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Ají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escabeche</a:t>
            </a:r>
            <a:endParaRPr 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40" y="4358075"/>
            <a:ext cx="3232511" cy="242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2" y="1840737"/>
            <a:ext cx="3056334" cy="4075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6997" y="421240"/>
            <a:ext cx="8342615" cy="125516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El </a:t>
            </a:r>
            <a:r>
              <a:rPr lang="en-US" dirty="0" err="1" smtClean="0">
                <a:solidFill>
                  <a:srgbClr val="FF0000"/>
                </a:solidFill>
              </a:rPr>
              <a:t>chirmol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chilmol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pebre</a:t>
            </a:r>
            <a:r>
              <a:rPr lang="en-US" dirty="0" smtClean="0">
                <a:solidFill>
                  <a:srgbClr val="FF0000"/>
                </a:solidFill>
              </a:rPr>
              <a:t>, salsa </a:t>
            </a:r>
            <a:r>
              <a:rPr lang="en-US" dirty="0" err="1" smtClean="0">
                <a:solidFill>
                  <a:srgbClr val="FF0000"/>
                </a:solidFill>
              </a:rPr>
              <a:t>criolla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llajua</a:t>
            </a:r>
            <a:r>
              <a:rPr lang="en-US" dirty="0" smtClean="0">
                <a:solidFill>
                  <a:srgbClr val="FF0000"/>
                </a:solidFill>
              </a:rPr>
              <a:t> y </a:t>
            </a:r>
            <a:r>
              <a:rPr lang="en-US" dirty="0" err="1" smtClean="0">
                <a:solidFill>
                  <a:srgbClr val="FF0000"/>
                </a:solidFill>
              </a:rPr>
              <a:t>pico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gallo</a:t>
            </a:r>
            <a:r>
              <a:rPr lang="en-US" dirty="0" smtClean="0">
                <a:solidFill>
                  <a:srgbClr val="009051"/>
                </a:solidFill>
              </a:rPr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tienen</a:t>
            </a:r>
            <a:r>
              <a:rPr lang="en-US" dirty="0" smtClean="0"/>
              <a:t> </a:t>
            </a:r>
            <a:r>
              <a:rPr lang="en-US" dirty="0" err="1" smtClean="0"/>
              <a:t>características</a:t>
            </a:r>
            <a:r>
              <a:rPr lang="en-US" dirty="0" smtClean="0"/>
              <a:t> </a:t>
            </a:r>
            <a:r>
              <a:rPr lang="en-US" dirty="0" err="1" smtClean="0"/>
              <a:t>comunes</a:t>
            </a:r>
            <a:r>
              <a:rPr lang="en-US" dirty="0" smtClean="0"/>
              <a:t>, </a:t>
            </a:r>
            <a:r>
              <a:rPr lang="en-US" dirty="0" err="1" smtClean="0"/>
              <a:t>pudiendo</a:t>
            </a:r>
            <a:r>
              <a:rPr lang="en-US" dirty="0" smtClean="0"/>
              <a:t> </a:t>
            </a:r>
            <a:r>
              <a:rPr lang="en-US" dirty="0" err="1" smtClean="0"/>
              <a:t>combinar</a:t>
            </a:r>
            <a:r>
              <a:rPr lang="en-US" dirty="0" smtClean="0"/>
              <a:t> </a:t>
            </a:r>
            <a:r>
              <a:rPr lang="en-US" dirty="0" err="1" smtClean="0"/>
              <a:t>ajíes</a:t>
            </a:r>
            <a:r>
              <a:rPr lang="en-US" dirty="0" smtClean="0"/>
              <a:t> </a:t>
            </a:r>
            <a:r>
              <a:rPr lang="en-US" dirty="0" smtClean="0"/>
              <a:t>o </a:t>
            </a:r>
            <a:r>
              <a:rPr lang="en-US" dirty="0" err="1" smtClean="0"/>
              <a:t>chiles</a:t>
            </a:r>
            <a:r>
              <a:rPr lang="en-US" dirty="0" smtClean="0"/>
              <a:t>, </a:t>
            </a:r>
            <a:r>
              <a:rPr lang="en-US" dirty="0" err="1" smtClean="0"/>
              <a:t>tomates</a:t>
            </a:r>
            <a:r>
              <a:rPr lang="en-US" dirty="0" smtClean="0"/>
              <a:t>, </a:t>
            </a:r>
            <a:r>
              <a:rPr lang="en-US" dirty="0" err="1" smtClean="0"/>
              <a:t>cebolla</a:t>
            </a:r>
            <a:r>
              <a:rPr lang="en-US" dirty="0" smtClean="0"/>
              <a:t>, </a:t>
            </a:r>
            <a:r>
              <a:rPr lang="en-US" dirty="0" err="1" smtClean="0"/>
              <a:t>ajo</a:t>
            </a:r>
            <a:r>
              <a:rPr lang="en-US" dirty="0" smtClean="0"/>
              <a:t>, cilantro, </a:t>
            </a:r>
            <a:r>
              <a:rPr lang="en-US" dirty="0" err="1" smtClean="0"/>
              <a:t>perejil</a:t>
            </a:r>
            <a:r>
              <a:rPr lang="en-US" dirty="0" smtClean="0"/>
              <a:t>, </a:t>
            </a:r>
            <a:r>
              <a:rPr lang="en-US" dirty="0" err="1" smtClean="0"/>
              <a:t>orégano</a:t>
            </a:r>
            <a:r>
              <a:rPr lang="en-US" dirty="0" smtClean="0"/>
              <a:t>, </a:t>
            </a:r>
            <a:r>
              <a:rPr lang="en-US" dirty="0" err="1" smtClean="0"/>
              <a:t>sal</a:t>
            </a:r>
            <a:r>
              <a:rPr lang="en-US" dirty="0"/>
              <a:t> </a:t>
            </a:r>
            <a:r>
              <a:rPr lang="en-US" dirty="0" smtClean="0"/>
              <a:t>y </a:t>
            </a:r>
            <a:r>
              <a:rPr lang="en-US" dirty="0" err="1" smtClean="0"/>
              <a:t>vinagre</a:t>
            </a:r>
            <a:r>
              <a:rPr lang="en-US" dirty="0" smtClean="0"/>
              <a:t> o </a:t>
            </a:r>
            <a:r>
              <a:rPr lang="en-US" dirty="0" err="1" smtClean="0"/>
              <a:t>limón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58" y="1932453"/>
            <a:ext cx="3249900" cy="3693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0552" y="2087880"/>
            <a:ext cx="1950720" cy="28623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 </a:t>
            </a:r>
            <a:r>
              <a:rPr lang="en-US" sz="2000" dirty="0" err="1" smtClean="0"/>
              <a:t>ají</a:t>
            </a:r>
            <a:r>
              <a:rPr lang="en-US" sz="2000" dirty="0" smtClean="0"/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componente</a:t>
            </a:r>
            <a:r>
              <a:rPr lang="en-US" sz="2000" dirty="0" smtClean="0"/>
              <a:t> fundamental del </a:t>
            </a:r>
            <a:r>
              <a:rPr lang="en-US" sz="2000" dirty="0" err="1" smtClean="0"/>
              <a:t>acompañamiento</a:t>
            </a:r>
            <a:r>
              <a:rPr lang="en-US" sz="2000" dirty="0" smtClean="0"/>
              <a:t>. </a:t>
            </a:r>
            <a:r>
              <a:rPr lang="en-US" sz="2000" dirty="0" err="1" smtClean="0"/>
              <a:t>Acostumbra</a:t>
            </a:r>
            <a:r>
              <a:rPr lang="en-US" sz="2000" dirty="0" smtClean="0"/>
              <a:t> a </a:t>
            </a:r>
            <a:r>
              <a:rPr lang="en-US" sz="2000" dirty="0" err="1" smtClean="0"/>
              <a:t>servirse</a:t>
            </a:r>
            <a:r>
              <a:rPr lang="en-US" sz="2000" dirty="0" smtClean="0"/>
              <a:t> con la comida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muchos</a:t>
            </a:r>
            <a:r>
              <a:rPr lang="en-US" sz="2000" dirty="0" smtClean="0"/>
              <a:t> de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err="1" smtClean="0"/>
              <a:t>países</a:t>
            </a:r>
            <a:r>
              <a:rPr lang="en-US" sz="2000" dirty="0" smtClean="0"/>
              <a:t> </a:t>
            </a:r>
            <a:r>
              <a:rPr lang="en-US" sz="2000" dirty="0" err="1" smtClean="0"/>
              <a:t>hispánicos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18032" y="5915849"/>
            <a:ext cx="88345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En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parejas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  <a:r>
              <a:rPr lang="en-US" sz="2400" b="1" dirty="0"/>
              <a:t>¿</a:t>
            </a:r>
            <a:r>
              <a:rPr lang="en-US" sz="2400" b="1" dirty="0" err="1"/>
              <a:t>Cómo</a:t>
            </a:r>
            <a:r>
              <a:rPr lang="en-US" sz="2400" b="1" dirty="0"/>
              <a:t> </a:t>
            </a:r>
            <a:r>
              <a:rPr lang="en-US" sz="2400" b="1" dirty="0" err="1"/>
              <a:t>explicas</a:t>
            </a:r>
            <a:r>
              <a:rPr lang="en-US" sz="2400" b="1" dirty="0"/>
              <a:t> las similitudes entre el </a:t>
            </a:r>
            <a:r>
              <a:rPr lang="en-US" sz="2400" b="1" dirty="0" err="1"/>
              <a:t>pebre</a:t>
            </a:r>
            <a:r>
              <a:rPr lang="en-US" sz="2400" b="1" dirty="0"/>
              <a:t> </a:t>
            </a:r>
            <a:r>
              <a:rPr lang="en-US" sz="2400" b="1" dirty="0" err="1"/>
              <a:t>chileno</a:t>
            </a:r>
            <a:r>
              <a:rPr lang="en-US" sz="2400" b="1" dirty="0"/>
              <a:t> y las salsas de </a:t>
            </a:r>
            <a:r>
              <a:rPr lang="en-US" sz="2400" b="1" dirty="0" err="1"/>
              <a:t>otras</a:t>
            </a:r>
            <a:r>
              <a:rPr lang="en-US" sz="2400" b="1" dirty="0"/>
              <a:t> </a:t>
            </a:r>
            <a:r>
              <a:rPr lang="en-US" sz="2400" b="1" dirty="0" err="1"/>
              <a:t>cocinas</a:t>
            </a:r>
            <a:r>
              <a:rPr lang="en-US" sz="2400" b="1" dirty="0"/>
              <a:t> </a:t>
            </a:r>
            <a:r>
              <a:rPr lang="en-US" sz="2400" b="1" dirty="0" err="1"/>
              <a:t>latinoamericanas</a:t>
            </a:r>
            <a:r>
              <a:rPr lang="en-US" sz="24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533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 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Tie.thmx</Template>
  <TotalTime>3675</TotalTime>
  <Words>1125</Words>
  <Application>Microsoft Macintosh PowerPoint</Application>
  <PresentationFormat>On-screen Show (4:3)</PresentationFormat>
  <Paragraphs>87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Al Bayan</vt:lpstr>
      <vt:lpstr>Arial Black</vt:lpstr>
      <vt:lpstr>Arial Rounded MT Bold</vt:lpstr>
      <vt:lpstr>Beirut</vt:lpstr>
      <vt:lpstr>Calibri</vt:lpstr>
      <vt:lpstr>Garamond</vt:lpstr>
      <vt:lpstr>Mangal</vt:lpstr>
      <vt:lpstr>Tahoma</vt:lpstr>
      <vt:lpstr>Tunga</vt:lpstr>
      <vt:lpstr>Wingdings</vt:lpstr>
      <vt:lpstr>Arial</vt:lpstr>
      <vt:lpstr>Black Tie</vt:lpstr>
      <vt:lpstr>Capítulo 5</vt:lpstr>
      <vt:lpstr>Incas</vt:lpstr>
      <vt:lpstr>Terrazas de cultivo o andenes</vt:lpstr>
      <vt:lpstr>Cultivos</vt:lpstr>
      <vt:lpstr>Alimentos incas - Otros tubérculos</vt:lpstr>
      <vt:lpstr>otros tubérculos: Melloco y oca</vt:lpstr>
      <vt:lpstr>Chuño</vt:lpstr>
      <vt:lpstr>En América del sur se cultivan muchos tipos de ajíes</vt:lpstr>
      <vt:lpstr>El chirmol, chilmol, pebre, salsa criolla, llajua y pico de gallo todos tienen características comunes, pudiendo combinar ajíes o chiles, tomates, cebolla, ajo, cilantro, perejil, orégano, sal y vinagre o limón</vt:lpstr>
      <vt:lpstr>Merkén</vt:lpstr>
      <vt:lpstr>El zapallo o calabaza es parte integrante de la dieta americana y un cultivo complementario del maíz, los frijoles y el ají o chile, por lo que es frecuente que se cultiven juntos</vt:lpstr>
      <vt:lpstr>En parejas</vt:lpstr>
      <vt:lpstr>chicha</vt:lpstr>
      <vt:lpstr>La chicha morada no se fermenta y puede hacerse fácilmente en casa</vt:lpstr>
      <vt:lpstr>El maíz se consume también en forma de Mazamorra, que es tan popular que se vende en puestos callejeros junto con la chicha en países como perú </vt:lpstr>
      <vt:lpstr>Conejillo de Indias</vt:lpstr>
      <vt:lpstr>Cuy: de la casa al plato</vt:lpstr>
      <vt:lpstr>El cuy es comida habitual en restaurantes peruanos y ecuatorianos</vt:lpstr>
      <vt:lpstr>Las llamas, alpacas y vicuñas son de gran utilidad en zonas andinas por su lana y como medio de transporte</vt:lpstr>
      <vt:lpstr>charqui</vt:lpstr>
      <vt:lpstr>Charquekán</vt:lpstr>
      <vt:lpstr>La hoja de coca tiene un papel fundamental tanto en la medicina tradicional, cuanto en rituales y organización social, por lo que su cultivo se considera muy importante   </vt:lpstr>
      <vt:lpstr>Rituales religiosos – Mercado de las brujas, La paz</vt:lpstr>
      <vt:lpstr>amaranto</vt:lpstr>
      <vt:lpstr>Hay manuscritos que documentan los sacrificios humanos dedicados a Huitzilopochtli </vt:lpstr>
      <vt:lpstr>En Parejas</vt:lpstr>
      <vt:lpstr>Imágenes</vt:lpstr>
    </vt:vector>
  </TitlesOfParts>
  <Company>UW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Alimentos y artefactos aztecas</dc:title>
  <dc:creator>Ana GomezBravo</dc:creator>
  <cp:lastModifiedBy>Microsoft Office User</cp:lastModifiedBy>
  <cp:revision>241</cp:revision>
  <cp:lastPrinted>2017-11-12T20:43:56Z</cp:lastPrinted>
  <dcterms:created xsi:type="dcterms:W3CDTF">2014-08-05T13:58:21Z</dcterms:created>
  <dcterms:modified xsi:type="dcterms:W3CDTF">2017-11-12T20:43:59Z</dcterms:modified>
</cp:coreProperties>
</file>