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74" r:id="rId3"/>
    <p:sldId id="268" r:id="rId4"/>
    <p:sldId id="298" r:id="rId5"/>
    <p:sldId id="296" r:id="rId6"/>
    <p:sldId id="284" r:id="rId7"/>
    <p:sldId id="259" r:id="rId8"/>
    <p:sldId id="261" r:id="rId9"/>
    <p:sldId id="262" r:id="rId10"/>
    <p:sldId id="300" r:id="rId11"/>
    <p:sldId id="276" r:id="rId12"/>
    <p:sldId id="280" r:id="rId13"/>
    <p:sldId id="279" r:id="rId14"/>
    <p:sldId id="282" r:id="rId15"/>
    <p:sldId id="277" r:id="rId16"/>
    <p:sldId id="293" r:id="rId17"/>
    <p:sldId id="260" r:id="rId18"/>
    <p:sldId id="275" r:id="rId19"/>
    <p:sldId id="263" r:id="rId20"/>
    <p:sldId id="281" r:id="rId21"/>
    <p:sldId id="295" r:id="rId22"/>
    <p:sldId id="289" r:id="rId23"/>
    <p:sldId id="299" r:id="rId24"/>
    <p:sldId id="286" r:id="rId25"/>
    <p:sldId id="285" r:id="rId26"/>
    <p:sldId id="267" r:id="rId27"/>
    <p:sldId id="287" r:id="rId28"/>
    <p:sldId id="265" r:id="rId29"/>
    <p:sldId id="273" r:id="rId30"/>
    <p:sldId id="288" r:id="rId31"/>
    <p:sldId id="278" r:id="rId32"/>
    <p:sldId id="301" r:id="rId33"/>
    <p:sldId id="270"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0000"/>
    <a:srgbClr val="FF8AD8"/>
    <a:srgbClr val="9437FF"/>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2"/>
    <p:restoredTop sz="94674"/>
  </p:normalViewPr>
  <p:slideViewPr>
    <p:cSldViewPr snapToGrid="0" snapToObjects="1">
      <p:cViewPr varScale="1">
        <p:scale>
          <a:sx n="181" d="100"/>
          <a:sy n="181" d="100"/>
        </p:scale>
        <p:origin x="143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72584-0194-DA4B-9473-0287D1BF6C10}" type="datetimeFigureOut">
              <a:rPr lang="en-US" smtClean="0"/>
              <a:t>11/13/17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3C709-7059-2F47-BFEC-9A160DB9BAFC}" type="slidenum">
              <a:rPr lang="en-US" smtClean="0"/>
              <a:t>‹#›</a:t>
            </a:fld>
            <a:endParaRPr lang="en-US"/>
          </a:p>
        </p:txBody>
      </p:sp>
    </p:spTree>
    <p:extLst>
      <p:ext uri="{BB962C8B-B14F-4D97-AF65-F5344CB8AC3E}">
        <p14:creationId xmlns:p14="http://schemas.microsoft.com/office/powerpoint/2010/main" val="86381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E7128E-3E84-EF4B-BA7C-E607F586EBBB}"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78326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7128E-3E84-EF4B-BA7C-E607F586EBBB}"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749126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7128E-3E84-EF4B-BA7C-E607F586EBBB}"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202182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7128E-3E84-EF4B-BA7C-E607F586EBBB}"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28897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E7128E-3E84-EF4B-BA7C-E607F586EBBB}"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131399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E7128E-3E84-EF4B-BA7C-E607F586EBBB}"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175886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7128E-3E84-EF4B-BA7C-E607F586EBBB}" type="datetimeFigureOut">
              <a:rPr lang="en-US" smtClean="0"/>
              <a:t>11/13/17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1163822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E7128E-3E84-EF4B-BA7C-E607F586EBBB}" type="datetimeFigureOut">
              <a:rPr lang="en-US" smtClean="0"/>
              <a:t>11/13/17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108610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7128E-3E84-EF4B-BA7C-E607F586EBBB}" type="datetimeFigureOut">
              <a:rPr lang="en-US" smtClean="0"/>
              <a:t>11/13/17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539348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E7128E-3E84-EF4B-BA7C-E607F586EBBB}"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30470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E7128E-3E84-EF4B-BA7C-E607F586EBBB}"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2D142-FE56-5348-900E-0EA49D28147C}" type="slidenum">
              <a:rPr lang="en-US" smtClean="0"/>
              <a:t>‹#›</a:t>
            </a:fld>
            <a:endParaRPr lang="en-US"/>
          </a:p>
        </p:txBody>
      </p:sp>
    </p:spTree>
    <p:extLst>
      <p:ext uri="{BB962C8B-B14F-4D97-AF65-F5344CB8AC3E}">
        <p14:creationId xmlns:p14="http://schemas.microsoft.com/office/powerpoint/2010/main" val="16051311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7128E-3E84-EF4B-BA7C-E607F586EBBB}" type="datetimeFigureOut">
              <a:rPr lang="en-US" smtClean="0"/>
              <a:t>11/13/17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2D142-FE56-5348-900E-0EA49D28147C}" type="slidenum">
              <a:rPr lang="en-US" smtClean="0"/>
              <a:t>‹#›</a:t>
            </a:fld>
            <a:endParaRPr lang="en-US"/>
          </a:p>
        </p:txBody>
      </p:sp>
    </p:spTree>
    <p:extLst>
      <p:ext uri="{BB962C8B-B14F-4D97-AF65-F5344CB8AC3E}">
        <p14:creationId xmlns:p14="http://schemas.microsoft.com/office/powerpoint/2010/main" val="1267939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hyperlink" Target="https://www.youtube.com/watch?v=UpbfrdYCSXo"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4PLd-uqAx40" TargetMode="External"/><Relationship Id="rId4" Type="http://schemas.openxmlformats.org/officeDocument/2006/relationships/hyperlink" Target="https://www.youtube.com/watch?v=i0iXNfYWUi4" TargetMode="External"/><Relationship Id="rId5" Type="http://schemas.openxmlformats.org/officeDocument/2006/relationships/hyperlink" Target="https://www.youtube.com/watch?v=w2CUDTcvtJg" TargetMode="External"/><Relationship Id="rId6" Type="http://schemas.openxmlformats.org/officeDocument/2006/relationships/hyperlink" Target="https://www.youtube.com/watch?v=3qL4rianiog" TargetMode="External"/><Relationship Id="rId7" Type="http://schemas.openxmlformats.org/officeDocument/2006/relationships/hyperlink" Target="https://www.youtube.com/watch?v=7G-p_VKQXoE&amp;t=1s" TargetMode="External"/><Relationship Id="rId8" Type="http://schemas.openxmlformats.org/officeDocument/2006/relationships/hyperlink" Target="https://www.youtube.com/watch?v=6URzsCpK_8M" TargetMode="External"/><Relationship Id="rId9" Type="http://schemas.openxmlformats.org/officeDocument/2006/relationships/hyperlink" Target="https://www.youtube.com/watch?v=O8nzADjoi5U" TargetMode="External"/><Relationship Id="rId10" Type="http://schemas.openxmlformats.org/officeDocument/2006/relationships/hyperlink" Target="https://www.youtube.com/watch?v=oLWnu3qYNnE" TargetMode="External"/><Relationship Id="rId11"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hyperlink" Target="https://www.youtube.com/watch?v=LiVhE0zLcC0&amp;t=3932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hyperlink" Target="https://www.youtube.com/watch?v=qkTEkjyLI8s" TargetMode="External"/><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 Id="rId3"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 Id="rId3"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jRS972AJHdM" TargetMode="External"/><Relationship Id="rId4"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aZSSiYvgxsU" TargetMode="External"/><Relationship Id="rId4" Type="http://schemas.openxmlformats.org/officeDocument/2006/relationships/hyperlink" Target="https://www.youtube.com/watch?v=Ac4jNuWoOPg" TargetMode="External"/><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vewellnetwork.com/Mexico:-One-Plate-At-A-Time/episodes/Welcome-to-Tequila/7580837" TargetMode="Externa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Capítulo</a:t>
            </a:r>
            <a:r>
              <a:rPr lang="en-US" dirty="0" smtClean="0"/>
              <a:t> 7</a:t>
            </a:r>
            <a:endParaRPr lang="en-US" dirty="0"/>
          </a:p>
        </p:txBody>
      </p:sp>
      <p:sp>
        <p:nvSpPr>
          <p:cNvPr id="3" name="Subtitle 2"/>
          <p:cNvSpPr>
            <a:spLocks noGrp="1"/>
          </p:cNvSpPr>
          <p:nvPr>
            <p:ph type="subTitle" idx="1"/>
          </p:nvPr>
        </p:nvSpPr>
        <p:spPr/>
        <p:txBody>
          <a:bodyPr>
            <a:normAutofit/>
          </a:bodyPr>
          <a:lstStyle/>
          <a:p>
            <a:r>
              <a:rPr lang="en-US" sz="3200" dirty="0" smtClean="0"/>
              <a:t>Comida de </a:t>
            </a:r>
            <a:r>
              <a:rPr lang="en-US" sz="3200" dirty="0" err="1" smtClean="0"/>
              <a:t>película</a:t>
            </a:r>
            <a:r>
              <a:rPr lang="en-US" sz="3200" dirty="0" smtClean="0"/>
              <a:t>. </a:t>
            </a:r>
            <a:r>
              <a:rPr lang="en-US" sz="3200" dirty="0" err="1" smtClean="0"/>
              <a:t>Identidades</a:t>
            </a:r>
            <a:r>
              <a:rPr lang="en-US" sz="3200" dirty="0" smtClean="0"/>
              <a:t> </a:t>
            </a:r>
            <a:r>
              <a:rPr lang="en-US" sz="3200" dirty="0" err="1" smtClean="0"/>
              <a:t>culturales</a:t>
            </a:r>
            <a:endParaRPr lang="en-US" sz="3200" dirty="0"/>
          </a:p>
        </p:txBody>
      </p:sp>
      <p:sp>
        <p:nvSpPr>
          <p:cNvPr id="4" name="TextBox 3"/>
          <p:cNvSpPr txBox="1"/>
          <p:nvPr/>
        </p:nvSpPr>
        <p:spPr>
          <a:xfrm>
            <a:off x="856486" y="5936831"/>
            <a:ext cx="2935804" cy="646331"/>
          </a:xfrm>
          <a:prstGeom prst="rect">
            <a:avLst/>
          </a:prstGeom>
          <a:noFill/>
        </p:spPr>
        <p:txBody>
          <a:bodyPr wrap="none" rtlCol="0">
            <a:spAutoFit/>
          </a:bodyPr>
          <a:lstStyle/>
          <a:p>
            <a:r>
              <a:rPr lang="en-US" dirty="0"/>
              <a:t>© Ana M. </a:t>
            </a:r>
            <a:r>
              <a:rPr lang="en-US" dirty="0" smtClean="0"/>
              <a:t>Gómez-Bravo 2017</a:t>
            </a:r>
            <a:endParaRPr lang="en-US" dirty="0"/>
          </a:p>
          <a:p>
            <a:endParaRPr lang="en-US" dirty="0"/>
          </a:p>
        </p:txBody>
      </p:sp>
    </p:spTree>
    <p:extLst>
      <p:ext uri="{BB962C8B-B14F-4D97-AF65-F5344CB8AC3E}">
        <p14:creationId xmlns:p14="http://schemas.microsoft.com/office/powerpoint/2010/main" val="1249113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656" y="163032"/>
            <a:ext cx="8596726" cy="6585098"/>
          </a:xfrm>
          <a:prstGeom prst="rect">
            <a:avLst/>
          </a:prstGeom>
          <a:ln w="19050">
            <a:solidFill>
              <a:srgbClr val="0070C0"/>
            </a:solidFill>
          </a:ln>
        </p:spPr>
      </p:pic>
      <p:sp>
        <p:nvSpPr>
          <p:cNvPr id="5" name="TextBox 4"/>
          <p:cNvSpPr txBox="1"/>
          <p:nvPr/>
        </p:nvSpPr>
        <p:spPr>
          <a:xfrm>
            <a:off x="0" y="85060"/>
            <a:ext cx="3565451" cy="1569660"/>
          </a:xfrm>
          <a:prstGeom prst="rect">
            <a:avLst/>
          </a:prstGeom>
          <a:noFill/>
        </p:spPr>
        <p:txBody>
          <a:bodyPr wrap="square" rtlCol="0">
            <a:spAutoFit/>
          </a:bodyPr>
          <a:lstStyle/>
          <a:p>
            <a:r>
              <a:rPr lang="en-US" sz="2400" dirty="0" smtClean="0"/>
              <a:t>Los </a:t>
            </a:r>
            <a:r>
              <a:rPr lang="en-US" sz="2400" dirty="0" err="1" smtClean="0">
                <a:solidFill>
                  <a:srgbClr val="C00000"/>
                </a:solidFill>
              </a:rPr>
              <a:t>paquetes</a:t>
            </a:r>
            <a:r>
              <a:rPr lang="en-US" sz="2400" dirty="0" smtClean="0">
                <a:solidFill>
                  <a:srgbClr val="C00000"/>
                </a:solidFill>
              </a:rPr>
              <a:t> y </a:t>
            </a:r>
            <a:r>
              <a:rPr lang="en-US" sz="2400" dirty="0" err="1" smtClean="0">
                <a:solidFill>
                  <a:srgbClr val="C00000"/>
                </a:solidFill>
              </a:rPr>
              <a:t>envases</a:t>
            </a:r>
            <a:r>
              <a:rPr lang="en-US" sz="2400" dirty="0" smtClean="0">
                <a:solidFill>
                  <a:srgbClr val="C00000"/>
                </a:solidFill>
              </a:rPr>
              <a:t> </a:t>
            </a:r>
            <a:r>
              <a:rPr lang="en-US" sz="2400" dirty="0" err="1" smtClean="0"/>
              <a:t>pueden</a:t>
            </a:r>
            <a:r>
              <a:rPr lang="en-US" sz="2400" dirty="0" smtClean="0"/>
              <a:t> </a:t>
            </a:r>
            <a:r>
              <a:rPr lang="en-US" sz="2400" dirty="0" err="1" smtClean="0"/>
              <a:t>contener</a:t>
            </a:r>
            <a:r>
              <a:rPr lang="en-US" sz="2400" dirty="0" smtClean="0"/>
              <a:t> </a:t>
            </a:r>
            <a:r>
              <a:rPr lang="en-US" sz="2400" dirty="0" err="1" smtClean="0"/>
              <a:t>mensajes</a:t>
            </a:r>
            <a:r>
              <a:rPr lang="en-US" sz="2400" dirty="0" smtClean="0"/>
              <a:t> </a:t>
            </a:r>
            <a:r>
              <a:rPr lang="en-US" sz="2400" dirty="0" err="1" smtClean="0"/>
              <a:t>sociales</a:t>
            </a:r>
            <a:r>
              <a:rPr lang="en-US" sz="2400" dirty="0" smtClean="0"/>
              <a:t>, </a:t>
            </a:r>
            <a:r>
              <a:rPr lang="en-US" sz="2400" dirty="0" err="1" smtClean="0"/>
              <a:t>políticos</a:t>
            </a:r>
            <a:r>
              <a:rPr lang="en-US" sz="2400" dirty="0"/>
              <a:t>,</a:t>
            </a:r>
            <a:r>
              <a:rPr lang="en-US" sz="2400" dirty="0" smtClean="0"/>
              <a:t> </a:t>
            </a:r>
            <a:r>
              <a:rPr lang="en-US" sz="2400" dirty="0" err="1" smtClean="0"/>
              <a:t>dietéticos</a:t>
            </a:r>
            <a:r>
              <a:rPr lang="en-US" sz="2400" dirty="0" smtClean="0"/>
              <a:t> o </a:t>
            </a:r>
            <a:r>
              <a:rPr lang="en-US" sz="2400" dirty="0" err="1" smtClean="0"/>
              <a:t>personales</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1" y="1857153"/>
            <a:ext cx="3125971" cy="4444410"/>
          </a:xfrm>
          <a:prstGeom prst="rect">
            <a:avLst/>
          </a:prstGeom>
          <a:ln w="12700">
            <a:solidFill>
              <a:schemeClr val="accent5">
                <a:lumMod val="75000"/>
              </a:schemeClr>
            </a:solidFill>
          </a:ln>
        </p:spPr>
      </p:pic>
    </p:spTree>
    <p:extLst>
      <p:ext uri="{BB962C8B-B14F-4D97-AF65-F5344CB8AC3E}">
        <p14:creationId xmlns:p14="http://schemas.microsoft.com/office/powerpoint/2010/main" val="142329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180753"/>
            <a:ext cx="11968480" cy="1211167"/>
          </a:xfrm>
          <a:ln w="28575">
            <a:noFill/>
          </a:ln>
        </p:spPr>
        <p:txBody>
          <a:bodyPr>
            <a:normAutofit/>
          </a:bodyPr>
          <a:lstStyle/>
          <a:p>
            <a:r>
              <a:rPr lang="en-US" sz="3600" dirty="0" err="1" smtClean="0"/>
              <a:t>Muchos</a:t>
            </a:r>
            <a:r>
              <a:rPr lang="en-US" sz="3600" dirty="0" smtClean="0"/>
              <a:t> </a:t>
            </a:r>
            <a:r>
              <a:rPr lang="en-US" sz="3600" dirty="0" err="1" smtClean="0"/>
              <a:t>platos</a:t>
            </a:r>
            <a:r>
              <a:rPr lang="en-US" sz="3600" dirty="0" smtClean="0"/>
              <a:t> </a:t>
            </a:r>
            <a:r>
              <a:rPr lang="en-US" sz="3600" dirty="0" err="1" smtClean="0"/>
              <a:t>usan</a:t>
            </a:r>
            <a:r>
              <a:rPr lang="en-US" sz="3600" dirty="0" smtClean="0"/>
              <a:t> </a:t>
            </a:r>
            <a:r>
              <a:rPr lang="en-US" sz="3600" dirty="0" err="1" smtClean="0"/>
              <a:t>vocabulario</a:t>
            </a:r>
            <a:r>
              <a:rPr lang="en-US" sz="3600" dirty="0" smtClean="0"/>
              <a:t> </a:t>
            </a:r>
            <a:r>
              <a:rPr lang="en-US" sz="3600" dirty="0" err="1" smtClean="0"/>
              <a:t>relativo</a:t>
            </a:r>
            <a:r>
              <a:rPr lang="en-US" sz="3600" dirty="0" smtClean="0"/>
              <a:t> a las </a:t>
            </a:r>
            <a:r>
              <a:rPr lang="en-US" sz="3600" dirty="0" err="1" smtClean="0">
                <a:solidFill>
                  <a:srgbClr val="C00000"/>
                </a:solidFill>
              </a:rPr>
              <a:t>relaciones</a:t>
            </a:r>
            <a:r>
              <a:rPr lang="en-US" sz="3600" dirty="0" smtClean="0">
                <a:solidFill>
                  <a:srgbClr val="C00000"/>
                </a:solidFill>
              </a:rPr>
              <a:t> </a:t>
            </a:r>
            <a:r>
              <a:rPr lang="en-US" sz="3600" dirty="0" err="1" smtClean="0">
                <a:solidFill>
                  <a:srgbClr val="C00000"/>
                </a:solidFill>
              </a:rPr>
              <a:t>familiares</a:t>
            </a:r>
            <a:r>
              <a:rPr lang="en-US" sz="3600" dirty="0" smtClean="0"/>
              <a:t> para </a:t>
            </a:r>
            <a:r>
              <a:rPr lang="en-US" sz="3600" dirty="0" err="1" smtClean="0"/>
              <a:t>expresar</a:t>
            </a:r>
            <a:r>
              <a:rPr lang="en-US" sz="3600" dirty="0" smtClean="0"/>
              <a:t> la </a:t>
            </a:r>
            <a:r>
              <a:rPr lang="en-US" sz="3600" dirty="0" err="1" smtClean="0"/>
              <a:t>armonía</a:t>
            </a:r>
            <a:r>
              <a:rPr lang="en-US" sz="3600" dirty="0" smtClean="0"/>
              <a:t> entre </a:t>
            </a:r>
            <a:r>
              <a:rPr lang="en-US" sz="3600" dirty="0" err="1" smtClean="0"/>
              <a:t>sus</a:t>
            </a:r>
            <a:r>
              <a:rPr lang="en-US" sz="3600" dirty="0" smtClean="0"/>
              <a:t> </a:t>
            </a:r>
            <a:r>
              <a:rPr lang="en-US" sz="3600" dirty="0" err="1" smtClean="0"/>
              <a:t>componentes</a:t>
            </a:r>
            <a:endParaRPr lang="en-US" sz="36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56" y="1594403"/>
            <a:ext cx="6032930" cy="4351338"/>
          </a:xfrm>
          <a:ln w="19050">
            <a:solidFill>
              <a:srgbClr val="C00000"/>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494" y="2560516"/>
            <a:ext cx="4393499" cy="3385225"/>
          </a:xfrm>
          <a:prstGeom prst="rect">
            <a:avLst/>
          </a:prstGeom>
          <a:ln w="19050">
            <a:solidFill>
              <a:srgbClr val="C00000"/>
            </a:solidFill>
          </a:ln>
        </p:spPr>
      </p:pic>
      <p:sp>
        <p:nvSpPr>
          <p:cNvPr id="3" name="TextBox 2"/>
          <p:cNvSpPr txBox="1"/>
          <p:nvPr/>
        </p:nvSpPr>
        <p:spPr>
          <a:xfrm>
            <a:off x="7341494" y="1594403"/>
            <a:ext cx="4189228" cy="830997"/>
          </a:xfrm>
          <a:prstGeom prst="rect">
            <a:avLst/>
          </a:prstGeom>
          <a:noFill/>
          <a:ln w="12700">
            <a:solidFill>
              <a:srgbClr val="FF0000"/>
            </a:solidFill>
          </a:ln>
        </p:spPr>
        <p:txBody>
          <a:bodyPr wrap="square" rtlCol="0">
            <a:spAutoFit/>
          </a:bodyPr>
          <a:lstStyle/>
          <a:p>
            <a:r>
              <a:rPr lang="en-US" sz="2400" dirty="0" smtClean="0"/>
              <a:t>Dos </a:t>
            </a:r>
            <a:r>
              <a:rPr lang="en-US" sz="2400" dirty="0" err="1" smtClean="0"/>
              <a:t>tipos</a:t>
            </a:r>
            <a:r>
              <a:rPr lang="en-US" sz="2400" dirty="0" smtClean="0"/>
              <a:t> de </a:t>
            </a:r>
            <a:r>
              <a:rPr lang="en-US" sz="2400" dirty="0" err="1" smtClean="0">
                <a:solidFill>
                  <a:srgbClr val="C00000"/>
                </a:solidFill>
              </a:rPr>
              <a:t>casado</a:t>
            </a:r>
            <a:r>
              <a:rPr lang="en-US" sz="2400" dirty="0" smtClean="0"/>
              <a:t> </a:t>
            </a:r>
            <a:r>
              <a:rPr lang="en-US" sz="2400" dirty="0" err="1" smtClean="0"/>
              <a:t>en</a:t>
            </a:r>
            <a:r>
              <a:rPr lang="en-US" sz="2400" dirty="0" smtClean="0"/>
              <a:t> un </a:t>
            </a:r>
            <a:r>
              <a:rPr lang="en-US" sz="2400" dirty="0" err="1" smtClean="0"/>
              <a:t>restaurante</a:t>
            </a:r>
            <a:r>
              <a:rPr lang="en-US" sz="2400" dirty="0" smtClean="0"/>
              <a:t> de  </a:t>
            </a:r>
            <a:r>
              <a:rPr lang="en-US" sz="2400" dirty="0"/>
              <a:t>Costa Rica</a:t>
            </a:r>
          </a:p>
        </p:txBody>
      </p:sp>
      <p:sp>
        <p:nvSpPr>
          <p:cNvPr id="4" name="TextBox 3"/>
          <p:cNvSpPr txBox="1"/>
          <p:nvPr/>
        </p:nvSpPr>
        <p:spPr>
          <a:xfrm>
            <a:off x="294156" y="5945741"/>
            <a:ext cx="11450320" cy="830997"/>
          </a:xfrm>
          <a:prstGeom prst="rect">
            <a:avLst/>
          </a:prstGeom>
          <a:noFill/>
        </p:spPr>
        <p:txBody>
          <a:bodyPr wrap="square" rtlCol="0">
            <a:spAutoFit/>
          </a:bodyPr>
          <a:lstStyle/>
          <a:p>
            <a:r>
              <a:rPr lang="en-US" sz="2400" dirty="0" err="1" smtClean="0">
                <a:solidFill>
                  <a:srgbClr val="B10000"/>
                </a:solidFill>
              </a:rPr>
              <a:t>En</a:t>
            </a:r>
            <a:r>
              <a:rPr lang="en-US" sz="2400" dirty="0" smtClean="0">
                <a:solidFill>
                  <a:srgbClr val="B10000"/>
                </a:solidFill>
              </a:rPr>
              <a:t> </a:t>
            </a:r>
            <a:r>
              <a:rPr lang="en-US" sz="2400" dirty="0" err="1" smtClean="0">
                <a:solidFill>
                  <a:srgbClr val="B10000"/>
                </a:solidFill>
              </a:rPr>
              <a:t>parejas</a:t>
            </a:r>
            <a:r>
              <a:rPr lang="en-US" sz="2400" dirty="0" smtClean="0"/>
              <a:t>: ¿</a:t>
            </a:r>
            <a:r>
              <a:rPr lang="en-US" sz="2400" dirty="0" err="1" smtClean="0"/>
              <a:t>por</a:t>
            </a:r>
            <a:r>
              <a:rPr lang="en-US" sz="2400" dirty="0" smtClean="0"/>
              <a:t> </a:t>
            </a:r>
            <a:r>
              <a:rPr lang="en-US" sz="2400" dirty="0" err="1" smtClean="0"/>
              <a:t>qué</a:t>
            </a:r>
            <a:r>
              <a:rPr lang="en-US" sz="2400" dirty="0" smtClean="0"/>
              <a:t> </a:t>
            </a:r>
            <a:r>
              <a:rPr lang="en-US" sz="2400" dirty="0" err="1" smtClean="0"/>
              <a:t>te</a:t>
            </a:r>
            <a:r>
              <a:rPr lang="en-US" sz="2400" dirty="0" smtClean="0"/>
              <a:t> </a:t>
            </a:r>
            <a:r>
              <a:rPr lang="en-US" sz="2400" dirty="0" err="1" smtClean="0"/>
              <a:t>parece</a:t>
            </a:r>
            <a:r>
              <a:rPr lang="en-US" sz="2400" dirty="0" smtClean="0"/>
              <a:t> que hay un </a:t>
            </a:r>
            <a:r>
              <a:rPr lang="en-US" sz="2400" dirty="0" err="1" smtClean="0"/>
              <a:t>trasvase</a:t>
            </a:r>
            <a:r>
              <a:rPr lang="en-US" sz="2400" dirty="0" smtClean="0"/>
              <a:t> del </a:t>
            </a:r>
            <a:r>
              <a:rPr lang="en-US" sz="2400" dirty="0" err="1" smtClean="0"/>
              <a:t>vocabulario</a:t>
            </a:r>
            <a:r>
              <a:rPr lang="en-US" sz="2400" dirty="0" smtClean="0"/>
              <a:t> de la </a:t>
            </a:r>
            <a:r>
              <a:rPr lang="en-US" sz="2400" dirty="0" err="1" smtClean="0"/>
              <a:t>familia</a:t>
            </a:r>
            <a:r>
              <a:rPr lang="en-US" sz="2400" dirty="0" smtClean="0"/>
              <a:t> al de la comida? ¿</a:t>
            </a:r>
            <a:r>
              <a:rPr lang="en-US" sz="2400" dirty="0" err="1" smtClean="0"/>
              <a:t>Puedes</a:t>
            </a:r>
            <a:r>
              <a:rPr lang="en-US" sz="2400" dirty="0" smtClean="0"/>
              <a:t> </a:t>
            </a:r>
            <a:r>
              <a:rPr lang="en-US" sz="2400" dirty="0" err="1" smtClean="0"/>
              <a:t>pensar</a:t>
            </a:r>
            <a:r>
              <a:rPr lang="en-US" sz="2400" dirty="0" smtClean="0"/>
              <a:t> </a:t>
            </a:r>
            <a:r>
              <a:rPr lang="en-US" sz="2400" dirty="0" err="1" smtClean="0"/>
              <a:t>en</a:t>
            </a:r>
            <a:r>
              <a:rPr lang="en-US" sz="2400" dirty="0" smtClean="0"/>
              <a:t> </a:t>
            </a:r>
            <a:r>
              <a:rPr lang="en-US" sz="2400" dirty="0" err="1" smtClean="0"/>
              <a:t>otros</a:t>
            </a:r>
            <a:r>
              <a:rPr lang="en-US" sz="2400" dirty="0" smtClean="0"/>
              <a:t> </a:t>
            </a:r>
            <a:r>
              <a:rPr lang="en-US" sz="2400" dirty="0" err="1" smtClean="0"/>
              <a:t>ejemplos</a:t>
            </a:r>
            <a:r>
              <a:rPr lang="en-US" sz="2400" dirty="0" smtClean="0"/>
              <a:t>?</a:t>
            </a:r>
            <a:endParaRPr lang="en-US" sz="2400" dirty="0"/>
          </a:p>
        </p:txBody>
      </p:sp>
    </p:spTree>
    <p:extLst>
      <p:ext uri="{BB962C8B-B14F-4D97-AF65-F5344CB8AC3E}">
        <p14:creationId xmlns:p14="http://schemas.microsoft.com/office/powerpoint/2010/main" val="386559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71"/>
            <a:ext cx="7485322" cy="1213168"/>
          </a:xfrm>
          <a:ln>
            <a:noFill/>
          </a:ln>
        </p:spPr>
        <p:txBody>
          <a:bodyPr>
            <a:normAutofit/>
          </a:bodyPr>
          <a:lstStyle/>
          <a:p>
            <a:r>
              <a:rPr lang="en-US" sz="3600" dirty="0" smtClean="0">
                <a:solidFill>
                  <a:srgbClr val="C00000"/>
                </a:solidFill>
                <a:ea typeface="Arial Rounded MT Bold" charset="0"/>
                <a:cs typeface="Arial Rounded MT Bold" charset="0"/>
              </a:rPr>
              <a:t>La comida </a:t>
            </a:r>
            <a:r>
              <a:rPr lang="en-US" sz="3600" dirty="0" err="1" smtClean="0">
                <a:solidFill>
                  <a:srgbClr val="C00000"/>
                </a:solidFill>
                <a:ea typeface="Arial Rounded MT Bold" charset="0"/>
                <a:cs typeface="Arial Rounded MT Bold" charset="0"/>
              </a:rPr>
              <a:t>como</a:t>
            </a:r>
            <a:r>
              <a:rPr lang="en-US" sz="3600" dirty="0" smtClean="0">
                <a:solidFill>
                  <a:srgbClr val="C00000"/>
                </a:solidFill>
                <a:ea typeface="Arial Rounded MT Bold" charset="0"/>
                <a:cs typeface="Arial Rounded MT Bold" charset="0"/>
              </a:rPr>
              <a:t> </a:t>
            </a:r>
            <a:r>
              <a:rPr lang="en-US" sz="3600" dirty="0" err="1" smtClean="0">
                <a:solidFill>
                  <a:srgbClr val="C00000"/>
                </a:solidFill>
                <a:ea typeface="Arial Rounded MT Bold" charset="0"/>
                <a:cs typeface="Arial Rounded MT Bold" charset="0"/>
              </a:rPr>
              <a:t>referente</a:t>
            </a:r>
            <a:r>
              <a:rPr lang="en-US" sz="3600" dirty="0" smtClean="0">
                <a:solidFill>
                  <a:srgbClr val="C00000"/>
                </a:solidFill>
                <a:ea typeface="Arial Rounded MT Bold" charset="0"/>
                <a:cs typeface="Arial Rounded MT Bold" charset="0"/>
              </a:rPr>
              <a:t> </a:t>
            </a:r>
            <a:r>
              <a:rPr lang="en-US" sz="3600" dirty="0" err="1" smtClean="0">
                <a:solidFill>
                  <a:srgbClr val="C00000"/>
                </a:solidFill>
                <a:ea typeface="Arial Rounded MT Bold" charset="0"/>
                <a:cs typeface="Arial Rounded MT Bold" charset="0"/>
              </a:rPr>
              <a:t>urbano</a:t>
            </a:r>
            <a:r>
              <a:rPr lang="en-US" sz="3600" dirty="0" smtClean="0">
                <a:solidFill>
                  <a:srgbClr val="C00000"/>
                </a:solidFill>
                <a:ea typeface="Arial Rounded MT Bold" charset="0"/>
                <a:cs typeface="Arial Rounded MT Bold" charset="0"/>
              </a:rPr>
              <a:t>: </a:t>
            </a:r>
            <a:r>
              <a:rPr lang="en-US" sz="3600" dirty="0" err="1" smtClean="0">
                <a:solidFill>
                  <a:srgbClr val="C00000"/>
                </a:solidFill>
                <a:ea typeface="Arial Rounded MT Bold" charset="0"/>
                <a:cs typeface="Arial Rounded MT Bold" charset="0"/>
              </a:rPr>
              <a:t>restaurantes</a:t>
            </a:r>
            <a:r>
              <a:rPr lang="en-US" sz="3600" dirty="0" smtClean="0">
                <a:solidFill>
                  <a:srgbClr val="C00000"/>
                </a:solidFill>
                <a:ea typeface="Arial Rounded MT Bold" charset="0"/>
                <a:cs typeface="Arial Rounded MT Bold" charset="0"/>
              </a:rPr>
              <a:t> </a:t>
            </a:r>
            <a:r>
              <a:rPr lang="en-US" sz="3600" dirty="0" err="1" smtClean="0">
                <a:solidFill>
                  <a:srgbClr val="C00000"/>
                </a:solidFill>
                <a:ea typeface="Arial Rounded MT Bold" charset="0"/>
                <a:cs typeface="Arial Rounded MT Bold" charset="0"/>
              </a:rPr>
              <a:t>emblemáticos</a:t>
            </a:r>
            <a:endParaRPr lang="en-US" sz="3600" dirty="0">
              <a:solidFill>
                <a:srgbClr val="C00000"/>
              </a:solidFill>
              <a:ea typeface="Arial Rounded MT Bold" charset="0"/>
              <a:cs typeface="Arial Rounded MT Bold"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8672" y="78767"/>
            <a:ext cx="5173328" cy="3710764"/>
          </a:xfrm>
          <a:ln w="28575">
            <a:solidFill>
              <a:srgbClr val="C00000"/>
            </a:solidFill>
          </a:ln>
        </p:spPr>
      </p:pic>
      <p:sp>
        <p:nvSpPr>
          <p:cNvPr id="3" name="TextBox 2"/>
          <p:cNvSpPr txBox="1"/>
          <p:nvPr/>
        </p:nvSpPr>
        <p:spPr>
          <a:xfrm rot="10800000" flipH="1" flipV="1">
            <a:off x="9431966" y="4025289"/>
            <a:ext cx="1254942" cy="646332"/>
          </a:xfrm>
          <a:prstGeom prst="rect">
            <a:avLst/>
          </a:prstGeom>
          <a:noFill/>
          <a:ln w="12700">
            <a:solidFill>
              <a:srgbClr val="C00000"/>
            </a:solidFill>
          </a:ln>
        </p:spPr>
        <p:txBody>
          <a:bodyPr wrap="square" rtlCol="0">
            <a:spAutoFit/>
          </a:bodyPr>
          <a:lstStyle/>
          <a:p>
            <a:r>
              <a:rPr lang="en-US" dirty="0" err="1" smtClean="0"/>
              <a:t>Lhardy</a:t>
            </a:r>
            <a:r>
              <a:rPr lang="en-US" dirty="0" smtClean="0"/>
              <a:t> </a:t>
            </a:r>
            <a:r>
              <a:rPr lang="en-US" dirty="0" err="1" smtClean="0"/>
              <a:t>en</a:t>
            </a:r>
            <a:r>
              <a:rPr lang="en-US" dirty="0" smtClean="0"/>
              <a:t> Madrid</a:t>
            </a:r>
            <a:endParaRPr lang="en-US" dirty="0"/>
          </a:p>
        </p:txBody>
      </p:sp>
      <p:pic>
        <p:nvPicPr>
          <p:cNvPr id="6"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274" y="2875760"/>
            <a:ext cx="3879849" cy="3879849"/>
          </a:xfrm>
          <a:prstGeom prst="rect">
            <a:avLst/>
          </a:prstGeom>
          <a:ln w="28575">
            <a:solidFill>
              <a:srgbClr val="C00000"/>
            </a:solidFill>
          </a:ln>
        </p:spPr>
      </p:pic>
      <p:sp>
        <p:nvSpPr>
          <p:cNvPr id="7" name="TextBox 6"/>
          <p:cNvSpPr txBox="1"/>
          <p:nvPr/>
        </p:nvSpPr>
        <p:spPr>
          <a:xfrm>
            <a:off x="8539238" y="5551156"/>
            <a:ext cx="2732568" cy="646331"/>
          </a:xfrm>
          <a:prstGeom prst="rect">
            <a:avLst/>
          </a:prstGeom>
          <a:noFill/>
          <a:ln w="12700">
            <a:solidFill>
              <a:srgbClr val="C00000"/>
            </a:solidFill>
          </a:ln>
        </p:spPr>
        <p:txBody>
          <a:bodyPr wrap="square" rtlCol="0">
            <a:spAutoFit/>
          </a:bodyPr>
          <a:lstStyle/>
          <a:p>
            <a:r>
              <a:rPr lang="en-US" dirty="0" smtClean="0"/>
              <a:t>La Casa de </a:t>
            </a:r>
            <a:r>
              <a:rPr lang="en-US" dirty="0" err="1" smtClean="0"/>
              <a:t>los</a:t>
            </a:r>
            <a:r>
              <a:rPr lang="en-US" dirty="0" smtClean="0"/>
              <a:t> </a:t>
            </a:r>
            <a:r>
              <a:rPr lang="en-US" dirty="0" err="1" smtClean="0"/>
              <a:t>azulejos</a:t>
            </a:r>
            <a:r>
              <a:rPr lang="en-US" dirty="0" smtClean="0"/>
              <a:t> </a:t>
            </a:r>
            <a:r>
              <a:rPr lang="en-US" dirty="0" err="1" smtClean="0"/>
              <a:t>en</a:t>
            </a:r>
            <a:r>
              <a:rPr lang="en-US" dirty="0" smtClean="0"/>
              <a:t> Ciudad de México</a:t>
            </a:r>
            <a:endParaRPr lang="en-US" dirty="0"/>
          </a:p>
        </p:txBody>
      </p:sp>
      <p:sp>
        <p:nvSpPr>
          <p:cNvPr id="9" name="TextBox 8"/>
          <p:cNvSpPr txBox="1"/>
          <p:nvPr/>
        </p:nvSpPr>
        <p:spPr>
          <a:xfrm>
            <a:off x="4335980" y="1430967"/>
            <a:ext cx="1514751" cy="646331"/>
          </a:xfrm>
          <a:prstGeom prst="rect">
            <a:avLst/>
          </a:prstGeom>
          <a:noFill/>
          <a:ln w="12700">
            <a:solidFill>
              <a:srgbClr val="C00000"/>
            </a:solidFill>
          </a:ln>
        </p:spPr>
        <p:txBody>
          <a:bodyPr wrap="square" rtlCol="0">
            <a:spAutoFit/>
          </a:bodyPr>
          <a:lstStyle/>
          <a:p>
            <a:r>
              <a:rPr lang="en-US" dirty="0" smtClean="0"/>
              <a:t>El </a:t>
            </a:r>
            <a:r>
              <a:rPr lang="en-US" dirty="0" err="1" smtClean="0"/>
              <a:t>Ateneo</a:t>
            </a:r>
            <a:r>
              <a:rPr lang="en-US" dirty="0" smtClean="0"/>
              <a:t> </a:t>
            </a:r>
            <a:r>
              <a:rPr lang="en-US" dirty="0" err="1" smtClean="0"/>
              <a:t>en</a:t>
            </a:r>
            <a:r>
              <a:rPr lang="en-US" dirty="0" smtClean="0"/>
              <a:t> Buenos Aires</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42" y="1217020"/>
            <a:ext cx="4074365" cy="5457309"/>
          </a:xfrm>
          <a:prstGeom prst="rect">
            <a:avLst/>
          </a:prstGeom>
          <a:ln w="28575">
            <a:solidFill>
              <a:srgbClr val="C00000"/>
            </a:solidFill>
          </a:ln>
        </p:spPr>
      </p:pic>
    </p:spTree>
    <p:extLst>
      <p:ext uri="{BB962C8B-B14F-4D97-AF65-F5344CB8AC3E}">
        <p14:creationId xmlns:p14="http://schemas.microsoft.com/office/powerpoint/2010/main" val="1011027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265" y="138223"/>
            <a:ext cx="7357730" cy="1187782"/>
          </a:xfrm>
        </p:spPr>
        <p:txBody>
          <a:bodyPr>
            <a:normAutofit/>
          </a:bodyPr>
          <a:lstStyle/>
          <a:p>
            <a:r>
              <a:rPr lang="en-US" sz="3600" dirty="0" smtClean="0">
                <a:solidFill>
                  <a:srgbClr val="C00000"/>
                </a:solidFill>
              </a:rPr>
              <a:t>La comida </a:t>
            </a:r>
            <a:r>
              <a:rPr lang="en-US" sz="3600" dirty="0" err="1" smtClean="0">
                <a:solidFill>
                  <a:srgbClr val="C00000"/>
                </a:solidFill>
              </a:rPr>
              <a:t>como</a:t>
            </a:r>
            <a:r>
              <a:rPr lang="en-US" sz="3600" dirty="0" smtClean="0">
                <a:solidFill>
                  <a:srgbClr val="C00000"/>
                </a:solidFill>
              </a:rPr>
              <a:t> </a:t>
            </a:r>
            <a:r>
              <a:rPr lang="en-US" sz="3600" dirty="0" err="1" smtClean="0">
                <a:solidFill>
                  <a:srgbClr val="C00000"/>
                </a:solidFill>
              </a:rPr>
              <a:t>referente</a:t>
            </a:r>
            <a:r>
              <a:rPr lang="en-US" sz="3600" dirty="0" smtClean="0">
                <a:solidFill>
                  <a:srgbClr val="C00000"/>
                </a:solidFill>
              </a:rPr>
              <a:t> </a:t>
            </a:r>
            <a:r>
              <a:rPr lang="en-US" sz="3600" dirty="0" err="1" smtClean="0">
                <a:solidFill>
                  <a:srgbClr val="C00000"/>
                </a:solidFill>
              </a:rPr>
              <a:t>urbano</a:t>
            </a:r>
            <a:r>
              <a:rPr lang="en-US" sz="3600" dirty="0" smtClean="0">
                <a:solidFill>
                  <a:srgbClr val="C00000"/>
                </a:solidFill>
              </a:rPr>
              <a:t>: </a:t>
            </a:r>
            <a:r>
              <a:rPr lang="en-US" sz="3600" dirty="0" err="1" smtClean="0">
                <a:solidFill>
                  <a:srgbClr val="C00000"/>
                </a:solidFill>
              </a:rPr>
              <a:t>mercados</a:t>
            </a:r>
            <a:r>
              <a:rPr lang="en-US" sz="3600" dirty="0" smtClean="0">
                <a:solidFill>
                  <a:srgbClr val="C00000"/>
                </a:solidFill>
              </a:rPr>
              <a:t> </a:t>
            </a:r>
            <a:r>
              <a:rPr lang="en-US" sz="3600" dirty="0" err="1" smtClean="0">
                <a:solidFill>
                  <a:srgbClr val="C00000"/>
                </a:solidFill>
              </a:rPr>
              <a:t>emblemáticos</a:t>
            </a:r>
            <a:endParaRPr lang="en-US" sz="36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0216" y="1809329"/>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30" y="3546948"/>
            <a:ext cx="4698798" cy="30739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88" y="220107"/>
            <a:ext cx="3758347" cy="3178445"/>
          </a:xfrm>
          <a:prstGeom prst="rect">
            <a:avLst/>
          </a:prstGeom>
        </p:spPr>
      </p:pic>
      <p:sp>
        <p:nvSpPr>
          <p:cNvPr id="3" name="TextBox 2"/>
          <p:cNvSpPr txBox="1"/>
          <p:nvPr/>
        </p:nvSpPr>
        <p:spPr>
          <a:xfrm>
            <a:off x="4366735" y="1626781"/>
            <a:ext cx="1941196" cy="930682"/>
          </a:xfrm>
          <a:prstGeom prst="rect">
            <a:avLst/>
          </a:prstGeom>
          <a:noFill/>
          <a:ln w="12700">
            <a:solidFill>
              <a:srgbClr val="FF0000"/>
            </a:solidFill>
          </a:ln>
        </p:spPr>
        <p:txBody>
          <a:bodyPr wrap="square" rtlCol="0">
            <a:spAutoFit/>
          </a:bodyPr>
          <a:lstStyle/>
          <a:p>
            <a:r>
              <a:rPr lang="en-US" dirty="0" smtClean="0"/>
              <a:t>Mercado San </a:t>
            </a:r>
            <a:r>
              <a:rPr lang="en-US" dirty="0" err="1" smtClean="0"/>
              <a:t>Lázaro</a:t>
            </a:r>
            <a:r>
              <a:rPr lang="en-US" dirty="0" smtClean="0"/>
              <a:t> y San </a:t>
            </a:r>
            <a:r>
              <a:rPr lang="en-US" dirty="0" err="1" smtClean="0"/>
              <a:t>Nicolás</a:t>
            </a:r>
            <a:r>
              <a:rPr lang="en-US" dirty="0" smtClean="0"/>
              <a:t>, La Habana</a:t>
            </a:r>
            <a:endParaRPr lang="en-US" dirty="0"/>
          </a:p>
        </p:txBody>
      </p:sp>
      <p:sp>
        <p:nvSpPr>
          <p:cNvPr id="7" name="TextBox 6"/>
          <p:cNvSpPr txBox="1"/>
          <p:nvPr/>
        </p:nvSpPr>
        <p:spPr>
          <a:xfrm>
            <a:off x="8583641" y="1363964"/>
            <a:ext cx="3125972" cy="369332"/>
          </a:xfrm>
          <a:prstGeom prst="rect">
            <a:avLst/>
          </a:prstGeom>
          <a:noFill/>
          <a:ln w="12700">
            <a:solidFill>
              <a:srgbClr val="FF0000"/>
            </a:solidFill>
          </a:ln>
        </p:spPr>
        <p:txBody>
          <a:bodyPr wrap="square" rtlCol="0">
            <a:spAutoFit/>
          </a:bodyPr>
          <a:lstStyle/>
          <a:p>
            <a:r>
              <a:rPr lang="en-US" dirty="0" smtClean="0"/>
              <a:t>Mercado San Miguel, Madrid</a:t>
            </a:r>
            <a:endParaRPr lang="en-US" dirty="0"/>
          </a:p>
        </p:txBody>
      </p:sp>
      <p:sp>
        <p:nvSpPr>
          <p:cNvPr id="8" name="TextBox 7"/>
          <p:cNvSpPr txBox="1"/>
          <p:nvPr/>
        </p:nvSpPr>
        <p:spPr>
          <a:xfrm>
            <a:off x="5025679" y="6160667"/>
            <a:ext cx="2276730" cy="646331"/>
          </a:xfrm>
          <a:prstGeom prst="rect">
            <a:avLst/>
          </a:prstGeom>
          <a:noFill/>
          <a:ln w="12700">
            <a:solidFill>
              <a:srgbClr val="C00000"/>
            </a:solidFill>
          </a:ln>
        </p:spPr>
        <p:txBody>
          <a:bodyPr wrap="square" rtlCol="0">
            <a:spAutoFit/>
          </a:bodyPr>
          <a:lstStyle/>
          <a:p>
            <a:r>
              <a:rPr lang="en-US" dirty="0" smtClean="0"/>
              <a:t>Mercado de La Ribera,  Bilbao</a:t>
            </a:r>
            <a:endParaRPr lang="en-US" dirty="0"/>
          </a:p>
        </p:txBody>
      </p:sp>
    </p:spTree>
    <p:extLst>
      <p:ext uri="{BB962C8B-B14F-4D97-AF65-F5344CB8AC3E}">
        <p14:creationId xmlns:p14="http://schemas.microsoft.com/office/powerpoint/2010/main" val="873773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116" y="148857"/>
            <a:ext cx="10724816" cy="1286538"/>
          </a:xfrm>
          <a:ln w="38100">
            <a:noFill/>
          </a:ln>
        </p:spPr>
        <p:txBody>
          <a:bodyPr>
            <a:normAutofit/>
          </a:bodyPr>
          <a:lstStyle/>
          <a:p>
            <a:r>
              <a:rPr lang="en-US" sz="4000" dirty="0" smtClean="0">
                <a:solidFill>
                  <a:srgbClr val="C00000"/>
                </a:solidFill>
              </a:rPr>
              <a:t>La </a:t>
            </a:r>
            <a:r>
              <a:rPr lang="en-US" sz="4000" dirty="0" err="1" smtClean="0">
                <a:solidFill>
                  <a:srgbClr val="C00000"/>
                </a:solidFill>
              </a:rPr>
              <a:t>bebida</a:t>
            </a:r>
            <a:r>
              <a:rPr lang="en-US" sz="4000" dirty="0" smtClean="0">
                <a:solidFill>
                  <a:srgbClr val="C00000"/>
                </a:solidFill>
              </a:rPr>
              <a:t> </a:t>
            </a:r>
            <a:r>
              <a:rPr lang="en-US" sz="4000" dirty="0" err="1" smtClean="0">
                <a:solidFill>
                  <a:srgbClr val="C00000"/>
                </a:solidFill>
              </a:rPr>
              <a:t>como</a:t>
            </a:r>
            <a:r>
              <a:rPr lang="en-US" sz="4000" dirty="0" smtClean="0">
                <a:solidFill>
                  <a:srgbClr val="C00000"/>
                </a:solidFill>
              </a:rPr>
              <a:t> </a:t>
            </a:r>
            <a:r>
              <a:rPr lang="en-US" sz="4000" dirty="0" err="1" smtClean="0">
                <a:solidFill>
                  <a:srgbClr val="C00000"/>
                </a:solidFill>
              </a:rPr>
              <a:t>referente</a:t>
            </a:r>
            <a:r>
              <a:rPr lang="en-US" sz="4000" dirty="0" smtClean="0">
                <a:solidFill>
                  <a:srgbClr val="C00000"/>
                </a:solidFill>
              </a:rPr>
              <a:t> </a:t>
            </a:r>
            <a:r>
              <a:rPr lang="en-US" sz="4000" dirty="0" err="1" smtClean="0">
                <a:solidFill>
                  <a:srgbClr val="C00000"/>
                </a:solidFill>
              </a:rPr>
              <a:t>urbano</a:t>
            </a:r>
            <a:endParaRPr lang="en-US" sz="40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88" y="1776987"/>
            <a:ext cx="5569712" cy="4351338"/>
          </a:xfrm>
          <a:ln w="28575">
            <a:solidFill>
              <a:srgbClr val="C00000"/>
            </a:solidFill>
          </a:ln>
        </p:spPr>
      </p:pic>
      <p:sp>
        <p:nvSpPr>
          <p:cNvPr id="3" name="TextBox 2"/>
          <p:cNvSpPr txBox="1"/>
          <p:nvPr/>
        </p:nvSpPr>
        <p:spPr>
          <a:xfrm>
            <a:off x="871871" y="6262577"/>
            <a:ext cx="2806994" cy="400110"/>
          </a:xfrm>
          <a:prstGeom prst="rect">
            <a:avLst/>
          </a:prstGeom>
          <a:noFill/>
          <a:ln w="12700">
            <a:solidFill>
              <a:srgbClr val="C00000"/>
            </a:solidFill>
          </a:ln>
        </p:spPr>
        <p:txBody>
          <a:bodyPr wrap="square" rtlCol="0">
            <a:spAutoFit/>
          </a:bodyPr>
          <a:lstStyle/>
          <a:p>
            <a:r>
              <a:rPr lang="en-US" sz="2000" dirty="0" smtClean="0"/>
              <a:t>La </a:t>
            </a:r>
            <a:r>
              <a:rPr lang="en-US" sz="2000" dirty="0" err="1" smtClean="0"/>
              <a:t>Floridita</a:t>
            </a:r>
            <a:r>
              <a:rPr lang="en-US" sz="2000" dirty="0"/>
              <a:t> </a:t>
            </a:r>
            <a:r>
              <a:rPr lang="en-US" sz="2000" dirty="0" err="1" smtClean="0"/>
              <a:t>en</a:t>
            </a:r>
            <a:r>
              <a:rPr lang="en-US" sz="2000" dirty="0" smtClean="0"/>
              <a:t> La Habana</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986" y="1760956"/>
            <a:ext cx="5837273" cy="3661989"/>
          </a:xfrm>
          <a:prstGeom prst="rect">
            <a:avLst/>
          </a:prstGeom>
          <a:ln w="28575">
            <a:solidFill>
              <a:srgbClr val="C00000"/>
            </a:solidFill>
          </a:ln>
        </p:spPr>
      </p:pic>
      <p:sp>
        <p:nvSpPr>
          <p:cNvPr id="7" name="TextBox 6"/>
          <p:cNvSpPr txBox="1"/>
          <p:nvPr/>
        </p:nvSpPr>
        <p:spPr>
          <a:xfrm>
            <a:off x="7822406" y="5607844"/>
            <a:ext cx="3514725" cy="677108"/>
          </a:xfrm>
          <a:prstGeom prst="rect">
            <a:avLst/>
          </a:prstGeom>
          <a:noFill/>
          <a:ln w="12700">
            <a:solidFill>
              <a:srgbClr val="C00000"/>
            </a:solidFill>
          </a:ln>
        </p:spPr>
        <p:txBody>
          <a:bodyPr wrap="square" rtlCol="0">
            <a:spAutoFit/>
          </a:bodyPr>
          <a:lstStyle/>
          <a:p>
            <a:r>
              <a:rPr lang="en-US" sz="2000" dirty="0"/>
              <a:t>El Café </a:t>
            </a:r>
            <a:r>
              <a:rPr lang="en-US" sz="2000" dirty="0" err="1"/>
              <a:t>Tortoni</a:t>
            </a:r>
            <a:r>
              <a:rPr lang="en-US" sz="2000" dirty="0"/>
              <a:t> </a:t>
            </a:r>
            <a:r>
              <a:rPr lang="en-US" sz="2000" dirty="0" err="1"/>
              <a:t>en</a:t>
            </a:r>
            <a:r>
              <a:rPr lang="en-US" sz="2000" dirty="0"/>
              <a:t> Buenos Aires</a:t>
            </a:r>
          </a:p>
          <a:p>
            <a:endParaRPr lang="en-US" dirty="0"/>
          </a:p>
        </p:txBody>
      </p:sp>
    </p:spTree>
    <p:extLst>
      <p:ext uri="{BB962C8B-B14F-4D97-AF65-F5344CB8AC3E}">
        <p14:creationId xmlns:p14="http://schemas.microsoft.com/office/powerpoint/2010/main" val="536470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43" y="145368"/>
            <a:ext cx="6762307" cy="1607153"/>
          </a:xfrm>
          <a:ln w="28575">
            <a:noFill/>
          </a:ln>
        </p:spPr>
        <p:txBody>
          <a:bodyPr>
            <a:normAutofit/>
          </a:bodyPr>
          <a:lstStyle/>
          <a:p>
            <a:pPr algn="ctr"/>
            <a:r>
              <a:rPr lang="en-US" sz="3200" dirty="0" smtClean="0"/>
              <a:t>Comida e </a:t>
            </a:r>
            <a:r>
              <a:rPr lang="en-US" sz="3200" dirty="0" err="1" smtClean="0"/>
              <a:t>identidad</a:t>
            </a:r>
            <a:r>
              <a:rPr lang="en-US" sz="3200" dirty="0" smtClean="0"/>
              <a:t> </a:t>
            </a:r>
            <a:r>
              <a:rPr lang="en-US" sz="3200" dirty="0" err="1" smtClean="0"/>
              <a:t>nacional</a:t>
            </a:r>
            <a:r>
              <a:rPr lang="en-US" sz="3200" dirty="0" smtClean="0"/>
              <a:t>:</a:t>
            </a:r>
            <a:br>
              <a:rPr lang="en-US" sz="3200" dirty="0" smtClean="0"/>
            </a:br>
            <a:r>
              <a:rPr lang="en-US" sz="3200" dirty="0" smtClean="0"/>
              <a:t>el </a:t>
            </a:r>
            <a:r>
              <a:rPr lang="en-US" sz="3200" dirty="0" smtClean="0">
                <a:solidFill>
                  <a:srgbClr val="C00000"/>
                </a:solidFill>
              </a:rPr>
              <a:t>ceviche</a:t>
            </a:r>
            <a:r>
              <a:rPr lang="en-US" sz="3200" dirty="0" smtClean="0"/>
              <a:t> </a:t>
            </a:r>
            <a:r>
              <a:rPr lang="en-US" sz="3200" dirty="0" err="1" smtClean="0"/>
              <a:t>puede</a:t>
            </a:r>
            <a:r>
              <a:rPr lang="en-US" sz="3200" dirty="0" smtClean="0"/>
              <a:t> </a:t>
            </a:r>
            <a:r>
              <a:rPr lang="en-US" sz="3200" dirty="0" err="1" smtClean="0"/>
              <a:t>considerarse</a:t>
            </a:r>
            <a:r>
              <a:rPr lang="en-US" sz="3200" dirty="0" smtClean="0"/>
              <a:t> el </a:t>
            </a:r>
            <a:r>
              <a:rPr lang="en-US" sz="3200" dirty="0" err="1" smtClean="0"/>
              <a:t>plato</a:t>
            </a:r>
            <a:r>
              <a:rPr lang="en-US" sz="3200" dirty="0" smtClean="0"/>
              <a:t> </a:t>
            </a:r>
            <a:r>
              <a:rPr lang="en-US" sz="3200" dirty="0" err="1" smtClean="0"/>
              <a:t>emblemático</a:t>
            </a:r>
            <a:r>
              <a:rPr lang="en-US" sz="3200" dirty="0" smtClean="0"/>
              <a:t> de </a:t>
            </a:r>
            <a:r>
              <a:rPr lang="en-US" sz="3200" dirty="0" err="1" smtClean="0"/>
              <a:t>Perú</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38" y="1893742"/>
            <a:ext cx="6511047" cy="4883285"/>
          </a:xfrm>
          <a:prstGeom prst="rect">
            <a:avLst/>
          </a:prstGeom>
          <a:ln w="12700">
            <a:solidFill>
              <a:schemeClr val="accent6">
                <a:lumMod val="75000"/>
              </a:schemeClr>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489" y="276753"/>
            <a:ext cx="5069355" cy="2509062"/>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66720" y="4586149"/>
            <a:ext cx="2202688" cy="2099437"/>
          </a:xfrm>
          <a:ln w="12700">
            <a:solidFill>
              <a:schemeClr val="accent6">
                <a:lumMod val="75000"/>
              </a:schemeClr>
            </a:solidFill>
          </a:ln>
        </p:spPr>
      </p:pic>
      <p:sp>
        <p:nvSpPr>
          <p:cNvPr id="3" name="TextBox 2"/>
          <p:cNvSpPr txBox="1"/>
          <p:nvPr/>
        </p:nvSpPr>
        <p:spPr>
          <a:xfrm>
            <a:off x="8166720" y="3135055"/>
            <a:ext cx="2838892" cy="1200329"/>
          </a:xfrm>
          <a:prstGeom prst="rect">
            <a:avLst/>
          </a:prstGeom>
          <a:noFill/>
          <a:ln w="19050">
            <a:solidFill>
              <a:srgbClr val="FF0000"/>
            </a:solidFill>
          </a:ln>
        </p:spPr>
        <p:txBody>
          <a:bodyPr wrap="square" rtlCol="0">
            <a:spAutoFit/>
          </a:bodyPr>
          <a:lstStyle/>
          <a:p>
            <a:r>
              <a:rPr lang="en-US" sz="2400" dirty="0" smtClean="0"/>
              <a:t>La base del ceviche </a:t>
            </a:r>
            <a:r>
              <a:rPr lang="en-US" sz="2400" dirty="0" err="1" smtClean="0"/>
              <a:t>es</a:t>
            </a:r>
            <a:r>
              <a:rPr lang="en-US" sz="2400" dirty="0" smtClean="0"/>
              <a:t> un </a:t>
            </a:r>
            <a:r>
              <a:rPr lang="en-US" sz="2400" dirty="0" err="1" smtClean="0"/>
              <a:t>excelente</a:t>
            </a:r>
            <a:r>
              <a:rPr lang="en-US" sz="2400" dirty="0" smtClean="0"/>
              <a:t> </a:t>
            </a:r>
            <a:r>
              <a:rPr lang="en-US" sz="2400" dirty="0" err="1" smtClean="0"/>
              <a:t>pescado</a:t>
            </a:r>
            <a:endParaRPr lang="en-US" sz="2400" dirty="0"/>
          </a:p>
        </p:txBody>
      </p:sp>
    </p:spTree>
    <p:extLst>
      <p:ext uri="{BB962C8B-B14F-4D97-AF65-F5344CB8AC3E}">
        <p14:creationId xmlns:p14="http://schemas.microsoft.com/office/powerpoint/2010/main" val="341120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365125"/>
            <a:ext cx="11713464" cy="1325563"/>
          </a:xfrm>
        </p:spPr>
        <p:txBody>
          <a:bodyPr>
            <a:noAutofit/>
          </a:bodyPr>
          <a:lstStyle/>
          <a:p>
            <a:r>
              <a:rPr lang="en-US" sz="3200" dirty="0" smtClean="0"/>
              <a:t>La </a:t>
            </a:r>
            <a:r>
              <a:rPr lang="en-US" sz="3200" dirty="0" err="1" smtClean="0">
                <a:solidFill>
                  <a:srgbClr val="C00000"/>
                </a:solidFill>
              </a:rPr>
              <a:t>leche</a:t>
            </a:r>
            <a:r>
              <a:rPr lang="en-US" sz="3200" dirty="0" smtClean="0">
                <a:solidFill>
                  <a:srgbClr val="C00000"/>
                </a:solidFill>
              </a:rPr>
              <a:t> de </a:t>
            </a:r>
            <a:r>
              <a:rPr lang="en-US" sz="3200" dirty="0" err="1" smtClean="0">
                <a:solidFill>
                  <a:srgbClr val="C00000"/>
                </a:solidFill>
              </a:rPr>
              <a:t>tigre</a:t>
            </a:r>
            <a:r>
              <a:rPr lang="en-US" sz="3200" dirty="0" smtClean="0">
                <a:solidFill>
                  <a:srgbClr val="C00000"/>
                </a:solidFill>
              </a:rPr>
              <a:t> </a:t>
            </a:r>
            <a:r>
              <a:rPr lang="en-US" sz="3200" dirty="0" err="1" smtClean="0"/>
              <a:t>es</a:t>
            </a:r>
            <a:r>
              <a:rPr lang="en-US" sz="3200" dirty="0" smtClean="0"/>
              <a:t> el </a:t>
            </a:r>
            <a:r>
              <a:rPr lang="en-US" sz="3200" dirty="0" err="1" smtClean="0"/>
              <a:t>líquido</a:t>
            </a:r>
            <a:r>
              <a:rPr lang="en-US" sz="3200" dirty="0" smtClean="0"/>
              <a:t> </a:t>
            </a:r>
            <a:r>
              <a:rPr lang="en-US" sz="3200" dirty="0" err="1" smtClean="0"/>
              <a:t>resultante</a:t>
            </a:r>
            <a:r>
              <a:rPr lang="en-US" sz="3200" dirty="0" smtClean="0"/>
              <a:t> del </a:t>
            </a:r>
            <a:r>
              <a:rPr lang="en-US" sz="3200" dirty="0" err="1" smtClean="0"/>
              <a:t>macerado</a:t>
            </a:r>
            <a:r>
              <a:rPr lang="en-US" sz="3200" dirty="0" smtClean="0"/>
              <a:t> del </a:t>
            </a:r>
            <a:r>
              <a:rPr lang="en-US" sz="3200" dirty="0" err="1" smtClean="0"/>
              <a:t>pescado</a:t>
            </a:r>
            <a:r>
              <a:rPr lang="en-US" sz="3200" dirty="0" smtClean="0"/>
              <a:t> </a:t>
            </a:r>
            <a:r>
              <a:rPr lang="en-US" sz="3200" dirty="0" err="1" smtClean="0"/>
              <a:t>en</a:t>
            </a:r>
            <a:r>
              <a:rPr lang="en-US" sz="3200" dirty="0" smtClean="0"/>
              <a:t> un </a:t>
            </a:r>
            <a:r>
              <a:rPr lang="en-US" sz="3200" dirty="0" err="1" smtClean="0"/>
              <a:t>zumo</a:t>
            </a:r>
            <a:r>
              <a:rPr lang="en-US" sz="3200" dirty="0" smtClean="0"/>
              <a:t> </a:t>
            </a:r>
            <a:r>
              <a:rPr lang="en-US" sz="3200" dirty="0" err="1" smtClean="0"/>
              <a:t>ácido</a:t>
            </a:r>
            <a:r>
              <a:rPr lang="en-US" sz="3200" dirty="0" smtClean="0"/>
              <a:t> al </a:t>
            </a:r>
            <a:r>
              <a:rPr lang="en-US" sz="3200" dirty="0" err="1" smtClean="0"/>
              <a:t>hacer</a:t>
            </a:r>
            <a:r>
              <a:rPr lang="en-US" sz="3200" dirty="0" smtClean="0"/>
              <a:t> el ceviche. </a:t>
            </a:r>
            <a:r>
              <a:rPr lang="en-US" sz="3200" dirty="0" err="1" smtClean="0"/>
              <a:t>Muchas</a:t>
            </a:r>
            <a:r>
              <a:rPr lang="en-US" sz="3200" dirty="0" smtClean="0"/>
              <a:t> </a:t>
            </a:r>
            <a:r>
              <a:rPr lang="en-US" sz="3200" dirty="0" err="1" smtClean="0"/>
              <a:t>veces</a:t>
            </a:r>
            <a:r>
              <a:rPr lang="en-US" sz="3200" dirty="0" smtClean="0"/>
              <a:t> se </a:t>
            </a:r>
            <a:r>
              <a:rPr lang="en-US" sz="3200" dirty="0" err="1" smtClean="0"/>
              <a:t>sirve</a:t>
            </a:r>
            <a:r>
              <a:rPr lang="en-US" sz="3200" dirty="0" smtClean="0"/>
              <a:t> </a:t>
            </a:r>
            <a:r>
              <a:rPr lang="en-US" sz="3200" dirty="0" err="1" smtClean="0"/>
              <a:t>por</a:t>
            </a:r>
            <a:r>
              <a:rPr lang="en-US" sz="3200" dirty="0" smtClean="0"/>
              <a:t> </a:t>
            </a:r>
            <a:r>
              <a:rPr lang="en-US" sz="3200" dirty="0" err="1" smtClean="0"/>
              <a:t>sí</a:t>
            </a:r>
            <a:r>
              <a:rPr lang="en-US" sz="3200" dirty="0" smtClean="0"/>
              <a:t> </a:t>
            </a:r>
            <a:r>
              <a:rPr lang="en-US" sz="3200" dirty="0" err="1" smtClean="0"/>
              <a:t>mismo</a:t>
            </a:r>
            <a:r>
              <a:rPr lang="en-US" sz="3200" dirty="0" smtClean="0"/>
              <a:t> </a:t>
            </a:r>
            <a:r>
              <a:rPr lang="en-US" sz="3200" dirty="0" err="1" smtClean="0"/>
              <a:t>acompañado</a:t>
            </a:r>
            <a:r>
              <a:rPr lang="en-US" sz="3200" dirty="0" smtClean="0"/>
              <a:t> de </a:t>
            </a:r>
            <a:r>
              <a:rPr lang="en-US" sz="3200" dirty="0" err="1" smtClean="0">
                <a:solidFill>
                  <a:srgbClr val="C00000"/>
                </a:solidFill>
              </a:rPr>
              <a:t>maíz</a:t>
            </a:r>
            <a:r>
              <a:rPr lang="en-US" sz="3200" dirty="0" smtClean="0">
                <a:solidFill>
                  <a:srgbClr val="C00000"/>
                </a:solidFill>
              </a:rPr>
              <a:t> tostado</a:t>
            </a:r>
            <a:r>
              <a:rPr lang="en-US" sz="3200" dirty="0" smtClean="0"/>
              <a:t>, </a:t>
            </a:r>
            <a:r>
              <a:rPr lang="en-US" sz="3200" dirty="0" err="1" smtClean="0"/>
              <a:t>también</a:t>
            </a:r>
            <a:r>
              <a:rPr lang="en-US" sz="3200" dirty="0" smtClean="0"/>
              <a:t> </a:t>
            </a:r>
            <a:r>
              <a:rPr lang="en-US" sz="3200" dirty="0" err="1" smtClean="0"/>
              <a:t>llamado</a:t>
            </a:r>
            <a:r>
              <a:rPr lang="en-US" sz="3200" dirty="0" smtClean="0"/>
              <a:t> </a:t>
            </a:r>
            <a:r>
              <a:rPr lang="en-US" sz="3200" dirty="0" err="1" smtClean="0">
                <a:solidFill>
                  <a:srgbClr val="C00000"/>
                </a:solidFill>
              </a:rPr>
              <a:t>cancha</a:t>
            </a:r>
            <a:r>
              <a:rPr lang="en-US" sz="3200" dirty="0" smtClean="0">
                <a:solidFill>
                  <a:srgbClr val="C00000"/>
                </a:solidFill>
              </a:rPr>
              <a:t> o </a:t>
            </a:r>
            <a:r>
              <a:rPr lang="en-US" sz="3200" dirty="0" err="1" smtClean="0">
                <a:solidFill>
                  <a:srgbClr val="C00000"/>
                </a:solidFill>
              </a:rPr>
              <a:t>canguil</a:t>
            </a:r>
            <a:endParaRPr lang="en-US" sz="32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664" y="2029968"/>
            <a:ext cx="6638544" cy="4489331"/>
          </a:xfrm>
          <a:ln w="19050">
            <a:solidFill>
              <a:srgbClr val="C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123" y="2029968"/>
            <a:ext cx="3856525" cy="3837694"/>
          </a:xfrm>
          <a:prstGeom prst="rect">
            <a:avLst/>
          </a:prstGeom>
          <a:ln w="19050">
            <a:solidFill>
              <a:srgbClr val="002060"/>
            </a:solidFill>
          </a:ln>
        </p:spPr>
      </p:pic>
    </p:spTree>
    <p:extLst>
      <p:ext uri="{BB962C8B-B14F-4D97-AF65-F5344CB8AC3E}">
        <p14:creationId xmlns:p14="http://schemas.microsoft.com/office/powerpoint/2010/main" val="1256988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424160" cy="1182837"/>
          </a:xfrm>
        </p:spPr>
        <p:txBody>
          <a:bodyPr>
            <a:normAutofit/>
          </a:bodyPr>
          <a:lstStyle/>
          <a:p>
            <a:r>
              <a:rPr lang="en-US" sz="4000" dirty="0" smtClean="0"/>
              <a:t>Comida e </a:t>
            </a:r>
            <a:r>
              <a:rPr lang="en-US" sz="4000" dirty="0" err="1" smtClean="0"/>
              <a:t>identidades</a:t>
            </a:r>
            <a:r>
              <a:rPr lang="en-US" sz="4000" dirty="0" smtClean="0"/>
              <a:t> </a:t>
            </a:r>
            <a:r>
              <a:rPr lang="en-US" sz="4000" dirty="0" err="1" smtClean="0"/>
              <a:t>nacionales</a:t>
            </a:r>
            <a:r>
              <a:rPr lang="en-US" sz="4000" dirty="0" smtClean="0"/>
              <a:t>: </a:t>
            </a:r>
            <a:r>
              <a:rPr lang="en-US" sz="4000" b="1" dirty="0" smtClean="0">
                <a:solidFill>
                  <a:srgbClr val="00B050"/>
                </a:solidFill>
              </a:rPr>
              <a:t>Tex</a:t>
            </a:r>
            <a:r>
              <a:rPr lang="en-US" sz="4000" b="1" dirty="0" smtClean="0"/>
              <a:t>-</a:t>
            </a:r>
            <a:r>
              <a:rPr lang="en-US" sz="4000" b="1" dirty="0" smtClean="0">
                <a:solidFill>
                  <a:srgbClr val="FF0000"/>
                </a:solidFill>
              </a:rPr>
              <a:t>Mex</a:t>
            </a:r>
            <a:endParaRPr lang="en-US" sz="4000" b="1" dirty="0">
              <a:solidFill>
                <a:srgbClr val="FF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590" y="1182837"/>
            <a:ext cx="4972957" cy="4351338"/>
          </a:xfrm>
          <a:ln w="28575">
            <a:solidFill>
              <a:srgbClr val="00B050"/>
            </a:solidFill>
          </a:ln>
        </p:spPr>
      </p:pic>
      <p:sp>
        <p:nvSpPr>
          <p:cNvPr id="3" name="TextBox 2"/>
          <p:cNvSpPr txBox="1"/>
          <p:nvPr/>
        </p:nvSpPr>
        <p:spPr>
          <a:xfrm>
            <a:off x="142240" y="5668537"/>
            <a:ext cx="5932967" cy="1015663"/>
          </a:xfrm>
          <a:prstGeom prst="rect">
            <a:avLst/>
          </a:prstGeom>
          <a:noFill/>
          <a:ln w="19050">
            <a:solidFill>
              <a:srgbClr val="FF0000"/>
            </a:solidFill>
          </a:ln>
        </p:spPr>
        <p:txBody>
          <a:bodyPr wrap="square" rtlCol="0">
            <a:spAutoFit/>
          </a:bodyPr>
          <a:lstStyle/>
          <a:p>
            <a:r>
              <a:rPr lang="en-US" sz="2000" dirty="0" smtClean="0"/>
              <a:t>Este </a:t>
            </a:r>
            <a:r>
              <a:rPr lang="en-US" sz="2000" dirty="0" err="1" smtClean="0"/>
              <a:t>restaurante</a:t>
            </a:r>
            <a:r>
              <a:rPr lang="en-US" sz="2000" dirty="0" smtClean="0"/>
              <a:t> de Bilbao </a:t>
            </a:r>
            <a:r>
              <a:rPr lang="en-US" sz="2000" dirty="0" err="1" smtClean="0"/>
              <a:t>presenta</a:t>
            </a:r>
            <a:r>
              <a:rPr lang="en-US" sz="2000" dirty="0" smtClean="0"/>
              <a:t> la comida Tex-Mex </a:t>
            </a:r>
            <a:r>
              <a:rPr lang="en-US" sz="2000" dirty="0" err="1" smtClean="0"/>
              <a:t>en</a:t>
            </a:r>
            <a:r>
              <a:rPr lang="en-US" sz="2000" dirty="0" smtClean="0"/>
              <a:t> el </a:t>
            </a:r>
            <a:r>
              <a:rPr lang="en-US" sz="2000" dirty="0" err="1" smtClean="0"/>
              <a:t>contexto</a:t>
            </a:r>
            <a:r>
              <a:rPr lang="en-US" sz="2000" dirty="0" smtClean="0"/>
              <a:t> de la </a:t>
            </a:r>
            <a:r>
              <a:rPr lang="en-US" sz="2000" dirty="0" err="1" smtClean="0"/>
              <a:t>fraternidad</a:t>
            </a:r>
            <a:r>
              <a:rPr lang="en-US" sz="2000" dirty="0" smtClean="0"/>
              <a:t> entre el País Vasco, México y Chile</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105" y="829340"/>
            <a:ext cx="4438630" cy="33138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406" y="3912781"/>
            <a:ext cx="3902177" cy="2913321"/>
          </a:xfrm>
          <a:prstGeom prst="rect">
            <a:avLst/>
          </a:prstGeom>
        </p:spPr>
      </p:pic>
    </p:spTree>
    <p:extLst>
      <p:ext uri="{BB962C8B-B14F-4D97-AF65-F5344CB8AC3E}">
        <p14:creationId xmlns:p14="http://schemas.microsoft.com/office/powerpoint/2010/main" val="1443928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20" y="59241"/>
            <a:ext cx="5849279" cy="3104707"/>
          </a:xfrm>
        </p:spPr>
        <p:txBody>
          <a:bodyPr>
            <a:normAutofit/>
          </a:bodyPr>
          <a:lstStyle/>
          <a:p>
            <a:r>
              <a:rPr lang="en-US" sz="3200" dirty="0" smtClean="0"/>
              <a:t>Los </a:t>
            </a:r>
            <a:r>
              <a:rPr lang="en-US" sz="3200" dirty="0" err="1" smtClean="0"/>
              <a:t>emigrantes</a:t>
            </a:r>
            <a:r>
              <a:rPr lang="en-US" sz="3200" dirty="0" smtClean="0"/>
              <a:t> </a:t>
            </a:r>
            <a:r>
              <a:rPr lang="en-US" sz="3200" dirty="0" err="1" smtClean="0"/>
              <a:t>vascos</a:t>
            </a:r>
            <a:r>
              <a:rPr lang="en-US" sz="3200" dirty="0" smtClean="0"/>
              <a:t> en Cuba </a:t>
            </a:r>
            <a:r>
              <a:rPr lang="en-US" sz="3200" dirty="0" err="1" smtClean="0"/>
              <a:t>abrieron</a:t>
            </a:r>
            <a:r>
              <a:rPr lang="en-US" sz="3200" dirty="0" smtClean="0"/>
              <a:t> bares y </a:t>
            </a:r>
            <a:r>
              <a:rPr lang="en-US" sz="3200" dirty="0" err="1" smtClean="0"/>
              <a:t>construyeron</a:t>
            </a:r>
            <a:r>
              <a:rPr lang="en-US" sz="3200" dirty="0" smtClean="0"/>
              <a:t> </a:t>
            </a:r>
            <a:r>
              <a:rPr lang="en-US" sz="3200" dirty="0" err="1" smtClean="0"/>
              <a:t>edificios</a:t>
            </a:r>
            <a:r>
              <a:rPr lang="en-US" sz="3200" dirty="0" smtClean="0"/>
              <a:t> que </a:t>
            </a:r>
            <a:r>
              <a:rPr lang="en-US" sz="3200" dirty="0" err="1" smtClean="0"/>
              <a:t>reproducían</a:t>
            </a:r>
            <a:r>
              <a:rPr lang="en-US" sz="3200" dirty="0" smtClean="0"/>
              <a:t> </a:t>
            </a:r>
            <a:r>
              <a:rPr lang="en-US" sz="3200" dirty="0" err="1" smtClean="0"/>
              <a:t>lugares</a:t>
            </a:r>
            <a:r>
              <a:rPr lang="en-US" sz="3200" dirty="0" smtClean="0"/>
              <a:t> </a:t>
            </a:r>
            <a:r>
              <a:rPr lang="en-US" sz="3200" dirty="0" err="1" smtClean="0"/>
              <a:t>emblemáticos</a:t>
            </a:r>
            <a:r>
              <a:rPr lang="en-US" sz="3200" dirty="0" smtClean="0"/>
              <a:t> de la </a:t>
            </a:r>
            <a:r>
              <a:rPr lang="en-US" sz="3200" dirty="0" err="1" smtClean="0"/>
              <a:t>identidad</a:t>
            </a:r>
            <a:r>
              <a:rPr lang="en-US" sz="3200" dirty="0" smtClean="0"/>
              <a:t> </a:t>
            </a:r>
            <a:r>
              <a:rPr lang="en-US" sz="3200" dirty="0" err="1" smtClean="0"/>
              <a:t>vasca</a:t>
            </a:r>
            <a:r>
              <a:rPr lang="en-US" sz="3200" dirty="0" smtClean="0"/>
              <a:t> </a:t>
            </a:r>
            <a:endParaRPr lang="en-US" sz="3200" dirty="0"/>
          </a:p>
        </p:txBody>
      </p:sp>
      <p:pic>
        <p:nvPicPr>
          <p:cNvPr id="4" name="Content Placeholder 3" descr="IMG_0061.jpg"/>
          <p:cNvPicPr>
            <a:picLocks noGrp="1" noChangeAspect="1"/>
          </p:cNvPicPr>
          <p:nvPr>
            <p:ph idx="1"/>
          </p:nvPr>
        </p:nvPicPr>
        <p:blipFill>
          <a:blip r:embed="rId2">
            <a:extLst>
              <a:ext uri="{28A0092B-C50C-407E-A947-70E740481C1C}">
                <a14:useLocalDpi xmlns:a14="http://schemas.microsoft.com/office/drawing/2010/main" val="0"/>
              </a:ext>
            </a:extLst>
          </a:blip>
          <a:srcRect t="13184" b="13184"/>
          <a:stretch>
            <a:fillRect/>
          </a:stretch>
        </p:blipFill>
        <p:spPr>
          <a:xfrm>
            <a:off x="5875575" y="350044"/>
            <a:ext cx="6254416" cy="3653975"/>
          </a:xfrm>
          <a:ln w="19050">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16" y="2993231"/>
            <a:ext cx="3992331" cy="2980629"/>
          </a:xfrm>
          <a:prstGeom prst="rect">
            <a:avLst/>
          </a:prstGeom>
          <a:ln w="12700">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011" y="4294822"/>
            <a:ext cx="3228972" cy="2459568"/>
          </a:xfrm>
          <a:prstGeom prst="rect">
            <a:avLst/>
          </a:prstGeom>
          <a:ln w="12700">
            <a:solidFill>
              <a:srgbClr val="FF0000"/>
            </a:solidFill>
          </a:ln>
        </p:spPr>
      </p:pic>
      <p:sp>
        <p:nvSpPr>
          <p:cNvPr id="3" name="TextBox 2"/>
          <p:cNvSpPr txBox="1"/>
          <p:nvPr/>
        </p:nvSpPr>
        <p:spPr>
          <a:xfrm>
            <a:off x="8048847" y="5167422"/>
            <a:ext cx="4007469" cy="923330"/>
          </a:xfrm>
          <a:prstGeom prst="rect">
            <a:avLst/>
          </a:prstGeom>
          <a:noFill/>
          <a:ln w="12700">
            <a:solidFill>
              <a:srgbClr val="FF0000"/>
            </a:solidFill>
          </a:ln>
        </p:spPr>
        <p:txBody>
          <a:bodyPr wrap="square" rtlCol="0">
            <a:spAutoFit/>
          </a:bodyPr>
          <a:lstStyle/>
          <a:p>
            <a:r>
              <a:rPr lang="en-US" dirty="0" err="1" smtClean="0"/>
              <a:t>Tribuna</a:t>
            </a:r>
            <a:r>
              <a:rPr lang="en-US" dirty="0" smtClean="0"/>
              <a:t> </a:t>
            </a:r>
            <a:r>
              <a:rPr lang="en-US" dirty="0" err="1" smtClean="0"/>
              <a:t>juradera</a:t>
            </a:r>
            <a:r>
              <a:rPr lang="en-US" dirty="0" smtClean="0"/>
              <a:t> de la Casa de Juntas de Guernica, con el </a:t>
            </a:r>
            <a:r>
              <a:rPr lang="en-US" dirty="0" err="1" smtClean="0"/>
              <a:t>Árbol</a:t>
            </a:r>
            <a:r>
              <a:rPr lang="en-US" dirty="0" smtClean="0"/>
              <a:t> de Guernica, que </a:t>
            </a:r>
            <a:r>
              <a:rPr lang="en-US" dirty="0" err="1" smtClean="0"/>
              <a:t>simboliza</a:t>
            </a:r>
            <a:r>
              <a:rPr lang="en-US" dirty="0" smtClean="0"/>
              <a:t> las </a:t>
            </a:r>
            <a:r>
              <a:rPr lang="en-US" dirty="0" err="1" smtClean="0"/>
              <a:t>libertades</a:t>
            </a:r>
            <a:r>
              <a:rPr lang="en-US" dirty="0" smtClean="0"/>
              <a:t> y </a:t>
            </a:r>
            <a:r>
              <a:rPr lang="en-US" dirty="0" err="1" smtClean="0"/>
              <a:t>fueros</a:t>
            </a:r>
            <a:r>
              <a:rPr lang="en-US" dirty="0" smtClean="0"/>
              <a:t> </a:t>
            </a:r>
            <a:r>
              <a:rPr lang="en-US" dirty="0" err="1" smtClean="0"/>
              <a:t>vascos</a:t>
            </a:r>
            <a:r>
              <a:rPr lang="en-US" dirty="0" smtClean="0"/>
              <a:t> </a:t>
            </a:r>
            <a:endParaRPr lang="en-US" dirty="0"/>
          </a:p>
        </p:txBody>
      </p:sp>
      <p:sp>
        <p:nvSpPr>
          <p:cNvPr id="7" name="TextBox 6"/>
          <p:cNvSpPr txBox="1"/>
          <p:nvPr/>
        </p:nvSpPr>
        <p:spPr>
          <a:xfrm>
            <a:off x="170120" y="6090751"/>
            <a:ext cx="4438027" cy="646331"/>
          </a:xfrm>
          <a:prstGeom prst="rect">
            <a:avLst/>
          </a:prstGeom>
          <a:noFill/>
          <a:ln w="12700">
            <a:solidFill>
              <a:srgbClr val="FF0000"/>
            </a:solidFill>
          </a:ln>
        </p:spPr>
        <p:txBody>
          <a:bodyPr wrap="square" rtlCol="0">
            <a:spAutoFit/>
          </a:bodyPr>
          <a:lstStyle/>
          <a:p>
            <a:r>
              <a:rPr lang="en-US" dirty="0" err="1" smtClean="0"/>
              <a:t>Reproducción</a:t>
            </a:r>
            <a:r>
              <a:rPr lang="en-US" dirty="0" smtClean="0"/>
              <a:t> de la </a:t>
            </a:r>
            <a:r>
              <a:rPr lang="en-US" dirty="0" err="1" smtClean="0"/>
              <a:t>Tribuna</a:t>
            </a:r>
            <a:r>
              <a:rPr lang="en-US" dirty="0" smtClean="0"/>
              <a:t> </a:t>
            </a:r>
            <a:r>
              <a:rPr lang="en-US" dirty="0" err="1" smtClean="0"/>
              <a:t>juradera</a:t>
            </a:r>
            <a:r>
              <a:rPr lang="en-US" dirty="0" smtClean="0"/>
              <a:t> de Guernica </a:t>
            </a:r>
            <a:r>
              <a:rPr lang="en-US" dirty="0" err="1" smtClean="0"/>
              <a:t>en</a:t>
            </a:r>
            <a:r>
              <a:rPr lang="en-US" dirty="0" smtClean="0"/>
              <a:t> La Habana</a:t>
            </a:r>
            <a:endParaRPr lang="en-US" dirty="0"/>
          </a:p>
        </p:txBody>
      </p:sp>
    </p:spTree>
    <p:extLst>
      <p:ext uri="{BB962C8B-B14F-4D97-AF65-F5344CB8AC3E}">
        <p14:creationId xmlns:p14="http://schemas.microsoft.com/office/powerpoint/2010/main" val="671726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04" y="138223"/>
            <a:ext cx="10503195" cy="1552466"/>
          </a:xfrm>
          <a:ln w="38100">
            <a:noFill/>
          </a:ln>
        </p:spPr>
        <p:txBody>
          <a:bodyPr>
            <a:normAutofit fontScale="90000"/>
          </a:bodyPr>
          <a:lstStyle/>
          <a:p>
            <a:r>
              <a:rPr lang="en-US" dirty="0" smtClean="0"/>
              <a:t>¿</a:t>
            </a:r>
            <a:r>
              <a:rPr lang="en-US" dirty="0" err="1" smtClean="0"/>
              <a:t>Qué</a:t>
            </a:r>
            <a:r>
              <a:rPr lang="en-US" dirty="0" smtClean="0"/>
              <a:t> </a:t>
            </a:r>
            <a:r>
              <a:rPr lang="en-US" dirty="0" err="1" smtClean="0">
                <a:solidFill>
                  <a:srgbClr val="C00000"/>
                </a:solidFill>
              </a:rPr>
              <a:t>identidad</a:t>
            </a:r>
            <a:r>
              <a:rPr lang="en-US" dirty="0" smtClean="0">
                <a:solidFill>
                  <a:srgbClr val="C00000"/>
                </a:solidFill>
              </a:rPr>
              <a:t> cultural, </a:t>
            </a:r>
            <a:r>
              <a:rPr lang="en-US" dirty="0" err="1" smtClean="0">
                <a:solidFill>
                  <a:srgbClr val="C00000"/>
                </a:solidFill>
              </a:rPr>
              <a:t>nacional</a:t>
            </a:r>
            <a:r>
              <a:rPr lang="en-US" dirty="0" smtClean="0">
                <a:solidFill>
                  <a:srgbClr val="C00000"/>
                </a:solidFill>
              </a:rPr>
              <a:t> y </a:t>
            </a:r>
            <a:r>
              <a:rPr lang="en-US" dirty="0" err="1" smtClean="0">
                <a:solidFill>
                  <a:srgbClr val="C00000"/>
                </a:solidFill>
              </a:rPr>
              <a:t>gastronómica</a:t>
            </a:r>
            <a:r>
              <a:rPr lang="en-US" dirty="0" smtClean="0">
                <a:solidFill>
                  <a:srgbClr val="C00000"/>
                </a:solidFill>
              </a:rPr>
              <a:t> </a:t>
            </a:r>
            <a:r>
              <a:rPr lang="en-US" dirty="0" err="1" smtClean="0"/>
              <a:t>está</a:t>
            </a:r>
            <a:r>
              <a:rPr lang="en-US" dirty="0" smtClean="0"/>
              <a:t> </a:t>
            </a:r>
            <a:r>
              <a:rPr lang="en-US" dirty="0" err="1" smtClean="0"/>
              <a:t>intentando</a:t>
            </a:r>
            <a:r>
              <a:rPr lang="en-US" dirty="0" smtClean="0"/>
              <a:t> </a:t>
            </a:r>
            <a:r>
              <a:rPr lang="en-US" dirty="0" err="1" smtClean="0"/>
              <a:t>expresar</a:t>
            </a:r>
            <a:r>
              <a:rPr lang="en-US" dirty="0" smtClean="0"/>
              <a:t> </a:t>
            </a:r>
            <a:r>
              <a:rPr lang="en-US" dirty="0" err="1" smtClean="0"/>
              <a:t>este</a:t>
            </a:r>
            <a:r>
              <a:rPr lang="en-US" dirty="0" smtClean="0"/>
              <a:t> </a:t>
            </a:r>
            <a:r>
              <a:rPr lang="en-US" dirty="0" err="1" smtClean="0"/>
              <a:t>menú</a:t>
            </a:r>
            <a:r>
              <a:rPr lang="en-US" dirty="0" smtClean="0"/>
              <a:t> de un </a:t>
            </a:r>
            <a:r>
              <a:rPr lang="en-US" dirty="0" err="1" smtClean="0"/>
              <a:t>restaurante</a:t>
            </a:r>
            <a:r>
              <a:rPr lang="en-US" dirty="0" smtClean="0"/>
              <a:t> de La Habana?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0965" y="1862200"/>
            <a:ext cx="6495537" cy="4849495"/>
          </a:xfrm>
          <a:ln w="28575">
            <a:solidFill>
              <a:srgbClr val="C00000"/>
            </a:solidFill>
          </a:ln>
        </p:spPr>
      </p:pic>
      <p:sp>
        <p:nvSpPr>
          <p:cNvPr id="3" name="TextBox 2"/>
          <p:cNvSpPr txBox="1"/>
          <p:nvPr/>
        </p:nvSpPr>
        <p:spPr>
          <a:xfrm>
            <a:off x="630936" y="2798064"/>
            <a:ext cx="3794760" cy="2585323"/>
          </a:xfrm>
          <a:prstGeom prst="rect">
            <a:avLst/>
          </a:prstGeom>
          <a:noFill/>
          <a:ln w="19050">
            <a:solidFill>
              <a:srgbClr val="C00000"/>
            </a:solidFill>
          </a:ln>
        </p:spPr>
        <p:txBody>
          <a:bodyPr wrap="square" rtlCol="0">
            <a:spAutoFit/>
          </a:bodyPr>
          <a:lstStyle/>
          <a:p>
            <a:r>
              <a:rPr lang="en-US" dirty="0" err="1" smtClean="0"/>
              <a:t>Contrástalo</a:t>
            </a:r>
            <a:r>
              <a:rPr lang="en-US" dirty="0" smtClean="0"/>
              <a:t> con la </a:t>
            </a:r>
            <a:r>
              <a:rPr lang="en-US" dirty="0" err="1" smtClean="0"/>
              <a:t>expresión</a:t>
            </a:r>
            <a:r>
              <a:rPr lang="en-US" dirty="0" smtClean="0"/>
              <a:t> de la </a:t>
            </a:r>
            <a:r>
              <a:rPr lang="en-US" dirty="0" err="1" smtClean="0"/>
              <a:t>identidad</a:t>
            </a:r>
            <a:r>
              <a:rPr lang="en-US" dirty="0" smtClean="0"/>
              <a:t> </a:t>
            </a:r>
            <a:r>
              <a:rPr lang="en-US" dirty="0" err="1" smtClean="0"/>
              <a:t>cubana</a:t>
            </a:r>
            <a:r>
              <a:rPr lang="en-US" dirty="0" smtClean="0"/>
              <a:t> </a:t>
            </a:r>
            <a:r>
              <a:rPr lang="en-US" dirty="0" err="1" smtClean="0"/>
              <a:t>en</a:t>
            </a:r>
            <a:r>
              <a:rPr lang="en-US" dirty="0" smtClean="0"/>
              <a:t> </a:t>
            </a:r>
            <a:r>
              <a:rPr lang="en-US" dirty="0" err="1" smtClean="0"/>
              <a:t>música</a:t>
            </a:r>
            <a:r>
              <a:rPr lang="en-US" dirty="0" smtClean="0"/>
              <a:t> </a:t>
            </a:r>
            <a:r>
              <a:rPr lang="en-US" dirty="0" err="1" smtClean="0"/>
              <a:t>según</a:t>
            </a:r>
            <a:r>
              <a:rPr lang="en-US" dirty="0" smtClean="0"/>
              <a:t> la </a:t>
            </a:r>
            <a:r>
              <a:rPr lang="en-US" dirty="0" err="1" smtClean="0"/>
              <a:t>canción</a:t>
            </a:r>
            <a:r>
              <a:rPr lang="en-US" dirty="0" smtClean="0"/>
              <a:t> de Jacob Forever, “Hasta que se </a:t>
            </a:r>
            <a:r>
              <a:rPr lang="en-US" dirty="0" err="1" smtClean="0"/>
              <a:t>seque</a:t>
            </a:r>
            <a:r>
              <a:rPr lang="en-US" dirty="0" smtClean="0"/>
              <a:t> el </a:t>
            </a:r>
            <a:r>
              <a:rPr lang="en-US" dirty="0" err="1" smtClean="0"/>
              <a:t>Malecón</a:t>
            </a:r>
            <a:r>
              <a:rPr lang="en-US" dirty="0" smtClean="0"/>
              <a:t>.” Al principio del video se </a:t>
            </a:r>
            <a:r>
              <a:rPr lang="en-US" dirty="0" err="1" smtClean="0"/>
              <a:t>sustituye</a:t>
            </a:r>
            <a:r>
              <a:rPr lang="en-US" dirty="0" smtClean="0"/>
              <a:t> </a:t>
            </a:r>
            <a:r>
              <a:rPr lang="en-US" dirty="0" err="1" smtClean="0"/>
              <a:t>una</a:t>
            </a:r>
            <a:r>
              <a:rPr lang="en-US" dirty="0" smtClean="0"/>
              <a:t> </a:t>
            </a:r>
            <a:r>
              <a:rPr lang="en-US" dirty="0" err="1" smtClean="0"/>
              <a:t>cinta</a:t>
            </a:r>
            <a:r>
              <a:rPr lang="en-US" dirty="0" smtClean="0"/>
              <a:t> de </a:t>
            </a:r>
            <a:r>
              <a:rPr lang="en-US" dirty="0" err="1" smtClean="0"/>
              <a:t>música</a:t>
            </a:r>
            <a:r>
              <a:rPr lang="en-US" dirty="0" smtClean="0"/>
              <a:t> </a:t>
            </a:r>
            <a:r>
              <a:rPr lang="en-US" dirty="0" err="1" smtClean="0"/>
              <a:t>norteamericana</a:t>
            </a:r>
            <a:r>
              <a:rPr lang="en-US" dirty="0" smtClean="0"/>
              <a:t> </a:t>
            </a:r>
            <a:r>
              <a:rPr lang="en-US" dirty="0" err="1" smtClean="0"/>
              <a:t>por</a:t>
            </a:r>
            <a:r>
              <a:rPr lang="en-US" dirty="0" smtClean="0"/>
              <a:t> </a:t>
            </a:r>
            <a:r>
              <a:rPr lang="en-US" dirty="0" err="1" smtClean="0"/>
              <a:t>otra</a:t>
            </a:r>
            <a:r>
              <a:rPr lang="en-US" dirty="0" smtClean="0"/>
              <a:t> de </a:t>
            </a:r>
            <a:r>
              <a:rPr lang="en-US" dirty="0" err="1" smtClean="0"/>
              <a:t>música</a:t>
            </a:r>
            <a:r>
              <a:rPr lang="en-US" dirty="0" smtClean="0"/>
              <a:t> </a:t>
            </a:r>
            <a:r>
              <a:rPr lang="en-US" dirty="0" err="1" smtClean="0"/>
              <a:t>cubana</a:t>
            </a:r>
            <a:r>
              <a:rPr lang="en-US" dirty="0" smtClean="0"/>
              <a:t>:  </a:t>
            </a:r>
            <a:r>
              <a:rPr lang="en-US" dirty="0">
                <a:hlinkClick r:id="rId3"/>
              </a:rPr>
              <a:t>https://</a:t>
            </a:r>
            <a:r>
              <a:rPr lang="en-US" dirty="0" smtClean="0">
                <a:hlinkClick r:id="rId3"/>
              </a:rPr>
              <a:t>www.youtube.com/watch?v=UpbfrdYCSXo</a:t>
            </a:r>
            <a:r>
              <a:rPr lang="en-US" dirty="0" smtClean="0"/>
              <a:t> </a:t>
            </a:r>
            <a:endParaRPr lang="en-US" dirty="0"/>
          </a:p>
        </p:txBody>
      </p:sp>
    </p:spTree>
    <p:extLst>
      <p:ext uri="{BB962C8B-B14F-4D97-AF65-F5344CB8AC3E}">
        <p14:creationId xmlns:p14="http://schemas.microsoft.com/office/powerpoint/2010/main" val="439714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396" y="-113566"/>
            <a:ext cx="10515600" cy="1420238"/>
          </a:xfrm>
        </p:spPr>
        <p:txBody>
          <a:bodyPr>
            <a:normAutofit/>
          </a:bodyPr>
          <a:lstStyle/>
          <a:p>
            <a:r>
              <a:rPr lang="en-US" sz="3200" b="1" dirty="0" smtClean="0"/>
              <a:t>Las </a:t>
            </a:r>
            <a:r>
              <a:rPr lang="en-US" sz="3200" b="1" dirty="0" err="1" smtClean="0"/>
              <a:t>películas</a:t>
            </a:r>
            <a:r>
              <a:rPr lang="en-US" sz="3200" b="1" dirty="0" smtClean="0"/>
              <a:t> </a:t>
            </a:r>
            <a:r>
              <a:rPr lang="en-US" sz="3200" b="1" dirty="0" err="1" smtClean="0"/>
              <a:t>reflejan</a:t>
            </a:r>
            <a:r>
              <a:rPr lang="en-US" sz="3200" b="1" dirty="0" smtClean="0"/>
              <a:t> el valor cultural de la comida </a:t>
            </a:r>
            <a:r>
              <a:rPr lang="en-US" sz="3200" b="1" dirty="0" err="1" smtClean="0"/>
              <a:t>en</a:t>
            </a:r>
            <a:r>
              <a:rPr lang="en-US" sz="3200" b="1" dirty="0" smtClean="0"/>
              <a:t> </a:t>
            </a:r>
            <a:r>
              <a:rPr lang="en-US" sz="3200" b="1" dirty="0" err="1" smtClean="0"/>
              <a:t>relación</a:t>
            </a:r>
            <a:r>
              <a:rPr lang="en-US" sz="3200" b="1" dirty="0" smtClean="0"/>
              <a:t> al </a:t>
            </a:r>
            <a:r>
              <a:rPr lang="en-US" sz="3200" b="1" dirty="0" err="1" smtClean="0"/>
              <a:t>género</a:t>
            </a:r>
            <a:r>
              <a:rPr lang="en-US" sz="3200" b="1" dirty="0" smtClean="0"/>
              <a:t> y a la </a:t>
            </a:r>
            <a:r>
              <a:rPr lang="en-US" sz="3200" b="1" dirty="0" err="1" smtClean="0"/>
              <a:t>identidad</a:t>
            </a:r>
            <a:r>
              <a:rPr lang="en-US" sz="3200" b="1" dirty="0" smtClean="0"/>
              <a:t> personal</a:t>
            </a:r>
            <a:endParaRPr lang="en-US" sz="3200" b="1" dirty="0"/>
          </a:p>
        </p:txBody>
      </p:sp>
      <p:sp>
        <p:nvSpPr>
          <p:cNvPr id="3" name="Content Placeholder 2"/>
          <p:cNvSpPr>
            <a:spLocks noGrp="1"/>
          </p:cNvSpPr>
          <p:nvPr>
            <p:ph idx="1"/>
          </p:nvPr>
        </p:nvSpPr>
        <p:spPr>
          <a:xfrm>
            <a:off x="488004" y="1167319"/>
            <a:ext cx="11350558" cy="5612860"/>
          </a:xfrm>
        </p:spPr>
        <p:txBody>
          <a:bodyPr>
            <a:normAutofit fontScale="85000" lnSpcReduction="20000"/>
          </a:bodyPr>
          <a:lstStyle/>
          <a:p>
            <a:pPr>
              <a:buFont typeface="Wingdings" charset="2"/>
              <a:buChar char="v"/>
            </a:pPr>
            <a:r>
              <a:rPr lang="en-US" sz="2000" dirty="0" smtClean="0"/>
              <a:t>Primero soy </a:t>
            </a:r>
            <a:r>
              <a:rPr lang="en-US" sz="2000" dirty="0" err="1" smtClean="0"/>
              <a:t>mexicano</a:t>
            </a:r>
            <a:endParaRPr lang="en-US" sz="2000" dirty="0"/>
          </a:p>
          <a:p>
            <a:pPr marL="0" indent="0">
              <a:buNone/>
            </a:pPr>
            <a:r>
              <a:rPr lang="en-US" sz="2000" dirty="0" smtClean="0">
                <a:hlinkClick r:id="rId2"/>
              </a:rPr>
              <a:t>https</a:t>
            </a:r>
            <a:r>
              <a:rPr lang="en-US" sz="2000" dirty="0">
                <a:hlinkClick r:id="rId2"/>
              </a:rPr>
              <a:t>://</a:t>
            </a:r>
            <a:r>
              <a:rPr lang="en-US" sz="2000" dirty="0" smtClean="0">
                <a:hlinkClick r:id="rId2"/>
              </a:rPr>
              <a:t>www.youtube.com/watch?v=LiVhE0zLcC0&amp;t=3932s</a:t>
            </a:r>
            <a:endParaRPr lang="en-US" sz="2000" dirty="0" smtClean="0"/>
          </a:p>
          <a:p>
            <a:pPr>
              <a:buFont typeface="Wingdings" charset="2"/>
              <a:buChar char="v"/>
            </a:pPr>
            <a:r>
              <a:rPr lang="en-US" sz="2000" dirty="0" err="1" smtClean="0"/>
              <a:t>Bendito</a:t>
            </a:r>
            <a:r>
              <a:rPr lang="en-US" sz="2000" dirty="0" smtClean="0"/>
              <a:t> entre las </a:t>
            </a:r>
            <a:r>
              <a:rPr lang="en-US" sz="2000" dirty="0" err="1" smtClean="0"/>
              <a:t>mujeres</a:t>
            </a:r>
            <a:endParaRPr lang="en-US" sz="2000" dirty="0" smtClean="0"/>
          </a:p>
          <a:p>
            <a:pPr marL="0" indent="0">
              <a:buNone/>
            </a:pPr>
            <a:r>
              <a:rPr lang="en-US" sz="2000" dirty="0">
                <a:hlinkClick r:id="rId3"/>
              </a:rPr>
              <a:t>https://</a:t>
            </a:r>
            <a:r>
              <a:rPr lang="en-US" sz="2000" dirty="0" smtClean="0">
                <a:hlinkClick r:id="rId3"/>
              </a:rPr>
              <a:t>www.youtube.com/watch?v=4PLd-uqAx40</a:t>
            </a:r>
            <a:endParaRPr lang="en-US" sz="2000" dirty="0" smtClean="0"/>
          </a:p>
          <a:p>
            <a:pPr>
              <a:buFont typeface="Wingdings" charset="2"/>
              <a:buChar char="v"/>
            </a:pPr>
            <a:r>
              <a:rPr lang="en-US" sz="2000" dirty="0" smtClean="0"/>
              <a:t>México de </a:t>
            </a:r>
            <a:r>
              <a:rPr lang="en-US" sz="2000" dirty="0" err="1" smtClean="0"/>
              <a:t>mis</a:t>
            </a:r>
            <a:r>
              <a:rPr lang="en-US" sz="2000" dirty="0" smtClean="0"/>
              <a:t> </a:t>
            </a:r>
            <a:r>
              <a:rPr lang="en-US" sz="2000" dirty="0" err="1" smtClean="0"/>
              <a:t>recuerdos</a:t>
            </a:r>
            <a:endParaRPr lang="en-US" sz="2000" dirty="0" smtClean="0"/>
          </a:p>
          <a:p>
            <a:pPr marL="0" indent="0">
              <a:buNone/>
            </a:pPr>
            <a:r>
              <a:rPr lang="en-US" sz="2000" dirty="0">
                <a:hlinkClick r:id="rId4"/>
              </a:rPr>
              <a:t>https://</a:t>
            </a:r>
            <a:r>
              <a:rPr lang="en-US" sz="2000" dirty="0" smtClean="0">
                <a:hlinkClick r:id="rId4"/>
              </a:rPr>
              <a:t>www.youtube.com/watch?v=i0iXNfYWUi4</a:t>
            </a:r>
            <a:endParaRPr lang="en-US" sz="2000" dirty="0" smtClean="0"/>
          </a:p>
          <a:p>
            <a:pPr>
              <a:buFont typeface="Wingdings" charset="2"/>
              <a:buChar char="v"/>
            </a:pPr>
            <a:r>
              <a:rPr lang="en-US" sz="2000" dirty="0" smtClean="0"/>
              <a:t>Los </a:t>
            </a:r>
            <a:r>
              <a:rPr lang="en-US" sz="2000" dirty="0" err="1" smtClean="0"/>
              <a:t>chiflados</a:t>
            </a:r>
            <a:r>
              <a:rPr lang="en-US" sz="2000" dirty="0" smtClean="0"/>
              <a:t> del rock and roll</a:t>
            </a:r>
          </a:p>
          <a:p>
            <a:pPr marL="0" indent="0">
              <a:buNone/>
            </a:pPr>
            <a:r>
              <a:rPr lang="en-US" sz="2000" dirty="0">
                <a:hlinkClick r:id="rId5"/>
              </a:rPr>
              <a:t>https://</a:t>
            </a:r>
            <a:r>
              <a:rPr lang="en-US" sz="2000" dirty="0" smtClean="0">
                <a:hlinkClick r:id="rId5"/>
              </a:rPr>
              <a:t>www.youtube.com/watch?v=w2CUDTcvtJg</a:t>
            </a:r>
            <a:endParaRPr lang="en-US" sz="2000" dirty="0" smtClean="0"/>
          </a:p>
          <a:p>
            <a:pPr>
              <a:buFont typeface="Wingdings" charset="2"/>
              <a:buChar char="v"/>
            </a:pPr>
            <a:r>
              <a:rPr lang="en-US" sz="2000" dirty="0" err="1" smtClean="0"/>
              <a:t>Yo</a:t>
            </a:r>
            <a:r>
              <a:rPr lang="en-US" sz="2000" dirty="0" smtClean="0"/>
              <a:t> no me </a:t>
            </a:r>
            <a:r>
              <a:rPr lang="en-US" sz="2000" dirty="0" err="1" smtClean="0"/>
              <a:t>caso</a:t>
            </a:r>
            <a:r>
              <a:rPr lang="en-US" sz="2000" dirty="0" smtClean="0"/>
              <a:t> compadre</a:t>
            </a:r>
          </a:p>
          <a:p>
            <a:pPr marL="0" indent="0">
              <a:buNone/>
            </a:pPr>
            <a:r>
              <a:rPr lang="en-US" sz="2000" dirty="0">
                <a:hlinkClick r:id="rId6"/>
              </a:rPr>
              <a:t>https://</a:t>
            </a:r>
            <a:r>
              <a:rPr lang="en-US" sz="2000" dirty="0" smtClean="0">
                <a:hlinkClick r:id="rId6"/>
              </a:rPr>
              <a:t>www.youtube.com/watch?v=3qL4rianiog</a:t>
            </a:r>
            <a:endParaRPr lang="en-US" sz="2000" dirty="0" smtClean="0"/>
          </a:p>
          <a:p>
            <a:pPr>
              <a:buFont typeface="Wingdings" charset="2"/>
              <a:buChar char="v"/>
            </a:pPr>
            <a:r>
              <a:rPr lang="en-US" sz="2000" dirty="0" err="1" smtClean="0"/>
              <a:t>Acá</a:t>
            </a:r>
            <a:r>
              <a:rPr lang="en-US" sz="2000" dirty="0" smtClean="0"/>
              <a:t> las </a:t>
            </a:r>
            <a:r>
              <a:rPr lang="en-US" sz="2000" dirty="0" err="1" smtClean="0"/>
              <a:t>tortas</a:t>
            </a:r>
            <a:endParaRPr lang="en-US" sz="2000" dirty="0" smtClean="0"/>
          </a:p>
          <a:p>
            <a:pPr marL="0" indent="0">
              <a:buNone/>
            </a:pPr>
            <a:r>
              <a:rPr lang="en-US" sz="2000" dirty="0">
                <a:hlinkClick r:id="rId7"/>
              </a:rPr>
              <a:t>https://</a:t>
            </a:r>
            <a:r>
              <a:rPr lang="en-US" sz="2000" dirty="0" smtClean="0">
                <a:hlinkClick r:id="rId7"/>
              </a:rPr>
              <a:t>www.youtube.com/watch?v=7G-p_VKQXoE&amp;t=1s</a:t>
            </a:r>
            <a:endParaRPr lang="en-US" sz="2000" dirty="0" smtClean="0"/>
          </a:p>
          <a:p>
            <a:pPr>
              <a:buFont typeface="Wingdings" charset="2"/>
              <a:buChar char="v"/>
            </a:pPr>
            <a:r>
              <a:rPr lang="en-US" sz="2000" dirty="0" smtClean="0"/>
              <a:t>La </a:t>
            </a:r>
            <a:r>
              <a:rPr lang="en-US" sz="2000" dirty="0" err="1" smtClean="0"/>
              <a:t>tienda</a:t>
            </a:r>
            <a:r>
              <a:rPr lang="en-US" sz="2000" dirty="0" smtClean="0"/>
              <a:t> de la </a:t>
            </a:r>
            <a:r>
              <a:rPr lang="en-US" sz="2000" dirty="0" err="1" smtClean="0"/>
              <a:t>esquina</a:t>
            </a:r>
            <a:endParaRPr lang="en-US" sz="2000" dirty="0" smtClean="0"/>
          </a:p>
          <a:p>
            <a:pPr marL="0" indent="0">
              <a:buNone/>
            </a:pPr>
            <a:r>
              <a:rPr lang="en-US" sz="2000" dirty="0">
                <a:hlinkClick r:id="rId8"/>
              </a:rPr>
              <a:t>https://</a:t>
            </a:r>
            <a:r>
              <a:rPr lang="en-US" sz="2000" dirty="0" smtClean="0">
                <a:hlinkClick r:id="rId8"/>
              </a:rPr>
              <a:t>www.youtube.com/watch?v=6URzsCpK_8M</a:t>
            </a:r>
            <a:endParaRPr lang="en-US" sz="2000" dirty="0" smtClean="0"/>
          </a:p>
          <a:p>
            <a:pPr>
              <a:buFont typeface="Wingdings" charset="2"/>
              <a:buChar char="v"/>
            </a:pPr>
            <a:r>
              <a:rPr lang="en-US" sz="2000" dirty="0" err="1" smtClean="0"/>
              <a:t>Tarahumara</a:t>
            </a:r>
            <a:r>
              <a:rPr lang="en-US" sz="2000" dirty="0" smtClean="0"/>
              <a:t>, </a:t>
            </a:r>
            <a:r>
              <a:rPr lang="en-US" sz="2000" dirty="0" err="1" smtClean="0"/>
              <a:t>cada</a:t>
            </a:r>
            <a:r>
              <a:rPr lang="en-US" sz="2000" dirty="0" smtClean="0"/>
              <a:t> </a:t>
            </a:r>
            <a:r>
              <a:rPr lang="en-US" sz="2000" dirty="0" err="1" smtClean="0"/>
              <a:t>vez</a:t>
            </a:r>
            <a:r>
              <a:rPr lang="en-US" sz="2000" dirty="0" smtClean="0"/>
              <a:t> </a:t>
            </a:r>
            <a:r>
              <a:rPr lang="en-US" sz="2000" dirty="0" err="1" smtClean="0"/>
              <a:t>más</a:t>
            </a:r>
            <a:r>
              <a:rPr lang="en-US" sz="2000" dirty="0" smtClean="0"/>
              <a:t> </a:t>
            </a:r>
            <a:r>
              <a:rPr lang="en-US" sz="2000" dirty="0" err="1" smtClean="0"/>
              <a:t>lejos</a:t>
            </a:r>
            <a:endParaRPr lang="en-US" sz="2000" dirty="0" smtClean="0"/>
          </a:p>
          <a:p>
            <a:pPr marL="0" indent="0">
              <a:buNone/>
            </a:pPr>
            <a:r>
              <a:rPr lang="en-US" sz="2000" dirty="0">
                <a:hlinkClick r:id="rId9"/>
              </a:rPr>
              <a:t>https://</a:t>
            </a:r>
            <a:r>
              <a:rPr lang="en-US" sz="2000" dirty="0" smtClean="0">
                <a:hlinkClick r:id="rId9"/>
              </a:rPr>
              <a:t>www.youtube.com/watch?v=O8nzADjoi5U</a:t>
            </a:r>
            <a:endParaRPr lang="en-US" sz="2000" dirty="0" smtClean="0"/>
          </a:p>
          <a:p>
            <a:pPr>
              <a:buFont typeface="Wingdings" charset="2"/>
              <a:buChar char="v"/>
            </a:pPr>
            <a:r>
              <a:rPr lang="en-US" sz="2000" dirty="0" smtClean="0"/>
              <a:t>El </a:t>
            </a:r>
            <a:r>
              <a:rPr lang="en-US" sz="2000" dirty="0" err="1" smtClean="0"/>
              <a:t>hambre</a:t>
            </a:r>
            <a:r>
              <a:rPr lang="en-US" sz="2000" dirty="0" smtClean="0"/>
              <a:t> </a:t>
            </a:r>
            <a:r>
              <a:rPr lang="en-US" sz="2000" dirty="0" err="1" smtClean="0"/>
              <a:t>nuestra</a:t>
            </a:r>
            <a:r>
              <a:rPr lang="en-US" sz="2000" dirty="0" smtClean="0"/>
              <a:t> de </a:t>
            </a:r>
            <a:r>
              <a:rPr lang="en-US" sz="2000" dirty="0" err="1" smtClean="0"/>
              <a:t>cada</a:t>
            </a:r>
            <a:r>
              <a:rPr lang="en-US" sz="2000" dirty="0" smtClean="0"/>
              <a:t> </a:t>
            </a:r>
            <a:r>
              <a:rPr lang="en-US" sz="2000" dirty="0" err="1" smtClean="0"/>
              <a:t>día</a:t>
            </a:r>
            <a:endParaRPr lang="en-US" sz="2000" dirty="0" smtClean="0"/>
          </a:p>
          <a:p>
            <a:pPr marL="0" indent="0">
              <a:buNone/>
            </a:pPr>
            <a:r>
              <a:rPr lang="en-US" sz="2000" dirty="0">
                <a:hlinkClick r:id="rId10"/>
              </a:rPr>
              <a:t>https://</a:t>
            </a:r>
            <a:r>
              <a:rPr lang="en-US" sz="2000" dirty="0" smtClean="0">
                <a:hlinkClick r:id="rId10"/>
              </a:rPr>
              <a:t>www.youtube.com/watch?v=oLWnu3qYNnE</a:t>
            </a:r>
            <a:endParaRPr lang="en-US" sz="2000" dirty="0" smtClean="0"/>
          </a:p>
          <a:p>
            <a:pPr marL="0" indent="0">
              <a:buNone/>
            </a:pPr>
            <a:endParaRPr lang="en-US" sz="2000"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6016" y="680482"/>
            <a:ext cx="4533853" cy="5661787"/>
          </a:xfrm>
          <a:prstGeom prst="rect">
            <a:avLst/>
          </a:prstGeom>
        </p:spPr>
      </p:pic>
      <p:sp>
        <p:nvSpPr>
          <p:cNvPr id="4" name="TextBox 3"/>
          <p:cNvSpPr txBox="1"/>
          <p:nvPr/>
        </p:nvSpPr>
        <p:spPr>
          <a:xfrm>
            <a:off x="7006016" y="6376558"/>
            <a:ext cx="4492512" cy="369332"/>
          </a:xfrm>
          <a:prstGeom prst="rect">
            <a:avLst/>
          </a:prstGeom>
          <a:noFill/>
        </p:spPr>
        <p:txBody>
          <a:bodyPr wrap="none" rtlCol="0">
            <a:spAutoFit/>
          </a:bodyPr>
          <a:lstStyle/>
          <a:p>
            <a:r>
              <a:rPr lang="en-US" dirty="0" smtClean="0"/>
              <a:t>Dime con </a:t>
            </a:r>
            <a:r>
              <a:rPr lang="en-US" dirty="0" err="1" smtClean="0"/>
              <a:t>quién</a:t>
            </a:r>
            <a:r>
              <a:rPr lang="en-US" dirty="0" smtClean="0"/>
              <a:t> </a:t>
            </a:r>
            <a:r>
              <a:rPr lang="en-US" dirty="0" err="1" smtClean="0"/>
              <a:t>andas</a:t>
            </a:r>
            <a:r>
              <a:rPr lang="mr-IN" dirty="0" smtClean="0"/>
              <a:t>…</a:t>
            </a:r>
            <a:r>
              <a:rPr lang="en-US" dirty="0" smtClean="0"/>
              <a:t>y </a:t>
            </a:r>
            <a:r>
              <a:rPr lang="en-US" dirty="0" err="1" smtClean="0"/>
              <a:t>te</a:t>
            </a:r>
            <a:r>
              <a:rPr lang="en-US" dirty="0" smtClean="0"/>
              <a:t> </a:t>
            </a:r>
            <a:r>
              <a:rPr lang="en-US" dirty="0" err="1" smtClean="0"/>
              <a:t>diré</a:t>
            </a:r>
            <a:r>
              <a:rPr lang="en-US" dirty="0" smtClean="0"/>
              <a:t> lo que comes</a:t>
            </a:r>
            <a:endParaRPr lang="en-US" dirty="0"/>
          </a:p>
        </p:txBody>
      </p:sp>
    </p:spTree>
    <p:extLst>
      <p:ext uri="{BB962C8B-B14F-4D97-AF65-F5344CB8AC3E}">
        <p14:creationId xmlns:p14="http://schemas.microsoft.com/office/powerpoint/2010/main" val="930119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483" y="365125"/>
            <a:ext cx="11030317" cy="1325563"/>
          </a:xfrm>
          <a:ln w="19050">
            <a:solidFill>
              <a:srgbClr val="FF0000"/>
            </a:solidFill>
          </a:ln>
        </p:spPr>
        <p:txBody>
          <a:bodyPr>
            <a:normAutofit/>
          </a:bodyPr>
          <a:lstStyle/>
          <a:p>
            <a:r>
              <a:rPr lang="en-US" sz="3200" dirty="0" err="1" smtClean="0"/>
              <a:t>Expresión</a:t>
            </a:r>
            <a:r>
              <a:rPr lang="en-US" sz="3200" dirty="0" smtClean="0"/>
              <a:t> </a:t>
            </a:r>
            <a:r>
              <a:rPr lang="en-US" sz="3200" dirty="0" err="1" smtClean="0"/>
              <a:t>nacional-gastronómica</a:t>
            </a:r>
            <a:r>
              <a:rPr lang="en-US" sz="3200" dirty="0" smtClean="0"/>
              <a:t> de Paraguay en </a:t>
            </a:r>
            <a:r>
              <a:rPr lang="en-US" sz="3200" dirty="0" err="1" smtClean="0"/>
              <a:t>una</a:t>
            </a:r>
            <a:r>
              <a:rPr lang="en-US" sz="3200" dirty="0" smtClean="0"/>
              <a:t> pared de la Universidad de Washington en Seattle</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568" y="1840935"/>
            <a:ext cx="6692037" cy="4868094"/>
          </a:xfrm>
          <a:ln w="38100">
            <a:solidFill>
              <a:srgbClr val="0070C0"/>
            </a:solidFill>
          </a:ln>
        </p:spPr>
      </p:pic>
      <p:sp>
        <p:nvSpPr>
          <p:cNvPr id="3" name="TextBox 2"/>
          <p:cNvSpPr txBox="1"/>
          <p:nvPr/>
        </p:nvSpPr>
        <p:spPr>
          <a:xfrm>
            <a:off x="7498080" y="3200400"/>
            <a:ext cx="4361688" cy="2246769"/>
          </a:xfrm>
          <a:prstGeom prst="rect">
            <a:avLst/>
          </a:prstGeom>
          <a:noFill/>
          <a:ln w="19050">
            <a:solidFill>
              <a:srgbClr val="C00000"/>
            </a:solidFill>
          </a:ln>
        </p:spPr>
        <p:txBody>
          <a:bodyPr wrap="square" rtlCol="0">
            <a:spAutoFit/>
          </a:bodyPr>
          <a:lstStyle/>
          <a:p>
            <a:r>
              <a:rPr lang="en-US" sz="2800" dirty="0" smtClean="0"/>
              <a:t>¿</a:t>
            </a:r>
            <a:r>
              <a:rPr lang="en-US" sz="2800" dirty="0" err="1" smtClean="0"/>
              <a:t>Qué</a:t>
            </a:r>
            <a:r>
              <a:rPr lang="en-US" sz="2800" dirty="0" smtClean="0"/>
              <a:t> </a:t>
            </a:r>
            <a:r>
              <a:rPr lang="en-US" sz="2800" dirty="0" err="1" smtClean="0"/>
              <a:t>otras</a:t>
            </a:r>
            <a:r>
              <a:rPr lang="en-US" sz="2800" dirty="0" smtClean="0"/>
              <a:t> </a:t>
            </a:r>
            <a:r>
              <a:rPr lang="en-US" sz="2800" dirty="0" err="1" smtClean="0"/>
              <a:t>expresiones</a:t>
            </a:r>
            <a:r>
              <a:rPr lang="en-US" sz="2800" dirty="0" smtClean="0"/>
              <a:t> de </a:t>
            </a:r>
            <a:r>
              <a:rPr lang="en-US" sz="2800" dirty="0" err="1" smtClean="0"/>
              <a:t>identidad</a:t>
            </a:r>
            <a:r>
              <a:rPr lang="en-US" sz="2800" dirty="0" smtClean="0"/>
              <a:t> </a:t>
            </a:r>
            <a:r>
              <a:rPr lang="en-US" sz="2800" dirty="0" err="1" smtClean="0"/>
              <a:t>nacional</a:t>
            </a:r>
            <a:r>
              <a:rPr lang="en-US" sz="2800" dirty="0"/>
              <a:t> </a:t>
            </a:r>
            <a:r>
              <a:rPr lang="en-US" sz="2800" dirty="0" err="1" smtClean="0"/>
              <a:t>relacionadas</a:t>
            </a:r>
            <a:r>
              <a:rPr lang="en-US" sz="2800" dirty="0" smtClean="0"/>
              <a:t> con la comida </a:t>
            </a:r>
            <a:r>
              <a:rPr lang="en-US" sz="2800" dirty="0" err="1" smtClean="0"/>
              <a:t>puedes</a:t>
            </a:r>
            <a:r>
              <a:rPr lang="en-US" sz="2800" dirty="0" smtClean="0"/>
              <a:t> </a:t>
            </a:r>
            <a:r>
              <a:rPr lang="en-US" sz="2800" dirty="0" err="1" smtClean="0"/>
              <a:t>encontrar</a:t>
            </a:r>
            <a:r>
              <a:rPr lang="en-US" sz="2800" dirty="0" smtClean="0"/>
              <a:t> </a:t>
            </a:r>
            <a:r>
              <a:rPr lang="en-US" sz="2800" dirty="0" err="1" smtClean="0"/>
              <a:t>en</a:t>
            </a:r>
            <a:r>
              <a:rPr lang="en-US" sz="2800" dirty="0" smtClean="0"/>
              <a:t> </a:t>
            </a:r>
            <a:r>
              <a:rPr lang="en-US" sz="2800" dirty="0" err="1" smtClean="0"/>
              <a:t>tu</a:t>
            </a:r>
            <a:r>
              <a:rPr lang="en-US" sz="2800" dirty="0" smtClean="0"/>
              <a:t> </a:t>
            </a:r>
            <a:r>
              <a:rPr lang="en-US" sz="2800" dirty="0" err="1" smtClean="0"/>
              <a:t>entorno</a:t>
            </a:r>
            <a:r>
              <a:rPr lang="en-US" sz="2800" dirty="0" smtClean="0"/>
              <a:t>?  </a:t>
            </a:r>
            <a:endParaRPr lang="en-US" sz="2800" dirty="0"/>
          </a:p>
        </p:txBody>
      </p:sp>
    </p:spTree>
    <p:extLst>
      <p:ext uri="{BB962C8B-B14F-4D97-AF65-F5344CB8AC3E}">
        <p14:creationId xmlns:p14="http://schemas.microsoft.com/office/powerpoint/2010/main" val="1694598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12" y="164592"/>
            <a:ext cx="10789920" cy="1357567"/>
          </a:xfrm>
          <a:ln w="28575">
            <a:noFill/>
          </a:ln>
        </p:spPr>
        <p:txBody>
          <a:bodyPr>
            <a:noAutofit/>
          </a:bodyPr>
          <a:lstStyle/>
          <a:p>
            <a:pPr algn="ctr"/>
            <a:r>
              <a:rPr lang="en-US" sz="2800" dirty="0" err="1" smtClean="0">
                <a:solidFill>
                  <a:srgbClr val="C00000"/>
                </a:solidFill>
                <a:ea typeface="Abadi MT Condensed Extra Bold" charset="0"/>
                <a:cs typeface="Abadi MT Condensed Extra Bold" charset="0"/>
              </a:rPr>
              <a:t>En</a:t>
            </a:r>
            <a:r>
              <a:rPr lang="en-US" sz="2800" dirty="0" smtClean="0">
                <a:solidFill>
                  <a:srgbClr val="C00000"/>
                </a:solidFill>
                <a:ea typeface="Abadi MT Condensed Extra Bold" charset="0"/>
                <a:cs typeface="Abadi MT Condensed Extra Bold" charset="0"/>
              </a:rPr>
              <a:t> </a:t>
            </a:r>
            <a:r>
              <a:rPr lang="en-US" sz="2800" dirty="0" err="1" smtClean="0">
                <a:solidFill>
                  <a:srgbClr val="C00000"/>
                </a:solidFill>
                <a:ea typeface="Abadi MT Condensed Extra Bold" charset="0"/>
                <a:cs typeface="Abadi MT Condensed Extra Bold" charset="0"/>
              </a:rPr>
              <a:t>parejas</a:t>
            </a:r>
            <a:r>
              <a:rPr lang="en-US" sz="2800" dirty="0" smtClean="0"/>
              <a:t>: </a:t>
            </a:r>
            <a:r>
              <a:rPr lang="en-US" sz="2800" dirty="0" err="1" smtClean="0"/>
              <a:t>analiza</a:t>
            </a:r>
            <a:r>
              <a:rPr lang="en-US" sz="2800" dirty="0" smtClean="0"/>
              <a:t> </a:t>
            </a:r>
            <a:r>
              <a:rPr lang="en-US" sz="2800" dirty="0" err="1" smtClean="0"/>
              <a:t>este</a:t>
            </a:r>
            <a:r>
              <a:rPr lang="en-US" sz="2800" dirty="0" smtClean="0"/>
              <a:t> </a:t>
            </a:r>
            <a:r>
              <a:rPr lang="en-US" sz="2800" dirty="0" err="1" smtClean="0"/>
              <a:t>anuncio</a:t>
            </a:r>
            <a:r>
              <a:rPr lang="en-US" sz="2800" dirty="0" smtClean="0"/>
              <a:t> de un </a:t>
            </a:r>
            <a:r>
              <a:rPr lang="en-US" sz="2800" dirty="0" err="1" smtClean="0"/>
              <a:t>restaurante</a:t>
            </a:r>
            <a:r>
              <a:rPr lang="en-US" sz="2800" dirty="0" smtClean="0"/>
              <a:t> de </a:t>
            </a:r>
            <a:r>
              <a:rPr lang="en-US" sz="2800" dirty="0" err="1" smtClean="0"/>
              <a:t>una</a:t>
            </a:r>
            <a:r>
              <a:rPr lang="en-US" sz="2800" dirty="0" smtClean="0"/>
              <a:t> ciudad </a:t>
            </a:r>
            <a:r>
              <a:rPr lang="en-US" sz="2800" dirty="0" err="1" smtClean="0"/>
              <a:t>española</a:t>
            </a:r>
            <a:r>
              <a:rPr lang="en-US" sz="2800" dirty="0" smtClean="0"/>
              <a:t> y las </a:t>
            </a:r>
            <a:r>
              <a:rPr lang="en-US" sz="2800" dirty="0" err="1" smtClean="0"/>
              <a:t>relaciones</a:t>
            </a:r>
            <a:r>
              <a:rPr lang="en-US" sz="2800" dirty="0" smtClean="0"/>
              <a:t> que </a:t>
            </a:r>
            <a:r>
              <a:rPr lang="en-US" sz="2800" dirty="0" err="1" smtClean="0"/>
              <a:t>busca</a:t>
            </a:r>
            <a:r>
              <a:rPr lang="en-US" sz="2800" dirty="0" smtClean="0"/>
              <a:t> </a:t>
            </a:r>
            <a:r>
              <a:rPr lang="en-US" sz="2800" dirty="0" err="1" smtClean="0"/>
              <a:t>establecer</a:t>
            </a:r>
            <a:r>
              <a:rPr lang="en-US" sz="2800" dirty="0" smtClean="0"/>
              <a:t> entre comida, </a:t>
            </a:r>
            <a:r>
              <a:rPr lang="en-US" sz="2800" dirty="0" err="1" smtClean="0"/>
              <a:t>deporte</a:t>
            </a:r>
            <a:r>
              <a:rPr lang="en-US" sz="2800" dirty="0" smtClean="0"/>
              <a:t>, </a:t>
            </a:r>
            <a:r>
              <a:rPr lang="en-US" sz="2800" dirty="0" err="1" smtClean="0"/>
              <a:t>identidad</a:t>
            </a:r>
            <a:r>
              <a:rPr lang="en-US" sz="2800" dirty="0" smtClean="0"/>
              <a:t> </a:t>
            </a:r>
            <a:r>
              <a:rPr lang="en-US" sz="2800" dirty="0" err="1" smtClean="0"/>
              <a:t>nacional</a:t>
            </a:r>
            <a:r>
              <a:rPr lang="en-US" sz="2800" dirty="0" smtClean="0"/>
              <a:t> y </a:t>
            </a:r>
            <a:r>
              <a:rPr lang="en-US" sz="2800" dirty="0" err="1" smtClean="0"/>
              <a:t>género</a:t>
            </a:r>
            <a:endParaRPr lang="en-US" sz="2800" dirty="0"/>
          </a:p>
        </p:txBody>
      </p:sp>
      <p:pic>
        <p:nvPicPr>
          <p:cNvPr id="7" name="Content Placeholder 5" descr="IMG_0062.JPG"/>
          <p:cNvPicPr>
            <a:picLocks noGrp="1" noChangeAspect="1"/>
          </p:cNvPicPr>
          <p:nvPr>
            <p:ph idx="1"/>
          </p:nvPr>
        </p:nvPicPr>
        <p:blipFill>
          <a:blip r:embed="rId2" cstate="print">
            <a:extLst>
              <a:ext uri="{28A0092B-C50C-407E-A947-70E740481C1C}">
                <a14:useLocalDpi xmlns:a14="http://schemas.microsoft.com/office/drawing/2010/main" val="0"/>
              </a:ext>
            </a:extLst>
          </a:blip>
          <a:srcRect l="-37376" r="-37376"/>
          <a:stretch>
            <a:fillRect/>
          </a:stretch>
        </p:blipFill>
        <p:spPr>
          <a:xfrm>
            <a:off x="274320" y="1644969"/>
            <a:ext cx="11183112" cy="5213031"/>
          </a:xfrm>
        </p:spPr>
      </p:pic>
    </p:spTree>
    <p:extLst>
      <p:ext uri="{BB962C8B-B14F-4D97-AF65-F5344CB8AC3E}">
        <p14:creationId xmlns:p14="http://schemas.microsoft.com/office/powerpoint/2010/main" val="1010596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638" y="297551"/>
            <a:ext cx="5044482" cy="1713173"/>
          </a:xfrm>
        </p:spPr>
        <p:txBody>
          <a:bodyPr>
            <a:noAutofit/>
          </a:bodyPr>
          <a:lstStyle/>
          <a:p>
            <a:r>
              <a:rPr lang="en-US" sz="2400" b="1" dirty="0" err="1" smtClean="0"/>
              <a:t>Tras</a:t>
            </a:r>
            <a:r>
              <a:rPr lang="en-US" sz="2400" b="1" dirty="0" smtClean="0"/>
              <a:t> la </a:t>
            </a:r>
            <a:r>
              <a:rPr lang="en-US" sz="2400" b="1" dirty="0" err="1" smtClean="0">
                <a:solidFill>
                  <a:srgbClr val="C00000"/>
                </a:solidFill>
                <a:ea typeface="Abadi MT Condensed Extra Bold" charset="0"/>
                <a:cs typeface="Abadi MT Condensed Extra Bold" charset="0"/>
              </a:rPr>
              <a:t>Revolución</a:t>
            </a:r>
            <a:r>
              <a:rPr lang="en-US" sz="2400" b="1" dirty="0" smtClean="0">
                <a:solidFill>
                  <a:srgbClr val="C00000"/>
                </a:solidFill>
                <a:ea typeface="Abadi MT Condensed Extra Bold" charset="0"/>
                <a:cs typeface="Abadi MT Condensed Extra Bold" charset="0"/>
              </a:rPr>
              <a:t> </a:t>
            </a:r>
            <a:r>
              <a:rPr lang="en-US" sz="2400" b="1" dirty="0" err="1" smtClean="0">
                <a:solidFill>
                  <a:srgbClr val="C00000"/>
                </a:solidFill>
                <a:ea typeface="Abadi MT Condensed Extra Bold" charset="0"/>
                <a:cs typeface="Abadi MT Condensed Extra Bold" charset="0"/>
              </a:rPr>
              <a:t>cubana</a:t>
            </a:r>
            <a:r>
              <a:rPr lang="en-US" sz="2400" b="1" dirty="0" smtClean="0"/>
              <a:t>, </a:t>
            </a:r>
            <a:r>
              <a:rPr lang="en-US" sz="2400" b="1" dirty="0" err="1" smtClean="0"/>
              <a:t>bebidas</a:t>
            </a:r>
            <a:r>
              <a:rPr lang="en-US" sz="2400" b="1" dirty="0" smtClean="0"/>
              <a:t> </a:t>
            </a:r>
            <a:r>
              <a:rPr lang="en-US" sz="2400" b="1" dirty="0" err="1" smtClean="0"/>
              <a:t>como</a:t>
            </a:r>
            <a:r>
              <a:rPr lang="en-US" sz="2400" b="1" dirty="0" smtClean="0"/>
              <a:t> la Coca-Cola, </a:t>
            </a:r>
            <a:r>
              <a:rPr lang="en-US" sz="2400" b="1" dirty="0" err="1" smtClean="0"/>
              <a:t>identificadas</a:t>
            </a:r>
            <a:r>
              <a:rPr lang="en-US" sz="2400" b="1" dirty="0" smtClean="0"/>
              <a:t> con el </a:t>
            </a:r>
            <a:r>
              <a:rPr lang="en-US" sz="2400" b="1" dirty="0" err="1" smtClean="0"/>
              <a:t>capitalismo</a:t>
            </a:r>
            <a:r>
              <a:rPr lang="en-US" sz="2400" b="1" dirty="0" smtClean="0"/>
              <a:t> </a:t>
            </a:r>
            <a:r>
              <a:rPr lang="en-US" sz="2400" b="1" dirty="0" err="1" smtClean="0"/>
              <a:t>estadounidense</a:t>
            </a:r>
            <a:r>
              <a:rPr lang="en-US" sz="2400" b="1" dirty="0" smtClean="0"/>
              <a:t>, se </a:t>
            </a:r>
            <a:r>
              <a:rPr lang="en-US" sz="2400" b="1" dirty="0" err="1" smtClean="0"/>
              <a:t>sustituyeron</a:t>
            </a:r>
            <a:r>
              <a:rPr lang="en-US" sz="2400" b="1" dirty="0" smtClean="0"/>
              <a:t> </a:t>
            </a:r>
            <a:r>
              <a:rPr lang="en-US" sz="2400" b="1" dirty="0" err="1" smtClean="0"/>
              <a:t>por</a:t>
            </a:r>
            <a:r>
              <a:rPr lang="en-US" sz="2400" b="1" dirty="0" smtClean="0"/>
              <a:t> </a:t>
            </a:r>
            <a:r>
              <a:rPr lang="en-US" sz="2400" b="1" dirty="0" err="1" smtClean="0"/>
              <a:t>bebidas</a:t>
            </a:r>
            <a:r>
              <a:rPr lang="en-US" sz="2400" b="1" dirty="0" smtClean="0"/>
              <a:t> de </a:t>
            </a:r>
            <a:r>
              <a:rPr lang="en-US" sz="2400" b="1" dirty="0" err="1" smtClean="0"/>
              <a:t>producción</a:t>
            </a:r>
            <a:r>
              <a:rPr lang="en-US" sz="2400" b="1" dirty="0" smtClean="0"/>
              <a:t> </a:t>
            </a:r>
            <a:r>
              <a:rPr lang="en-US" sz="2400" b="1" dirty="0" err="1" smtClean="0"/>
              <a:t>nacional</a:t>
            </a:r>
            <a:r>
              <a:rPr lang="en-US" sz="2400" b="1" dirty="0" smtClean="0"/>
              <a:t> </a:t>
            </a:r>
            <a:r>
              <a:rPr lang="en-US" sz="2400" b="1" dirty="0" err="1" smtClean="0"/>
              <a:t>como</a:t>
            </a:r>
            <a:r>
              <a:rPr lang="en-US" sz="2400" b="1" dirty="0" smtClean="0"/>
              <a:t> </a:t>
            </a:r>
            <a:r>
              <a:rPr lang="en-US" sz="2400" b="1" dirty="0" err="1" smtClean="0">
                <a:solidFill>
                  <a:srgbClr val="C00000"/>
                </a:solidFill>
                <a:ea typeface="Abadi MT Condensed Extra Bold" charset="0"/>
                <a:cs typeface="Abadi MT Condensed Extra Bold" charset="0"/>
              </a:rPr>
              <a:t>TuKola</a:t>
            </a:r>
            <a:r>
              <a:rPr lang="en-US" sz="2400" b="1" dirty="0" smtClean="0"/>
              <a:t> </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5120" y="187083"/>
            <a:ext cx="4385600" cy="4351338"/>
          </a:xfrm>
        </p:spPr>
      </p:pic>
      <p:sp>
        <p:nvSpPr>
          <p:cNvPr id="5" name="TextBox 4"/>
          <p:cNvSpPr txBox="1"/>
          <p:nvPr/>
        </p:nvSpPr>
        <p:spPr>
          <a:xfrm>
            <a:off x="1945361" y="6137932"/>
            <a:ext cx="6239604" cy="646331"/>
          </a:xfrm>
          <a:prstGeom prst="rect">
            <a:avLst/>
          </a:prstGeom>
          <a:noFill/>
          <a:ln w="19050">
            <a:solidFill>
              <a:srgbClr val="FF0000"/>
            </a:solidFill>
          </a:ln>
        </p:spPr>
        <p:txBody>
          <a:bodyPr wrap="square" rtlCol="0">
            <a:spAutoFit/>
          </a:bodyPr>
          <a:lstStyle/>
          <a:p>
            <a:r>
              <a:rPr lang="en-US" dirty="0" err="1" smtClean="0"/>
              <a:t>Imágenes</a:t>
            </a:r>
            <a:r>
              <a:rPr lang="en-US" dirty="0" smtClean="0"/>
              <a:t> de José </a:t>
            </a:r>
            <a:r>
              <a:rPr lang="en-US" dirty="0" err="1" smtClean="0"/>
              <a:t>Martí</a:t>
            </a:r>
            <a:r>
              <a:rPr lang="en-US" dirty="0" smtClean="0"/>
              <a:t>, </a:t>
            </a:r>
            <a:r>
              <a:rPr lang="en-US" dirty="0" err="1" smtClean="0"/>
              <a:t>Che</a:t>
            </a:r>
            <a:r>
              <a:rPr lang="en-US" dirty="0" smtClean="0"/>
              <a:t> Guevara y </a:t>
            </a:r>
            <a:r>
              <a:rPr lang="en-US" dirty="0" err="1" smtClean="0"/>
              <a:t>Raúl</a:t>
            </a:r>
            <a:r>
              <a:rPr lang="en-US" dirty="0" smtClean="0"/>
              <a:t> Castro </a:t>
            </a:r>
            <a:r>
              <a:rPr lang="en-US" dirty="0" err="1" smtClean="0"/>
              <a:t>en</a:t>
            </a:r>
            <a:r>
              <a:rPr lang="en-US" dirty="0" smtClean="0"/>
              <a:t> la </a:t>
            </a:r>
            <a:r>
              <a:rPr lang="en-US" dirty="0" err="1" smtClean="0"/>
              <a:t>fábrica</a:t>
            </a:r>
            <a:r>
              <a:rPr lang="en-US" dirty="0" smtClean="0"/>
              <a:t> de </a:t>
            </a:r>
            <a:r>
              <a:rPr lang="en-US" dirty="0" err="1" smtClean="0"/>
              <a:t>ron</a:t>
            </a:r>
            <a:r>
              <a:rPr lang="en-US" dirty="0" smtClean="0"/>
              <a:t> </a:t>
            </a:r>
            <a:r>
              <a:rPr lang="en-US" dirty="0" err="1" smtClean="0"/>
              <a:t>Guayabita</a:t>
            </a:r>
            <a:r>
              <a:rPr lang="en-US" dirty="0" smtClean="0"/>
              <a:t> Casa </a:t>
            </a:r>
            <a:r>
              <a:rPr lang="en-US" dirty="0" err="1" smtClean="0"/>
              <a:t>Garay</a:t>
            </a:r>
            <a:r>
              <a:rPr lang="en-US" dirty="0" smtClean="0"/>
              <a:t> </a:t>
            </a:r>
            <a:r>
              <a:rPr lang="en-US" dirty="0" err="1" smtClean="0"/>
              <a:t>situada</a:t>
            </a:r>
            <a:r>
              <a:rPr lang="en-US" dirty="0" smtClean="0"/>
              <a:t> </a:t>
            </a:r>
            <a:r>
              <a:rPr lang="en-US" dirty="0" err="1" smtClean="0"/>
              <a:t>en</a:t>
            </a:r>
            <a:r>
              <a:rPr lang="en-US" dirty="0" smtClean="0"/>
              <a:t> Pinar del Río, Cuba</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849" y="4123316"/>
            <a:ext cx="3564141" cy="26609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031" y="2224681"/>
            <a:ext cx="2497929" cy="379726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14" y="841248"/>
            <a:ext cx="2632204" cy="4868770"/>
          </a:xfrm>
          <a:prstGeom prst="rect">
            <a:avLst/>
          </a:prstGeom>
        </p:spPr>
      </p:pic>
    </p:spTree>
    <p:extLst>
      <p:ext uri="{BB962C8B-B14F-4D97-AF65-F5344CB8AC3E}">
        <p14:creationId xmlns:p14="http://schemas.microsoft.com/office/powerpoint/2010/main" val="495565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La </a:t>
            </a:r>
            <a:r>
              <a:rPr lang="en-US" dirty="0" err="1" smtClean="0">
                <a:solidFill>
                  <a:srgbClr val="C00000"/>
                </a:solidFill>
              </a:rPr>
              <a:t>nación</a:t>
            </a:r>
            <a:r>
              <a:rPr lang="en-US" dirty="0" smtClean="0">
                <a:solidFill>
                  <a:srgbClr val="C00000"/>
                </a:solidFill>
              </a:rPr>
              <a:t> </a:t>
            </a:r>
            <a:r>
              <a:rPr lang="en-US" dirty="0" err="1" smtClean="0">
                <a:solidFill>
                  <a:srgbClr val="C00000"/>
                </a:solidFill>
              </a:rPr>
              <a:t>en</a:t>
            </a:r>
            <a:r>
              <a:rPr lang="en-US" dirty="0" smtClean="0">
                <a:solidFill>
                  <a:srgbClr val="C00000"/>
                </a:solidFill>
              </a:rPr>
              <a:t> el </a:t>
            </a:r>
            <a:r>
              <a:rPr lang="en-US" dirty="0" err="1" smtClean="0">
                <a:solidFill>
                  <a:srgbClr val="C00000"/>
                </a:solidFill>
              </a:rPr>
              <a:t>plato</a:t>
            </a:r>
            <a:endParaRPr lang="en-US" dirty="0">
              <a:solidFill>
                <a:srgbClr val="C00000"/>
              </a:solidFill>
            </a:endParaRPr>
          </a:p>
        </p:txBody>
      </p:sp>
      <p:sp>
        <p:nvSpPr>
          <p:cNvPr id="3" name="Content Placeholder 2"/>
          <p:cNvSpPr>
            <a:spLocks noGrp="1"/>
          </p:cNvSpPr>
          <p:nvPr>
            <p:ph idx="1"/>
          </p:nvPr>
        </p:nvSpPr>
        <p:spPr>
          <a:xfrm>
            <a:off x="838200" y="1825624"/>
            <a:ext cx="6151880" cy="4707255"/>
          </a:xfrm>
        </p:spPr>
        <p:txBody>
          <a:bodyPr/>
          <a:lstStyle/>
          <a:p>
            <a:r>
              <a:rPr lang="en-US" dirty="0" err="1"/>
              <a:t>En</a:t>
            </a:r>
            <a:r>
              <a:rPr lang="en-US" dirty="0"/>
              <a:t> </a:t>
            </a:r>
            <a:r>
              <a:rPr lang="en-US" dirty="0" err="1"/>
              <a:t>algunos</a:t>
            </a:r>
            <a:r>
              <a:rPr lang="en-US" dirty="0"/>
              <a:t> </a:t>
            </a:r>
            <a:r>
              <a:rPr lang="en-US" dirty="0" err="1" smtClean="0"/>
              <a:t>países</a:t>
            </a:r>
            <a:r>
              <a:rPr lang="en-US" dirty="0"/>
              <a:t>, el </a:t>
            </a:r>
            <a:r>
              <a:rPr lang="en-US" dirty="0" err="1"/>
              <a:t>plato</a:t>
            </a:r>
            <a:r>
              <a:rPr lang="en-US" dirty="0"/>
              <a:t> que </a:t>
            </a:r>
            <a:r>
              <a:rPr lang="en-US" dirty="0" err="1"/>
              <a:t>combina</a:t>
            </a:r>
            <a:r>
              <a:rPr lang="en-US" dirty="0"/>
              <a:t> </a:t>
            </a:r>
            <a:r>
              <a:rPr lang="en-US" dirty="0" err="1"/>
              <a:t>alimentos</a:t>
            </a:r>
            <a:r>
              <a:rPr lang="en-US" dirty="0"/>
              <a:t> </a:t>
            </a:r>
            <a:r>
              <a:rPr lang="en-US" dirty="0" err="1" smtClean="0"/>
              <a:t>básicos</a:t>
            </a:r>
            <a:r>
              <a:rPr lang="en-US" dirty="0" smtClean="0"/>
              <a:t> </a:t>
            </a:r>
            <a:r>
              <a:rPr lang="en-US" dirty="0" err="1"/>
              <a:t>servidos</a:t>
            </a:r>
            <a:r>
              <a:rPr lang="en-US" dirty="0"/>
              <a:t> para la comida o </a:t>
            </a:r>
            <a:r>
              <a:rPr lang="en-US" dirty="0" err="1"/>
              <a:t>almuerzo</a:t>
            </a:r>
            <a:r>
              <a:rPr lang="en-US" dirty="0"/>
              <a:t> se </a:t>
            </a:r>
            <a:r>
              <a:rPr lang="en-US" dirty="0" err="1"/>
              <a:t>conoce</a:t>
            </a:r>
            <a:r>
              <a:rPr lang="en-US" dirty="0"/>
              <a:t> </a:t>
            </a:r>
            <a:r>
              <a:rPr lang="en-US" dirty="0" err="1"/>
              <a:t>por</a:t>
            </a:r>
            <a:r>
              <a:rPr lang="en-US" dirty="0"/>
              <a:t> un </a:t>
            </a:r>
            <a:r>
              <a:rPr lang="en-US" dirty="0" err="1" smtClean="0"/>
              <a:t>término</a:t>
            </a:r>
            <a:r>
              <a:rPr lang="en-US" dirty="0" smtClean="0"/>
              <a:t> </a:t>
            </a:r>
            <a:r>
              <a:rPr lang="en-US" dirty="0"/>
              <a:t>que </a:t>
            </a:r>
            <a:r>
              <a:rPr lang="en-US" dirty="0" err="1"/>
              <a:t>denomina</a:t>
            </a:r>
            <a:r>
              <a:rPr lang="en-US" dirty="0"/>
              <a:t> la </a:t>
            </a:r>
            <a:r>
              <a:rPr lang="en-US" dirty="0" err="1" smtClean="0"/>
              <a:t>bandera</a:t>
            </a:r>
            <a:r>
              <a:rPr lang="en-US" dirty="0" smtClean="0"/>
              <a:t> </a:t>
            </a:r>
            <a:r>
              <a:rPr lang="en-US" dirty="0"/>
              <a:t>del </a:t>
            </a:r>
            <a:r>
              <a:rPr lang="en-US" dirty="0" err="1" smtClean="0"/>
              <a:t>país</a:t>
            </a:r>
            <a:r>
              <a:rPr lang="en-US" dirty="0"/>
              <a:t>. </a:t>
            </a:r>
            <a:endParaRPr lang="en-US" dirty="0" smtClean="0"/>
          </a:p>
          <a:p>
            <a:r>
              <a:rPr lang="en-US" dirty="0" smtClean="0"/>
              <a:t>La </a:t>
            </a:r>
            <a:r>
              <a:rPr lang="en-US" dirty="0"/>
              <a:t>idea </a:t>
            </a:r>
            <a:r>
              <a:rPr lang="en-US" dirty="0" err="1"/>
              <a:t>es</a:t>
            </a:r>
            <a:r>
              <a:rPr lang="en-US" dirty="0"/>
              <a:t> que el </a:t>
            </a:r>
            <a:r>
              <a:rPr lang="en-US" dirty="0" err="1"/>
              <a:t>plato</a:t>
            </a:r>
            <a:r>
              <a:rPr lang="en-US" dirty="0"/>
              <a:t>, </a:t>
            </a:r>
            <a:r>
              <a:rPr lang="en-US" dirty="0" err="1"/>
              <a:t>como</a:t>
            </a:r>
            <a:r>
              <a:rPr lang="en-US" dirty="0"/>
              <a:t> la </a:t>
            </a:r>
            <a:r>
              <a:rPr lang="en-US" dirty="0" err="1"/>
              <a:t>bandera</a:t>
            </a:r>
            <a:r>
              <a:rPr lang="en-US" dirty="0"/>
              <a:t>, </a:t>
            </a:r>
            <a:r>
              <a:rPr lang="en-US" dirty="0" err="1" smtClean="0"/>
              <a:t>es</a:t>
            </a:r>
            <a:r>
              <a:rPr lang="en-US" dirty="0" smtClean="0"/>
              <a:t> </a:t>
            </a:r>
            <a:r>
              <a:rPr lang="en-US" dirty="0" err="1" smtClean="0"/>
              <a:t>representativo</a:t>
            </a:r>
            <a:r>
              <a:rPr lang="en-US" dirty="0" smtClean="0"/>
              <a:t> </a:t>
            </a:r>
            <a:r>
              <a:rPr lang="en-US" dirty="0"/>
              <a:t>del </a:t>
            </a:r>
            <a:r>
              <a:rPr lang="en-US" dirty="0" err="1" smtClean="0"/>
              <a:t>país</a:t>
            </a:r>
            <a:r>
              <a:rPr lang="en-US" dirty="0"/>
              <a:t>, </a:t>
            </a:r>
            <a:r>
              <a:rPr lang="en-US" dirty="0" err="1" smtClean="0"/>
              <a:t>quizá</a:t>
            </a:r>
            <a:r>
              <a:rPr lang="en-US" dirty="0" smtClean="0"/>
              <a:t> </a:t>
            </a:r>
            <a:r>
              <a:rPr lang="en-US" dirty="0" err="1"/>
              <a:t>compartiendo</a:t>
            </a:r>
            <a:r>
              <a:rPr lang="en-US" dirty="0"/>
              <a:t> de </a:t>
            </a:r>
            <a:r>
              <a:rPr lang="en-US" dirty="0" err="1"/>
              <a:t>alguna</a:t>
            </a:r>
            <a:r>
              <a:rPr lang="en-US" dirty="0"/>
              <a:t> forma los </a:t>
            </a:r>
            <a:r>
              <a:rPr lang="en-US" dirty="0" err="1"/>
              <a:t>colores</a:t>
            </a:r>
            <a:r>
              <a:rPr lang="en-US" dirty="0"/>
              <a:t> de la </a:t>
            </a:r>
            <a:r>
              <a:rPr lang="en-US" dirty="0" err="1"/>
              <a:t>bandera</a:t>
            </a:r>
            <a:r>
              <a:rPr lang="en-US" dirty="0"/>
              <a:t> u </a:t>
            </a:r>
            <a:r>
              <a:rPr lang="en-US" dirty="0" err="1"/>
              <a:t>otra</a:t>
            </a:r>
            <a:r>
              <a:rPr lang="en-US" dirty="0"/>
              <a:t> </a:t>
            </a:r>
            <a:r>
              <a:rPr lang="en-US" dirty="0" err="1" smtClean="0"/>
              <a:t>característica</a:t>
            </a:r>
            <a:r>
              <a:rPr lang="en-US" dirty="0"/>
              <a:t>.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116" y="75141"/>
            <a:ext cx="4500404" cy="6000539"/>
          </a:xfrm>
          <a:prstGeom prst="rect">
            <a:avLst/>
          </a:prstGeom>
        </p:spPr>
      </p:pic>
      <p:sp>
        <p:nvSpPr>
          <p:cNvPr id="6" name="TextBox 5"/>
          <p:cNvSpPr txBox="1"/>
          <p:nvPr/>
        </p:nvSpPr>
        <p:spPr>
          <a:xfrm>
            <a:off x="7081520" y="6075680"/>
            <a:ext cx="4272280" cy="800219"/>
          </a:xfrm>
          <a:prstGeom prst="rect">
            <a:avLst/>
          </a:prstGeom>
          <a:noFill/>
        </p:spPr>
        <p:txBody>
          <a:bodyPr wrap="square" rtlCol="0">
            <a:spAutoFit/>
          </a:bodyPr>
          <a:lstStyle/>
          <a:p>
            <a:r>
              <a:rPr lang="en-US" sz="2800" b="1" dirty="0" err="1">
                <a:solidFill>
                  <a:schemeClr val="accent4">
                    <a:lumMod val="60000"/>
                    <a:lumOff val="40000"/>
                  </a:schemeClr>
                </a:solidFill>
                <a:effectLst>
                  <a:innerShdw blurRad="63500" dist="50800" dir="10800000">
                    <a:prstClr val="black">
                      <a:alpha val="50000"/>
                    </a:prstClr>
                  </a:innerShdw>
                </a:effectLst>
              </a:rPr>
              <a:t>Pabellón</a:t>
            </a:r>
            <a:r>
              <a:rPr lang="en-US" sz="2800" b="1" dirty="0">
                <a:effectLst>
                  <a:innerShdw blurRad="63500" dist="50800" dir="10800000">
                    <a:prstClr val="black">
                      <a:alpha val="50000"/>
                    </a:prstClr>
                  </a:innerShdw>
                </a:effectLst>
              </a:rPr>
              <a:t> </a:t>
            </a:r>
            <a:r>
              <a:rPr lang="en-US" sz="2800" b="1" dirty="0" err="1">
                <a:solidFill>
                  <a:srgbClr val="0432FF"/>
                </a:solidFill>
                <a:effectLst>
                  <a:innerShdw blurRad="63500" dist="50800" dir="10800000">
                    <a:prstClr val="black">
                      <a:alpha val="50000"/>
                    </a:prstClr>
                  </a:innerShdw>
                </a:effectLst>
              </a:rPr>
              <a:t>criollo</a:t>
            </a:r>
            <a:r>
              <a:rPr lang="en-US" sz="2800" b="1" dirty="0">
                <a:effectLst>
                  <a:innerShdw blurRad="63500" dist="50800" dir="10800000">
                    <a:prstClr val="black">
                      <a:alpha val="50000"/>
                    </a:prstClr>
                  </a:innerShdw>
                </a:effectLst>
              </a:rPr>
              <a:t> </a:t>
            </a:r>
            <a:r>
              <a:rPr lang="en-US" sz="2800" b="1" dirty="0" err="1">
                <a:solidFill>
                  <a:srgbClr val="FF0000"/>
                </a:solidFill>
                <a:effectLst>
                  <a:innerShdw blurRad="63500" dist="50800" dir="10800000">
                    <a:prstClr val="black">
                      <a:alpha val="50000"/>
                    </a:prstClr>
                  </a:innerShdw>
                </a:effectLst>
              </a:rPr>
              <a:t>venezolano</a:t>
            </a:r>
            <a:endParaRPr lang="en-US" sz="2800" b="1" dirty="0">
              <a:solidFill>
                <a:srgbClr val="FF0000"/>
              </a:solidFill>
              <a:effectLst>
                <a:innerShdw blurRad="63500" dist="50800" dir="10800000">
                  <a:prstClr val="black">
                    <a:alpha val="50000"/>
                  </a:prstClr>
                </a:innerShdw>
              </a:effectLst>
            </a:endParaRPr>
          </a:p>
          <a:p>
            <a:endParaRPr lang="en-US" dirty="0"/>
          </a:p>
        </p:txBody>
      </p:sp>
    </p:spTree>
    <p:extLst>
      <p:ext uri="{BB962C8B-B14F-4D97-AF65-F5344CB8AC3E}">
        <p14:creationId xmlns:p14="http://schemas.microsoft.com/office/powerpoint/2010/main" val="2091264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0" y="202550"/>
            <a:ext cx="3810802" cy="1118250"/>
          </a:xfrm>
        </p:spPr>
        <p:txBody>
          <a:bodyPr>
            <a:normAutofit/>
          </a:bodyPr>
          <a:lstStyle/>
          <a:p>
            <a:r>
              <a:rPr lang="en-US" sz="3200" dirty="0" smtClean="0">
                <a:solidFill>
                  <a:srgbClr val="C00000"/>
                </a:solidFill>
              </a:rPr>
              <a:t>La </a:t>
            </a:r>
            <a:r>
              <a:rPr lang="en-US" sz="3200" dirty="0" err="1" smtClean="0">
                <a:solidFill>
                  <a:srgbClr val="C00000"/>
                </a:solidFill>
              </a:rPr>
              <a:t>nación</a:t>
            </a:r>
            <a:r>
              <a:rPr lang="en-US" sz="3200" dirty="0" smtClean="0">
                <a:solidFill>
                  <a:srgbClr val="C00000"/>
                </a:solidFill>
              </a:rPr>
              <a:t> </a:t>
            </a:r>
            <a:r>
              <a:rPr lang="en-US" sz="3200" dirty="0" err="1" smtClean="0">
                <a:solidFill>
                  <a:srgbClr val="C00000"/>
                </a:solidFill>
              </a:rPr>
              <a:t>en</a:t>
            </a:r>
            <a:r>
              <a:rPr lang="en-US" sz="3200" dirty="0" smtClean="0">
                <a:solidFill>
                  <a:srgbClr val="C00000"/>
                </a:solidFill>
              </a:rPr>
              <a:t> el </a:t>
            </a:r>
            <a:r>
              <a:rPr lang="en-US" sz="3200" dirty="0" err="1" smtClean="0">
                <a:solidFill>
                  <a:srgbClr val="C00000"/>
                </a:solidFill>
              </a:rPr>
              <a:t>plato</a:t>
            </a:r>
            <a:endParaRPr lang="en-US" sz="32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3758" y="1249680"/>
            <a:ext cx="3594258" cy="479234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85" y="396581"/>
            <a:ext cx="4372583" cy="5830111"/>
          </a:xfrm>
          <a:prstGeom prst="rect">
            <a:avLst/>
          </a:prstGeom>
        </p:spPr>
      </p:pic>
      <p:sp>
        <p:nvSpPr>
          <p:cNvPr id="8" name="TextBox 7"/>
          <p:cNvSpPr txBox="1"/>
          <p:nvPr/>
        </p:nvSpPr>
        <p:spPr>
          <a:xfrm>
            <a:off x="1717039" y="6295200"/>
            <a:ext cx="2147729" cy="400110"/>
          </a:xfrm>
          <a:prstGeom prst="rect">
            <a:avLst/>
          </a:prstGeom>
          <a:noFill/>
        </p:spPr>
        <p:txBody>
          <a:bodyPr wrap="square" rtlCol="0">
            <a:spAutoFit/>
          </a:bodyPr>
          <a:lstStyle/>
          <a:p>
            <a:r>
              <a:rPr lang="en-US" sz="2000" dirty="0" smtClean="0"/>
              <a:t>Bandera, Ecuador</a:t>
            </a:r>
            <a:endParaRPr lang="en-US" sz="2000" dirty="0"/>
          </a:p>
        </p:txBody>
      </p:sp>
      <p:sp>
        <p:nvSpPr>
          <p:cNvPr id="3" name="TextBox 2"/>
          <p:cNvSpPr txBox="1"/>
          <p:nvPr/>
        </p:nvSpPr>
        <p:spPr>
          <a:xfrm>
            <a:off x="7634550" y="6226692"/>
            <a:ext cx="2327112" cy="400110"/>
          </a:xfrm>
          <a:prstGeom prst="rect">
            <a:avLst/>
          </a:prstGeom>
          <a:noFill/>
        </p:spPr>
        <p:txBody>
          <a:bodyPr wrap="none" rtlCol="0">
            <a:spAutoFit/>
          </a:bodyPr>
          <a:lstStyle/>
          <a:p>
            <a:r>
              <a:rPr lang="en-US" sz="2000" dirty="0" smtClean="0"/>
              <a:t>Bandera </a:t>
            </a:r>
            <a:r>
              <a:rPr lang="en-US" sz="2000" dirty="0" err="1" smtClean="0"/>
              <a:t>dominicana</a:t>
            </a:r>
            <a:endParaRPr lang="en-US" sz="2000" dirty="0"/>
          </a:p>
        </p:txBody>
      </p:sp>
    </p:spTree>
    <p:extLst>
      <p:ext uri="{BB962C8B-B14F-4D97-AF65-F5344CB8AC3E}">
        <p14:creationId xmlns:p14="http://schemas.microsoft.com/office/powerpoint/2010/main" val="1191402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446809"/>
            <a:ext cx="3591098" cy="3647209"/>
          </a:xfrm>
        </p:spPr>
        <p:txBody>
          <a:bodyPr>
            <a:normAutofit fontScale="90000"/>
          </a:bodyPr>
          <a:lstStyle/>
          <a:p>
            <a:r>
              <a:rPr lang="en-US" dirty="0" smtClean="0"/>
              <a:t>La </a:t>
            </a:r>
            <a:r>
              <a:rPr lang="en-US" dirty="0" err="1" smtClean="0"/>
              <a:t>nación</a:t>
            </a:r>
            <a:r>
              <a:rPr lang="en-US" dirty="0" smtClean="0"/>
              <a:t> </a:t>
            </a:r>
            <a:r>
              <a:rPr lang="en-US" dirty="0" err="1" smtClean="0"/>
              <a:t>en</a:t>
            </a:r>
            <a:r>
              <a:rPr lang="en-US" dirty="0" smtClean="0"/>
              <a:t> el </a:t>
            </a:r>
            <a:r>
              <a:rPr lang="en-US" dirty="0" err="1" smtClean="0"/>
              <a:t>plato</a:t>
            </a:r>
            <a:r>
              <a:rPr lang="en-US" dirty="0" smtClean="0"/>
              <a:t>.</a:t>
            </a:r>
            <a:br>
              <a:rPr lang="en-US" dirty="0" smtClean="0"/>
            </a:br>
            <a:r>
              <a:rPr lang="en-US" dirty="0" smtClean="0">
                <a:solidFill>
                  <a:srgbClr val="C00000"/>
                </a:solidFill>
              </a:rPr>
              <a:t>Comida y </a:t>
            </a:r>
            <a:r>
              <a:rPr lang="en-US" dirty="0" err="1" smtClean="0">
                <a:solidFill>
                  <a:srgbClr val="C00000"/>
                </a:solidFill>
              </a:rPr>
              <a:t>celebraciones</a:t>
            </a:r>
            <a:r>
              <a:rPr lang="en-US" dirty="0" smtClean="0">
                <a:solidFill>
                  <a:srgbClr val="C00000"/>
                </a:solidFill>
              </a:rPr>
              <a:t> </a:t>
            </a:r>
            <a:r>
              <a:rPr lang="en-US" dirty="0" err="1" smtClean="0">
                <a:solidFill>
                  <a:srgbClr val="C00000"/>
                </a:solidFill>
              </a:rPr>
              <a:t>nacionales</a:t>
            </a:r>
            <a:r>
              <a:rPr lang="en-US" dirty="0" smtClean="0"/>
              <a:t>: </a:t>
            </a:r>
            <a:r>
              <a:rPr lang="en-US" dirty="0" err="1" smtClean="0"/>
              <a:t>chiles</a:t>
            </a:r>
            <a:r>
              <a:rPr lang="en-US" dirty="0" smtClean="0"/>
              <a:t> </a:t>
            </a:r>
            <a:r>
              <a:rPr lang="en-US" dirty="0" err="1" smtClean="0"/>
              <a:t>en</a:t>
            </a:r>
            <a:r>
              <a:rPr lang="en-US" dirty="0" smtClean="0"/>
              <a:t> </a:t>
            </a:r>
            <a:r>
              <a:rPr lang="en-US" dirty="0" err="1" smtClean="0"/>
              <a:t>nogada</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060058" y="-524414"/>
            <a:ext cx="5827343" cy="7769790"/>
          </a:xfrm>
          <a:prstGeom prst="rect">
            <a:avLst/>
          </a:prstGeom>
        </p:spPr>
      </p:pic>
      <p:sp>
        <p:nvSpPr>
          <p:cNvPr id="3" name="TextBox 2"/>
          <p:cNvSpPr txBox="1"/>
          <p:nvPr/>
        </p:nvSpPr>
        <p:spPr>
          <a:xfrm>
            <a:off x="249382" y="4531360"/>
            <a:ext cx="3591098" cy="1323439"/>
          </a:xfrm>
          <a:prstGeom prst="rect">
            <a:avLst/>
          </a:prstGeom>
          <a:noFill/>
          <a:ln w="19050">
            <a:solidFill>
              <a:schemeClr val="accent6">
                <a:lumMod val="50000"/>
              </a:schemeClr>
            </a:solidFill>
          </a:ln>
        </p:spPr>
        <p:txBody>
          <a:bodyPr wrap="square" rtlCol="0">
            <a:spAutoFit/>
          </a:bodyPr>
          <a:lstStyle/>
          <a:p>
            <a:r>
              <a:rPr lang="en-US" sz="2000" dirty="0" smtClean="0"/>
              <a:t>Los </a:t>
            </a:r>
            <a:r>
              <a:rPr lang="en-US" sz="2000" dirty="0" err="1" smtClean="0"/>
              <a:t>chiles</a:t>
            </a:r>
            <a:r>
              <a:rPr lang="en-US" sz="2000" dirty="0" smtClean="0"/>
              <a:t> </a:t>
            </a:r>
            <a:r>
              <a:rPr lang="en-US" sz="2000" dirty="0" err="1" smtClean="0"/>
              <a:t>en</a:t>
            </a:r>
            <a:r>
              <a:rPr lang="en-US" sz="2000" dirty="0" smtClean="0"/>
              <a:t> </a:t>
            </a:r>
            <a:r>
              <a:rPr lang="en-US" sz="2000" dirty="0" err="1" smtClean="0"/>
              <a:t>nogada</a:t>
            </a:r>
            <a:r>
              <a:rPr lang="en-US" sz="2000" dirty="0" smtClean="0"/>
              <a:t> </a:t>
            </a:r>
            <a:r>
              <a:rPr lang="en-US" sz="2000" dirty="0" err="1" smtClean="0"/>
              <a:t>suelen</a:t>
            </a:r>
            <a:r>
              <a:rPr lang="en-US" sz="2000" dirty="0" smtClean="0"/>
              <a:t> </a:t>
            </a:r>
            <a:r>
              <a:rPr lang="en-US" sz="2000" dirty="0" err="1" smtClean="0"/>
              <a:t>comerse</a:t>
            </a:r>
            <a:r>
              <a:rPr lang="en-US" sz="2000" dirty="0" smtClean="0"/>
              <a:t> </a:t>
            </a:r>
            <a:r>
              <a:rPr lang="en-US" sz="2000" dirty="0" err="1" smtClean="0"/>
              <a:t>en</a:t>
            </a:r>
            <a:r>
              <a:rPr lang="en-US" sz="2000" dirty="0" smtClean="0"/>
              <a:t> </a:t>
            </a:r>
            <a:r>
              <a:rPr lang="en-US" sz="2000" dirty="0" err="1" smtClean="0"/>
              <a:t>celebración</a:t>
            </a:r>
            <a:r>
              <a:rPr lang="en-US" sz="2000" dirty="0" smtClean="0"/>
              <a:t> de la </a:t>
            </a:r>
            <a:r>
              <a:rPr lang="en-US" sz="2000" dirty="0" err="1" smtClean="0"/>
              <a:t>independencia</a:t>
            </a:r>
            <a:r>
              <a:rPr lang="en-US" sz="2000" dirty="0" smtClean="0"/>
              <a:t> </a:t>
            </a:r>
            <a:r>
              <a:rPr lang="en-US" sz="2000" dirty="0" err="1" smtClean="0"/>
              <a:t>mexicana</a:t>
            </a:r>
            <a:r>
              <a:rPr lang="en-US" sz="2000" dirty="0" smtClean="0"/>
              <a:t> </a:t>
            </a:r>
            <a:r>
              <a:rPr lang="en-US" sz="2000" dirty="0" err="1" smtClean="0"/>
              <a:t>por</a:t>
            </a:r>
            <a:r>
              <a:rPr lang="en-US" sz="2000" dirty="0" smtClean="0"/>
              <a:t> </a:t>
            </a:r>
            <a:r>
              <a:rPr lang="en-US" sz="2000" dirty="0" err="1" smtClean="0"/>
              <a:t>tener</a:t>
            </a:r>
            <a:r>
              <a:rPr lang="en-US" sz="2000" dirty="0" smtClean="0"/>
              <a:t> </a:t>
            </a:r>
            <a:r>
              <a:rPr lang="en-US" sz="2000" dirty="0" err="1" smtClean="0"/>
              <a:t>los</a:t>
            </a:r>
            <a:r>
              <a:rPr lang="en-US" sz="2000" dirty="0" smtClean="0"/>
              <a:t> </a:t>
            </a:r>
            <a:r>
              <a:rPr lang="en-US" sz="2000" dirty="0" err="1" smtClean="0"/>
              <a:t>colores</a:t>
            </a:r>
            <a:r>
              <a:rPr lang="en-US" sz="2000" dirty="0" smtClean="0"/>
              <a:t> de la </a:t>
            </a:r>
            <a:r>
              <a:rPr lang="en-US" sz="2000" dirty="0" err="1" smtClean="0"/>
              <a:t>bandera</a:t>
            </a:r>
            <a:endParaRPr lang="en-US" sz="2000" dirty="0"/>
          </a:p>
        </p:txBody>
      </p:sp>
    </p:spTree>
    <p:extLst>
      <p:ext uri="{BB962C8B-B14F-4D97-AF65-F5344CB8AC3E}">
        <p14:creationId xmlns:p14="http://schemas.microsoft.com/office/powerpoint/2010/main" val="1868802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85" y="512044"/>
            <a:ext cx="11795760" cy="1060768"/>
          </a:xfrm>
        </p:spPr>
        <p:txBody>
          <a:bodyPr>
            <a:normAutofit fontScale="90000"/>
          </a:bodyPr>
          <a:lstStyle/>
          <a:p>
            <a:r>
              <a:rPr lang="en-US" sz="3600" dirty="0" smtClean="0"/>
              <a:t>El </a:t>
            </a:r>
            <a:r>
              <a:rPr lang="en-US" sz="3600" dirty="0">
                <a:solidFill>
                  <a:srgbClr val="C00000"/>
                </a:solidFill>
              </a:rPr>
              <a:t>mole</a:t>
            </a:r>
            <a:r>
              <a:rPr lang="en-US" sz="3600" dirty="0"/>
              <a:t> se </a:t>
            </a:r>
            <a:r>
              <a:rPr lang="en-US" sz="3600" dirty="0" err="1"/>
              <a:t>considera</a:t>
            </a:r>
            <a:r>
              <a:rPr lang="en-US" sz="3600" dirty="0"/>
              <a:t> </a:t>
            </a:r>
            <a:r>
              <a:rPr lang="en-US" sz="3600" dirty="0" err="1"/>
              <a:t>una</a:t>
            </a:r>
            <a:r>
              <a:rPr lang="en-US" sz="3600" dirty="0"/>
              <a:t> de las </a:t>
            </a:r>
            <a:r>
              <a:rPr lang="en-US" sz="3600" dirty="0" err="1" smtClean="0"/>
              <a:t>más</a:t>
            </a:r>
            <a:r>
              <a:rPr lang="en-US" sz="3600" dirty="0" smtClean="0"/>
              <a:t> </a:t>
            </a:r>
            <a:r>
              <a:rPr lang="en-US" sz="3600" dirty="0" err="1"/>
              <a:t>brillantes</a:t>
            </a:r>
            <a:r>
              <a:rPr lang="en-US" sz="3600" dirty="0"/>
              <a:t> </a:t>
            </a:r>
            <a:r>
              <a:rPr lang="en-US" sz="3600" dirty="0" err="1"/>
              <a:t>expresiones</a:t>
            </a:r>
            <a:r>
              <a:rPr lang="en-US" sz="3600" dirty="0"/>
              <a:t> de la </a:t>
            </a:r>
            <a:r>
              <a:rPr lang="en-US" sz="3600" dirty="0" err="1">
                <a:solidFill>
                  <a:srgbClr val="C00000"/>
                </a:solidFill>
              </a:rPr>
              <a:t>mexicanidad</a:t>
            </a:r>
            <a:r>
              <a:rPr lang="en-US" sz="3600" dirty="0"/>
              <a:t> y del </a:t>
            </a:r>
            <a:r>
              <a:rPr lang="en-US" sz="3600" dirty="0" err="1"/>
              <a:t>mestizaje</a:t>
            </a:r>
            <a:r>
              <a:rPr lang="en-US" sz="3600" dirty="0"/>
              <a:t> que da a </a:t>
            </a:r>
            <a:r>
              <a:rPr lang="en-US" sz="3600" dirty="0" smtClean="0"/>
              <a:t>México </a:t>
            </a:r>
            <a:r>
              <a:rPr lang="en-US" sz="3600" dirty="0" err="1" smtClean="0"/>
              <a:t>características</a:t>
            </a:r>
            <a:r>
              <a:rPr lang="en-US" sz="3600" dirty="0" smtClean="0"/>
              <a:t> </a:t>
            </a:r>
            <a:r>
              <a:rPr lang="en-US" sz="3600" dirty="0" err="1"/>
              <a:t>propias</a:t>
            </a:r>
            <a:r>
              <a:rPr lang="en-US" sz="3600" dirty="0"/>
              <a:t> </a:t>
            </a:r>
            <a:r>
              <a:rPr lang="en-US" dirty="0"/>
              <a:t/>
            </a:r>
            <a:br>
              <a:rPr lang="en-US" dirty="0"/>
            </a:br>
            <a:endParaRPr lang="en-US" dirty="0"/>
          </a:p>
        </p:txBody>
      </p:sp>
      <p:pic>
        <p:nvPicPr>
          <p:cNvPr id="4" name="Content Placeholder 3" descr="IMG_2471.JPG"/>
          <p:cNvPicPr>
            <a:picLocks noGrp="1" noChangeAspect="1"/>
          </p:cNvPicPr>
          <p:nvPr>
            <p:ph idx="1"/>
          </p:nvPr>
        </p:nvPicPr>
        <p:blipFill>
          <a:blip r:embed="rId2">
            <a:extLst>
              <a:ext uri="{28A0092B-C50C-407E-A947-70E740481C1C}">
                <a14:useLocalDpi xmlns:a14="http://schemas.microsoft.com/office/drawing/2010/main" val="0"/>
              </a:ext>
            </a:extLst>
          </a:blip>
          <a:srcRect l="-40357" r="-40357"/>
          <a:stretch>
            <a:fillRect/>
          </a:stretch>
        </p:blipFill>
        <p:spPr>
          <a:xfrm>
            <a:off x="-1808598" y="1501283"/>
            <a:ext cx="10515600" cy="4351338"/>
          </a:xfrm>
        </p:spPr>
      </p:pic>
      <p:pic>
        <p:nvPicPr>
          <p:cNvPr id="7" name="Picture 6" descr="IMG_13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991" y="1375577"/>
            <a:ext cx="4036073" cy="4004216"/>
          </a:xfrm>
          <a:prstGeom prst="rect">
            <a:avLst/>
          </a:prstGeom>
        </p:spPr>
      </p:pic>
      <p:sp>
        <p:nvSpPr>
          <p:cNvPr id="3" name="TextBox 2"/>
          <p:cNvSpPr txBox="1"/>
          <p:nvPr/>
        </p:nvSpPr>
        <p:spPr>
          <a:xfrm>
            <a:off x="6812509" y="5664517"/>
            <a:ext cx="4912132" cy="1015663"/>
          </a:xfrm>
          <a:prstGeom prst="rect">
            <a:avLst/>
          </a:prstGeom>
          <a:noFill/>
          <a:ln w="12700">
            <a:solidFill>
              <a:srgbClr val="C00000"/>
            </a:solidFill>
          </a:ln>
        </p:spPr>
        <p:txBody>
          <a:bodyPr wrap="square" rtlCol="0">
            <a:spAutoFit/>
          </a:bodyPr>
          <a:lstStyle/>
          <a:p>
            <a:r>
              <a:rPr lang="en-US" sz="2000" dirty="0" smtClean="0"/>
              <a:t>El mole </a:t>
            </a:r>
            <a:r>
              <a:rPr lang="en-US" sz="2000" dirty="0" err="1" smtClean="0"/>
              <a:t>es</a:t>
            </a:r>
            <a:r>
              <a:rPr lang="en-US" sz="2000" dirty="0" smtClean="0"/>
              <a:t> de </a:t>
            </a:r>
            <a:r>
              <a:rPr lang="en-US" sz="2000" dirty="0" err="1" smtClean="0"/>
              <a:t>muy</a:t>
            </a:r>
            <a:r>
              <a:rPr lang="en-US" sz="2000" dirty="0" smtClean="0"/>
              <a:t> </a:t>
            </a:r>
            <a:r>
              <a:rPr lang="en-US" sz="2000" dirty="0" err="1" smtClean="0"/>
              <a:t>compleja</a:t>
            </a:r>
            <a:r>
              <a:rPr lang="en-US" sz="2000" dirty="0" smtClean="0"/>
              <a:t> </a:t>
            </a:r>
            <a:r>
              <a:rPr lang="en-US" sz="2000" dirty="0" err="1" smtClean="0"/>
              <a:t>elaboración</a:t>
            </a:r>
            <a:r>
              <a:rPr lang="en-US" sz="2000" dirty="0" smtClean="0"/>
              <a:t> y </a:t>
            </a:r>
            <a:r>
              <a:rPr lang="en-US" sz="2000" dirty="0" err="1" smtClean="0"/>
              <a:t>puede</a:t>
            </a:r>
            <a:r>
              <a:rPr lang="en-US" sz="2000" dirty="0" smtClean="0"/>
              <a:t> </a:t>
            </a:r>
            <a:r>
              <a:rPr lang="en-US" sz="2000" dirty="0" err="1" smtClean="0"/>
              <a:t>estar</a:t>
            </a:r>
            <a:r>
              <a:rPr lang="en-US" sz="2000" dirty="0" smtClean="0"/>
              <a:t> </a:t>
            </a:r>
            <a:r>
              <a:rPr lang="en-US" sz="2000" dirty="0" err="1" smtClean="0"/>
              <a:t>compuesto</a:t>
            </a:r>
            <a:r>
              <a:rPr lang="en-US" sz="2000" dirty="0" smtClean="0"/>
              <a:t> </a:t>
            </a:r>
            <a:r>
              <a:rPr lang="en-US" sz="2000" dirty="0" err="1" smtClean="0"/>
              <a:t>por</a:t>
            </a:r>
            <a:r>
              <a:rPr lang="en-US" sz="2000" dirty="0" smtClean="0"/>
              <a:t> </a:t>
            </a:r>
            <a:r>
              <a:rPr lang="en-US" sz="2000" dirty="0" err="1" smtClean="0"/>
              <a:t>más</a:t>
            </a:r>
            <a:r>
              <a:rPr lang="en-US" sz="2000" dirty="0" smtClean="0"/>
              <a:t> de </a:t>
            </a:r>
            <a:r>
              <a:rPr lang="en-US" sz="2000" dirty="0" err="1" smtClean="0"/>
              <a:t>veinte</a:t>
            </a:r>
            <a:r>
              <a:rPr lang="en-US" sz="2000" dirty="0" smtClean="0"/>
              <a:t> </a:t>
            </a:r>
            <a:r>
              <a:rPr lang="en-US" sz="2000" dirty="0" err="1" smtClean="0"/>
              <a:t>ingredientes</a:t>
            </a:r>
            <a:r>
              <a:rPr lang="en-US" sz="2000" dirty="0" smtClean="0"/>
              <a:t>  </a:t>
            </a:r>
            <a:endParaRPr lang="en-US" sz="2000" dirty="0"/>
          </a:p>
        </p:txBody>
      </p:sp>
      <p:sp>
        <p:nvSpPr>
          <p:cNvPr id="5" name="TextBox 4"/>
          <p:cNvSpPr txBox="1"/>
          <p:nvPr/>
        </p:nvSpPr>
        <p:spPr>
          <a:xfrm>
            <a:off x="1812330" y="5994983"/>
            <a:ext cx="1636872" cy="400110"/>
          </a:xfrm>
          <a:prstGeom prst="rect">
            <a:avLst/>
          </a:prstGeom>
          <a:noFill/>
          <a:ln w="12700">
            <a:solidFill>
              <a:srgbClr val="C00000"/>
            </a:solidFill>
          </a:ln>
        </p:spPr>
        <p:txBody>
          <a:bodyPr wrap="square" rtlCol="0">
            <a:spAutoFit/>
          </a:bodyPr>
          <a:lstStyle/>
          <a:p>
            <a:r>
              <a:rPr lang="en-US" sz="2000" dirty="0" smtClean="0"/>
              <a:t>Mole </a:t>
            </a:r>
            <a:r>
              <a:rPr lang="en-US" sz="2000" dirty="0" err="1" smtClean="0"/>
              <a:t>poblano</a:t>
            </a:r>
            <a:endParaRPr lang="en-US" sz="2000" dirty="0"/>
          </a:p>
        </p:txBody>
      </p:sp>
      <p:sp>
        <p:nvSpPr>
          <p:cNvPr id="6" name="TextBox 5"/>
          <p:cNvSpPr txBox="1"/>
          <p:nvPr/>
        </p:nvSpPr>
        <p:spPr>
          <a:xfrm>
            <a:off x="2822812" y="6459767"/>
            <a:ext cx="3218253" cy="553998"/>
          </a:xfrm>
          <a:prstGeom prst="rect">
            <a:avLst/>
          </a:prstGeom>
          <a:noFill/>
        </p:spPr>
        <p:txBody>
          <a:bodyPr wrap="none" rtlCol="0">
            <a:spAutoFit/>
          </a:bodyPr>
          <a:lstStyle/>
          <a:p>
            <a:r>
              <a:rPr lang="en-US" sz="1200" dirty="0">
                <a:hlinkClick r:id="rId4"/>
              </a:rPr>
              <a:t>https://</a:t>
            </a:r>
            <a:r>
              <a:rPr lang="en-US" sz="1200" dirty="0" smtClean="0">
                <a:hlinkClick r:id="rId4"/>
              </a:rPr>
              <a:t>www.youtube.com/watch?v=qkTEkjyLI8s</a:t>
            </a:r>
            <a:endParaRPr lang="en-US" sz="1200" dirty="0" smtClean="0"/>
          </a:p>
          <a:p>
            <a:endParaRPr lang="en-US" dirty="0"/>
          </a:p>
        </p:txBody>
      </p:sp>
      <p:sp>
        <p:nvSpPr>
          <p:cNvPr id="8" name="TextBox 7"/>
          <p:cNvSpPr txBox="1"/>
          <p:nvPr/>
        </p:nvSpPr>
        <p:spPr>
          <a:xfrm>
            <a:off x="656629" y="6459767"/>
            <a:ext cx="2311402" cy="276999"/>
          </a:xfrm>
          <a:prstGeom prst="rect">
            <a:avLst/>
          </a:prstGeom>
          <a:noFill/>
        </p:spPr>
        <p:txBody>
          <a:bodyPr wrap="none" rtlCol="0">
            <a:spAutoFit/>
          </a:bodyPr>
          <a:lstStyle/>
          <a:p>
            <a:r>
              <a:rPr lang="en-US" sz="1200" dirty="0" smtClean="0"/>
              <a:t>Lila Downs, “La cumbia del mole”:</a:t>
            </a:r>
            <a:endParaRPr lang="en-US" sz="1200" dirty="0"/>
          </a:p>
        </p:txBody>
      </p:sp>
    </p:spTree>
    <p:extLst>
      <p:ext uri="{BB962C8B-B14F-4D97-AF65-F5344CB8AC3E}">
        <p14:creationId xmlns:p14="http://schemas.microsoft.com/office/powerpoint/2010/main" val="4267865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4325112" cy="2039111"/>
          </a:xfrm>
        </p:spPr>
        <p:txBody>
          <a:bodyPr>
            <a:normAutofit fontScale="90000"/>
          </a:bodyPr>
          <a:lstStyle/>
          <a:p>
            <a:r>
              <a:rPr lang="en-US" dirty="0" smtClean="0">
                <a:solidFill>
                  <a:srgbClr val="C00000"/>
                </a:solidFill>
              </a:rPr>
              <a:t>Comida, </a:t>
            </a:r>
            <a:r>
              <a:rPr lang="en-US" dirty="0" err="1" smtClean="0">
                <a:solidFill>
                  <a:srgbClr val="C00000"/>
                </a:solidFill>
              </a:rPr>
              <a:t>celebraciones</a:t>
            </a:r>
            <a:r>
              <a:rPr lang="en-US" dirty="0" smtClean="0">
                <a:solidFill>
                  <a:srgbClr val="C00000"/>
                </a:solidFill>
              </a:rPr>
              <a:t> y </a:t>
            </a:r>
            <a:r>
              <a:rPr lang="en-US" dirty="0" err="1" smtClean="0">
                <a:solidFill>
                  <a:srgbClr val="C00000"/>
                </a:solidFill>
              </a:rPr>
              <a:t>ritos</a:t>
            </a:r>
            <a:r>
              <a:rPr lang="en-US" dirty="0" smtClean="0">
                <a:solidFill>
                  <a:srgbClr val="C00000"/>
                </a:solidFill>
              </a:rPr>
              <a:t> </a:t>
            </a:r>
            <a:r>
              <a:rPr lang="en-US" dirty="0" err="1" smtClean="0">
                <a:solidFill>
                  <a:srgbClr val="C00000"/>
                </a:solidFill>
              </a:rPr>
              <a:t>religiosos</a:t>
            </a:r>
            <a:r>
              <a:rPr lang="en-US" dirty="0" smtClean="0">
                <a:solidFill>
                  <a:srgbClr val="C00000"/>
                </a:solidFill>
              </a:rPr>
              <a:t>: </a:t>
            </a:r>
            <a:r>
              <a:rPr lang="en-US" dirty="0" err="1" smtClean="0">
                <a:solidFill>
                  <a:srgbClr val="C00000"/>
                </a:solidFill>
              </a:rPr>
              <a:t>Semana</a:t>
            </a:r>
            <a:r>
              <a:rPr lang="en-US" dirty="0" smtClean="0">
                <a:solidFill>
                  <a:srgbClr val="C00000"/>
                </a:solidFill>
              </a:rPr>
              <a:t> Santa</a:t>
            </a:r>
            <a:endParaRPr lang="en-US" dirty="0">
              <a:solidFill>
                <a:srgbClr val="C00000"/>
              </a:solidFill>
            </a:endParaRPr>
          </a:p>
        </p:txBody>
      </p:sp>
      <p:sp>
        <p:nvSpPr>
          <p:cNvPr id="4" name="TextBox 3"/>
          <p:cNvSpPr txBox="1"/>
          <p:nvPr/>
        </p:nvSpPr>
        <p:spPr>
          <a:xfrm>
            <a:off x="284480" y="2651761"/>
            <a:ext cx="3870960" cy="3847207"/>
          </a:xfrm>
          <a:prstGeom prst="rect">
            <a:avLst/>
          </a:prstGeom>
          <a:noFill/>
        </p:spPr>
        <p:txBody>
          <a:bodyPr wrap="square" rtlCol="0">
            <a:spAutoFit/>
          </a:bodyPr>
          <a:lstStyle/>
          <a:p>
            <a:r>
              <a:rPr lang="en-US" sz="2400" dirty="0" smtClean="0"/>
              <a:t>La </a:t>
            </a:r>
            <a:r>
              <a:rPr lang="en-US" sz="2800" dirty="0" err="1" smtClean="0">
                <a:solidFill>
                  <a:srgbClr val="C00000"/>
                </a:solidFill>
                <a:ea typeface="Arial Rounded MT Bold" charset="0"/>
                <a:cs typeface="Arial Rounded MT Bold" charset="0"/>
              </a:rPr>
              <a:t>fanesca</a:t>
            </a:r>
            <a:r>
              <a:rPr lang="en-US" sz="2400" dirty="0" smtClean="0"/>
              <a:t> se come en Ecuador en </a:t>
            </a:r>
            <a:r>
              <a:rPr lang="en-US" sz="2400" dirty="0" err="1" smtClean="0"/>
              <a:t>Semana</a:t>
            </a:r>
            <a:r>
              <a:rPr lang="en-US" sz="2400" dirty="0" smtClean="0"/>
              <a:t> Santa. </a:t>
            </a:r>
            <a:r>
              <a:rPr lang="en-US" sz="2400" dirty="0"/>
              <a:t>L</a:t>
            </a:r>
            <a:r>
              <a:rPr lang="en-US" sz="2400" dirty="0" smtClean="0"/>
              <a:t>os </a:t>
            </a:r>
            <a:r>
              <a:rPr lang="en-US" sz="2400" dirty="0" err="1" smtClean="0"/>
              <a:t>doce</a:t>
            </a:r>
            <a:r>
              <a:rPr lang="en-US" sz="2400" dirty="0" smtClean="0"/>
              <a:t> </a:t>
            </a:r>
            <a:r>
              <a:rPr lang="en-US" sz="2400" dirty="0" err="1" smtClean="0"/>
              <a:t>tipos</a:t>
            </a:r>
            <a:r>
              <a:rPr lang="en-US" sz="2400" dirty="0" smtClean="0"/>
              <a:t> de </a:t>
            </a:r>
            <a:r>
              <a:rPr lang="en-US" sz="2400" dirty="0" err="1" smtClean="0"/>
              <a:t>grano</a:t>
            </a:r>
            <a:r>
              <a:rPr lang="en-US" sz="2400" dirty="0" smtClean="0"/>
              <a:t> que </a:t>
            </a:r>
            <a:r>
              <a:rPr lang="en-US" sz="2400" dirty="0" err="1" smtClean="0"/>
              <a:t>típicamente</a:t>
            </a:r>
            <a:r>
              <a:rPr lang="en-US" sz="2400" dirty="0" smtClean="0"/>
              <a:t> </a:t>
            </a:r>
            <a:r>
              <a:rPr lang="en-US" sz="2400" dirty="0" err="1" smtClean="0"/>
              <a:t>componen</a:t>
            </a:r>
            <a:r>
              <a:rPr lang="en-US" sz="2400" dirty="0" smtClean="0"/>
              <a:t> el </a:t>
            </a:r>
            <a:r>
              <a:rPr lang="en-US" sz="2400" dirty="0" err="1" smtClean="0"/>
              <a:t>plato</a:t>
            </a:r>
            <a:r>
              <a:rPr lang="en-US" sz="2400" dirty="0" smtClean="0"/>
              <a:t> </a:t>
            </a:r>
            <a:r>
              <a:rPr lang="en-US" sz="2400" dirty="0" err="1" smtClean="0"/>
              <a:t>representan</a:t>
            </a:r>
            <a:r>
              <a:rPr lang="en-US" sz="2400" dirty="0" smtClean="0"/>
              <a:t> a los </a:t>
            </a:r>
            <a:r>
              <a:rPr lang="en-US" sz="2400" dirty="0" err="1" smtClean="0"/>
              <a:t>doce</a:t>
            </a:r>
            <a:r>
              <a:rPr lang="en-US" sz="2400" dirty="0" smtClean="0"/>
              <a:t> </a:t>
            </a:r>
            <a:r>
              <a:rPr lang="en-US" sz="2400" dirty="0" err="1" smtClean="0"/>
              <a:t>apóstoles</a:t>
            </a:r>
            <a:r>
              <a:rPr lang="en-US" sz="2400" dirty="0" smtClean="0"/>
              <a:t>, </a:t>
            </a:r>
            <a:r>
              <a:rPr lang="en-US" sz="2400" dirty="0" err="1" smtClean="0"/>
              <a:t>así</a:t>
            </a:r>
            <a:r>
              <a:rPr lang="en-US" sz="2400" dirty="0" smtClean="0"/>
              <a:t> </a:t>
            </a:r>
            <a:r>
              <a:rPr lang="en-US" sz="2400" dirty="0" err="1" smtClean="0"/>
              <a:t>como</a:t>
            </a:r>
            <a:r>
              <a:rPr lang="en-US" sz="2400" dirty="0" smtClean="0"/>
              <a:t> las </a:t>
            </a:r>
            <a:r>
              <a:rPr lang="en-US" sz="2400" dirty="0" err="1" smtClean="0"/>
              <a:t>doce</a:t>
            </a:r>
            <a:r>
              <a:rPr lang="en-US" sz="2400" dirty="0" smtClean="0"/>
              <a:t> </a:t>
            </a:r>
            <a:r>
              <a:rPr lang="en-US" sz="2400" dirty="0" err="1" smtClean="0"/>
              <a:t>tribus</a:t>
            </a:r>
            <a:r>
              <a:rPr lang="en-US" sz="2400" dirty="0" smtClean="0"/>
              <a:t> de Israel, </a:t>
            </a:r>
            <a:r>
              <a:rPr lang="en-US" sz="2400" dirty="0" err="1" smtClean="0"/>
              <a:t>mientras</a:t>
            </a:r>
            <a:r>
              <a:rPr lang="en-US" sz="2400" dirty="0" smtClean="0"/>
              <a:t> que el </a:t>
            </a:r>
            <a:r>
              <a:rPr lang="en-US" sz="2400" dirty="0" err="1" smtClean="0"/>
              <a:t>bacalao</a:t>
            </a:r>
            <a:r>
              <a:rPr lang="en-US" sz="2400" dirty="0" smtClean="0"/>
              <a:t> que </a:t>
            </a:r>
            <a:r>
              <a:rPr lang="en-US" sz="2400" dirty="0" err="1" smtClean="0"/>
              <a:t>también</a:t>
            </a:r>
            <a:r>
              <a:rPr lang="en-US" sz="2400" dirty="0" smtClean="0"/>
              <a:t> </a:t>
            </a:r>
            <a:r>
              <a:rPr lang="en-US" sz="2400" dirty="0" err="1" smtClean="0"/>
              <a:t>es</a:t>
            </a:r>
            <a:r>
              <a:rPr lang="en-US" sz="2400" dirty="0" smtClean="0"/>
              <a:t> parte </a:t>
            </a:r>
            <a:r>
              <a:rPr lang="en-US" sz="2400" dirty="0" err="1" smtClean="0"/>
              <a:t>integrante</a:t>
            </a:r>
            <a:r>
              <a:rPr lang="en-US" sz="2400" dirty="0" smtClean="0"/>
              <a:t> del </a:t>
            </a:r>
            <a:r>
              <a:rPr lang="en-US" sz="2400" dirty="0" err="1" smtClean="0"/>
              <a:t>plato</a:t>
            </a:r>
            <a:r>
              <a:rPr lang="en-US" sz="2400" dirty="0" smtClean="0"/>
              <a:t> </a:t>
            </a:r>
            <a:r>
              <a:rPr lang="en-US" sz="2400" dirty="0" err="1" smtClean="0"/>
              <a:t>representa</a:t>
            </a:r>
            <a:r>
              <a:rPr lang="en-US" sz="2400" dirty="0" smtClean="0"/>
              <a:t> a </a:t>
            </a:r>
            <a:r>
              <a:rPr lang="en-US" sz="2400" dirty="0" err="1" smtClean="0"/>
              <a:t>Jesucristo</a:t>
            </a:r>
            <a:r>
              <a:rPr lang="en-US" sz="2400" dirty="0" smtClean="0"/>
              <a:t> </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239" y="0"/>
            <a:ext cx="7494762" cy="6858000"/>
          </a:xfrm>
          <a:prstGeom prst="rect">
            <a:avLst/>
          </a:prstGeom>
        </p:spPr>
      </p:pic>
    </p:spTree>
    <p:extLst>
      <p:ext uri="{BB962C8B-B14F-4D97-AF65-F5344CB8AC3E}">
        <p14:creationId xmlns:p14="http://schemas.microsoft.com/office/powerpoint/2010/main" val="166468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Comida, </a:t>
            </a:r>
            <a:r>
              <a:rPr lang="en-US" dirty="0" err="1" smtClean="0">
                <a:solidFill>
                  <a:srgbClr val="C00000"/>
                </a:solidFill>
              </a:rPr>
              <a:t>celebraciones</a:t>
            </a:r>
            <a:r>
              <a:rPr lang="en-US" dirty="0" smtClean="0">
                <a:solidFill>
                  <a:srgbClr val="C00000"/>
                </a:solidFill>
              </a:rPr>
              <a:t> y </a:t>
            </a:r>
            <a:r>
              <a:rPr lang="en-US" dirty="0" err="1" smtClean="0">
                <a:solidFill>
                  <a:srgbClr val="C00000"/>
                </a:solidFill>
              </a:rPr>
              <a:t>ritos</a:t>
            </a:r>
            <a:r>
              <a:rPr lang="en-US" dirty="0" smtClean="0">
                <a:solidFill>
                  <a:srgbClr val="C00000"/>
                </a:solidFill>
              </a:rPr>
              <a:t> </a:t>
            </a:r>
            <a:r>
              <a:rPr lang="en-US" dirty="0" err="1" smtClean="0">
                <a:solidFill>
                  <a:srgbClr val="C00000"/>
                </a:solidFill>
              </a:rPr>
              <a:t>religiosos</a:t>
            </a:r>
            <a:r>
              <a:rPr lang="en-US" dirty="0" smtClean="0">
                <a:solidFill>
                  <a:srgbClr val="C00000"/>
                </a:solidFill>
              </a:rPr>
              <a:t>: </a:t>
            </a:r>
            <a:r>
              <a:rPr lang="en-US" dirty="0" err="1" smtClean="0">
                <a:solidFill>
                  <a:srgbClr val="C00000"/>
                </a:solidFill>
              </a:rPr>
              <a:t>Semana</a:t>
            </a:r>
            <a:r>
              <a:rPr lang="en-US" dirty="0" smtClean="0">
                <a:solidFill>
                  <a:srgbClr val="C00000"/>
                </a:solidFill>
              </a:rPr>
              <a:t> Santa</a:t>
            </a:r>
            <a:endParaRPr lang="en-US" dirty="0">
              <a:solidFill>
                <a:srgbClr val="C00000"/>
              </a:solidFill>
            </a:endParaRPr>
          </a:p>
        </p:txBody>
      </p:sp>
      <p:pic>
        <p:nvPicPr>
          <p:cNvPr id="4" name="Content Placeholder 3" descr="CASA G P 21 TANTAWAWA-2.JPG"/>
          <p:cNvPicPr>
            <a:picLocks noGrp="1" noChangeAspect="1"/>
          </p:cNvPicPr>
          <p:nvPr>
            <p:ph idx="1"/>
          </p:nvPr>
        </p:nvPicPr>
        <p:blipFill>
          <a:blip r:embed="rId2">
            <a:extLst>
              <a:ext uri="{28A0092B-C50C-407E-A947-70E740481C1C}">
                <a14:useLocalDpi xmlns:a14="http://schemas.microsoft.com/office/drawing/2010/main" val="0"/>
              </a:ext>
            </a:extLst>
          </a:blip>
          <a:srcRect l="-15141" r="-15141"/>
          <a:stretch>
            <a:fillRect/>
          </a:stretch>
        </p:blipFill>
        <p:spPr>
          <a:xfrm>
            <a:off x="1235705" y="1690688"/>
            <a:ext cx="9578678" cy="4306075"/>
          </a:xfrm>
        </p:spPr>
      </p:pic>
      <p:sp>
        <p:nvSpPr>
          <p:cNvPr id="3" name="TextBox 2"/>
          <p:cNvSpPr txBox="1"/>
          <p:nvPr/>
        </p:nvSpPr>
        <p:spPr>
          <a:xfrm>
            <a:off x="4538330" y="6148609"/>
            <a:ext cx="3115339" cy="461665"/>
          </a:xfrm>
          <a:prstGeom prst="rect">
            <a:avLst/>
          </a:prstGeom>
          <a:noFill/>
          <a:ln w="12700">
            <a:solidFill>
              <a:srgbClr val="FF0000"/>
            </a:solidFill>
          </a:ln>
        </p:spPr>
        <p:txBody>
          <a:bodyPr wrap="square" rtlCol="0">
            <a:spAutoFit/>
          </a:bodyPr>
          <a:lstStyle/>
          <a:p>
            <a:r>
              <a:rPr lang="en-US" sz="2400" dirty="0" err="1"/>
              <a:t>T’antawawa</a:t>
            </a:r>
            <a:r>
              <a:rPr lang="en-US" sz="2400" dirty="0"/>
              <a:t> </a:t>
            </a:r>
            <a:r>
              <a:rPr lang="en-US" sz="2400" dirty="0" err="1"/>
              <a:t>boliviana</a:t>
            </a:r>
            <a:endParaRPr lang="en-US" sz="2400" dirty="0"/>
          </a:p>
        </p:txBody>
      </p:sp>
    </p:spTree>
    <p:extLst>
      <p:ext uri="{BB962C8B-B14F-4D97-AF65-F5344CB8AC3E}">
        <p14:creationId xmlns:p14="http://schemas.microsoft.com/office/powerpoint/2010/main" val="1884588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6703" y="1240834"/>
            <a:ext cx="3781924" cy="4351338"/>
          </a:xfrm>
        </p:spPr>
      </p:pic>
      <p:sp>
        <p:nvSpPr>
          <p:cNvPr id="3" name="TextBox 2"/>
          <p:cNvSpPr txBox="1"/>
          <p:nvPr/>
        </p:nvSpPr>
        <p:spPr>
          <a:xfrm flipH="1">
            <a:off x="8711222" y="5773479"/>
            <a:ext cx="1032853" cy="461665"/>
          </a:xfrm>
          <a:prstGeom prst="rect">
            <a:avLst/>
          </a:prstGeom>
          <a:noFill/>
          <a:ln w="12700">
            <a:solidFill>
              <a:srgbClr val="FF0000"/>
            </a:solidFill>
          </a:ln>
        </p:spPr>
        <p:txBody>
          <a:bodyPr wrap="square" rtlCol="0">
            <a:spAutoFit/>
          </a:bodyPr>
          <a:lstStyle/>
          <a:p>
            <a:r>
              <a:rPr lang="en-US" sz="2400" dirty="0" err="1" smtClean="0"/>
              <a:t>Chipá</a:t>
            </a:r>
            <a:endParaRPr lang="en-US" sz="2400" dirty="0"/>
          </a:p>
        </p:txBody>
      </p:sp>
      <p:sp>
        <p:nvSpPr>
          <p:cNvPr id="5" name="TextBox 4"/>
          <p:cNvSpPr txBox="1"/>
          <p:nvPr/>
        </p:nvSpPr>
        <p:spPr>
          <a:xfrm>
            <a:off x="1380423" y="5773479"/>
            <a:ext cx="1197764" cy="461665"/>
          </a:xfrm>
          <a:prstGeom prst="rect">
            <a:avLst/>
          </a:prstGeom>
          <a:noFill/>
          <a:ln w="12700">
            <a:solidFill>
              <a:srgbClr val="FF0000"/>
            </a:solidFill>
          </a:ln>
        </p:spPr>
        <p:txBody>
          <a:bodyPr wrap="none" rtlCol="0">
            <a:spAutoFit/>
          </a:bodyPr>
          <a:lstStyle/>
          <a:p>
            <a:r>
              <a:rPr lang="en-US" sz="2400" dirty="0" err="1" smtClean="0"/>
              <a:t>Almíbar</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27" y="864894"/>
            <a:ext cx="3348736" cy="4464981"/>
          </a:xfrm>
          <a:prstGeom prst="rect">
            <a:avLst/>
          </a:prstGeom>
        </p:spPr>
      </p:pic>
      <p:sp>
        <p:nvSpPr>
          <p:cNvPr id="6" name="TextBox 5"/>
          <p:cNvSpPr txBox="1"/>
          <p:nvPr/>
        </p:nvSpPr>
        <p:spPr>
          <a:xfrm>
            <a:off x="4024314" y="764588"/>
            <a:ext cx="3067237" cy="1908215"/>
          </a:xfrm>
          <a:prstGeom prst="rect">
            <a:avLst/>
          </a:prstGeom>
          <a:noFill/>
          <a:ln w="19050">
            <a:solidFill>
              <a:srgbClr val="C00000"/>
            </a:solidFill>
          </a:ln>
        </p:spPr>
        <p:txBody>
          <a:bodyPr wrap="square" rtlCol="0">
            <a:spAutoFit/>
          </a:bodyPr>
          <a:lstStyle/>
          <a:p>
            <a:r>
              <a:rPr lang="en-US" sz="2000" dirty="0"/>
              <a:t>La </a:t>
            </a:r>
            <a:r>
              <a:rPr lang="en-US" sz="2000" dirty="0" err="1"/>
              <a:t>Semana</a:t>
            </a:r>
            <a:r>
              <a:rPr lang="en-US" sz="2000" dirty="0"/>
              <a:t> Santa </a:t>
            </a:r>
            <a:r>
              <a:rPr lang="en-US" sz="2000" dirty="0" err="1"/>
              <a:t>es</a:t>
            </a:r>
            <a:r>
              <a:rPr lang="en-US" sz="2000" dirty="0"/>
              <a:t> </a:t>
            </a:r>
            <a:r>
              <a:rPr lang="en-US" sz="2000" dirty="0" err="1"/>
              <a:t>muy</a:t>
            </a:r>
            <a:r>
              <a:rPr lang="en-US" sz="2000" dirty="0"/>
              <a:t> </a:t>
            </a:r>
            <a:r>
              <a:rPr lang="en-US" sz="2000" dirty="0" err="1"/>
              <a:t>dulce</a:t>
            </a:r>
            <a:r>
              <a:rPr lang="en-US" sz="2000" dirty="0"/>
              <a:t> </a:t>
            </a:r>
            <a:r>
              <a:rPr lang="en-US" sz="2000" dirty="0" err="1"/>
              <a:t>en</a:t>
            </a:r>
            <a:r>
              <a:rPr lang="en-US" sz="2000" dirty="0"/>
              <a:t> Nicaragua, </a:t>
            </a:r>
            <a:r>
              <a:rPr lang="en-US" sz="2000" dirty="0" err="1"/>
              <a:t>ya</a:t>
            </a:r>
            <a:r>
              <a:rPr lang="en-US" sz="2000" dirty="0"/>
              <a:t> que se </a:t>
            </a:r>
            <a:r>
              <a:rPr lang="en-US" sz="2000" dirty="0" err="1"/>
              <a:t>comen</a:t>
            </a:r>
            <a:r>
              <a:rPr lang="en-US" sz="2000" dirty="0"/>
              <a:t> </a:t>
            </a:r>
            <a:r>
              <a:rPr lang="en-US" sz="2000" dirty="0" err="1"/>
              <a:t>los</a:t>
            </a:r>
            <a:r>
              <a:rPr lang="en-US" sz="2000" dirty="0"/>
              <a:t> </a:t>
            </a:r>
            <a:r>
              <a:rPr lang="en-US" sz="2000" dirty="0" err="1"/>
              <a:t>famosos</a:t>
            </a:r>
            <a:r>
              <a:rPr lang="en-US" sz="2000" dirty="0"/>
              <a:t> </a:t>
            </a:r>
            <a:r>
              <a:rPr lang="en-US" sz="2000" dirty="0" err="1" smtClean="0"/>
              <a:t>almíbares</a:t>
            </a:r>
            <a:r>
              <a:rPr lang="en-US" sz="2000" dirty="0" smtClean="0"/>
              <a:t> </a:t>
            </a:r>
            <a:r>
              <a:rPr lang="en-US" sz="2000" dirty="0"/>
              <a:t>(</a:t>
            </a:r>
            <a:r>
              <a:rPr lang="en-US" sz="2000" dirty="0" err="1"/>
              <a:t>frutas</a:t>
            </a:r>
            <a:r>
              <a:rPr lang="en-US" sz="2000" dirty="0"/>
              <a:t> </a:t>
            </a:r>
            <a:r>
              <a:rPr lang="en-US" sz="2000" dirty="0" err="1"/>
              <a:t>cocinadas</a:t>
            </a:r>
            <a:r>
              <a:rPr lang="en-US" sz="2000" dirty="0"/>
              <a:t> con </a:t>
            </a:r>
            <a:r>
              <a:rPr lang="en-US" sz="2000" dirty="0" err="1"/>
              <a:t>azúcar</a:t>
            </a:r>
            <a:r>
              <a:rPr lang="en-US" sz="2000" dirty="0"/>
              <a:t> y </a:t>
            </a:r>
            <a:r>
              <a:rPr lang="en-US" sz="2000" dirty="0" err="1"/>
              <a:t>especias</a:t>
            </a:r>
            <a:r>
              <a:rPr lang="en-US" sz="2000" dirty="0"/>
              <a:t>) </a:t>
            </a:r>
          </a:p>
          <a:p>
            <a:endParaRPr lang="en-US" dirty="0"/>
          </a:p>
        </p:txBody>
      </p:sp>
      <p:sp>
        <p:nvSpPr>
          <p:cNvPr id="8" name="TextBox 7"/>
          <p:cNvSpPr txBox="1"/>
          <p:nvPr/>
        </p:nvSpPr>
        <p:spPr>
          <a:xfrm>
            <a:off x="4193333" y="3095823"/>
            <a:ext cx="2508156" cy="3139321"/>
          </a:xfrm>
          <a:prstGeom prst="rect">
            <a:avLst/>
          </a:prstGeom>
          <a:noFill/>
          <a:ln w="19050">
            <a:solidFill>
              <a:srgbClr val="C00000"/>
            </a:solidFill>
          </a:ln>
        </p:spPr>
        <p:txBody>
          <a:bodyPr wrap="square" rtlCol="0">
            <a:spAutoFit/>
          </a:bodyPr>
          <a:lstStyle/>
          <a:p>
            <a:r>
              <a:rPr lang="en-US" sz="2000" dirty="0" err="1"/>
              <a:t>En</a:t>
            </a:r>
            <a:r>
              <a:rPr lang="en-US" sz="2000" dirty="0"/>
              <a:t> Paraguay </a:t>
            </a:r>
            <a:r>
              <a:rPr lang="en-US" sz="2000" dirty="0" err="1"/>
              <a:t>durante</a:t>
            </a:r>
            <a:r>
              <a:rPr lang="en-US" sz="2000" dirty="0"/>
              <a:t> la </a:t>
            </a:r>
            <a:r>
              <a:rPr lang="en-US" sz="2000" dirty="0" err="1"/>
              <a:t>Semana</a:t>
            </a:r>
            <a:r>
              <a:rPr lang="en-US" sz="2000" dirty="0"/>
              <a:t> Santa se </a:t>
            </a:r>
            <a:r>
              <a:rPr lang="en-US" sz="2000" dirty="0" err="1"/>
              <a:t>elabora</a:t>
            </a:r>
            <a:r>
              <a:rPr lang="en-US" sz="2000" dirty="0"/>
              <a:t> el </a:t>
            </a:r>
            <a:r>
              <a:rPr lang="en-US" sz="2000" dirty="0" err="1" smtClean="0"/>
              <a:t>típico</a:t>
            </a:r>
            <a:r>
              <a:rPr lang="en-US" sz="2000" dirty="0" smtClean="0"/>
              <a:t> </a:t>
            </a:r>
            <a:r>
              <a:rPr lang="en-US" sz="2000" dirty="0" err="1" smtClean="0"/>
              <a:t>chipá</a:t>
            </a:r>
            <a:r>
              <a:rPr lang="en-US" sz="2000" dirty="0" smtClean="0"/>
              <a:t>, </a:t>
            </a:r>
            <a:r>
              <a:rPr lang="en-US" sz="2000" dirty="0"/>
              <a:t>un </a:t>
            </a:r>
            <a:r>
              <a:rPr lang="en-US" sz="2000" dirty="0" err="1"/>
              <a:t>denso</a:t>
            </a:r>
            <a:r>
              <a:rPr lang="en-US" sz="2000" dirty="0"/>
              <a:t> pan </a:t>
            </a:r>
            <a:r>
              <a:rPr lang="en-US" sz="2000" dirty="0" err="1"/>
              <a:t>redondo</a:t>
            </a:r>
            <a:r>
              <a:rPr lang="en-US" sz="2000" dirty="0"/>
              <a:t> de </a:t>
            </a:r>
            <a:r>
              <a:rPr lang="en-US" sz="2000" dirty="0" err="1"/>
              <a:t>origen</a:t>
            </a:r>
            <a:r>
              <a:rPr lang="en-US" sz="2000" dirty="0"/>
              <a:t> </a:t>
            </a:r>
            <a:r>
              <a:rPr lang="en-US" sz="2000" dirty="0" err="1" smtClean="0"/>
              <a:t>guaraní</a:t>
            </a:r>
            <a:r>
              <a:rPr lang="en-US" sz="2000" dirty="0" smtClean="0"/>
              <a:t> </a:t>
            </a:r>
            <a:r>
              <a:rPr lang="en-US" sz="2000" dirty="0" err="1"/>
              <a:t>hecho</a:t>
            </a:r>
            <a:r>
              <a:rPr lang="en-US" sz="2000" dirty="0"/>
              <a:t> de </a:t>
            </a:r>
            <a:r>
              <a:rPr lang="en-US" sz="2000" dirty="0" err="1"/>
              <a:t>harina</a:t>
            </a:r>
            <a:r>
              <a:rPr lang="en-US" sz="2000" dirty="0"/>
              <a:t> de </a:t>
            </a:r>
            <a:r>
              <a:rPr lang="en-US" sz="2000" dirty="0" err="1"/>
              <a:t>yuca</a:t>
            </a:r>
            <a:r>
              <a:rPr lang="en-US" sz="2000" dirty="0"/>
              <a:t> y </a:t>
            </a:r>
            <a:r>
              <a:rPr lang="en-US" sz="2000" dirty="0" err="1" smtClean="0"/>
              <a:t>maíz</a:t>
            </a:r>
            <a:r>
              <a:rPr lang="en-US" sz="2000" dirty="0"/>
              <a:t>, </a:t>
            </a:r>
            <a:r>
              <a:rPr lang="en-US" sz="2000" dirty="0" err="1" smtClean="0"/>
              <a:t>además</a:t>
            </a:r>
            <a:r>
              <a:rPr lang="en-US" sz="2000" dirty="0" smtClean="0"/>
              <a:t> </a:t>
            </a:r>
            <a:r>
              <a:rPr lang="en-US" sz="2000" dirty="0"/>
              <a:t>de </a:t>
            </a:r>
            <a:r>
              <a:rPr lang="en-US" sz="2000" dirty="0" err="1"/>
              <a:t>queso</a:t>
            </a:r>
            <a:r>
              <a:rPr lang="en-US" sz="2000" dirty="0"/>
              <a:t> y </a:t>
            </a:r>
            <a:r>
              <a:rPr lang="en-US" sz="2000" dirty="0" err="1"/>
              <a:t>otros</a:t>
            </a:r>
            <a:r>
              <a:rPr lang="en-US" sz="2000" dirty="0"/>
              <a:t> </a:t>
            </a:r>
            <a:r>
              <a:rPr lang="en-US" sz="2000" dirty="0" err="1"/>
              <a:t>ingredientes</a:t>
            </a:r>
            <a:r>
              <a:rPr lang="en-US" sz="2000" dirty="0"/>
              <a:t>. </a:t>
            </a:r>
          </a:p>
          <a:p>
            <a:endParaRPr lang="en-US" dirty="0"/>
          </a:p>
        </p:txBody>
      </p:sp>
    </p:spTree>
    <p:extLst>
      <p:ext uri="{BB962C8B-B14F-4D97-AF65-F5344CB8AC3E}">
        <p14:creationId xmlns:p14="http://schemas.microsoft.com/office/powerpoint/2010/main" val="1051960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56" y="-6418"/>
            <a:ext cx="6504463" cy="862453"/>
          </a:xfrm>
        </p:spPr>
        <p:txBody>
          <a:bodyPr>
            <a:normAutofit/>
          </a:bodyPr>
          <a:lstStyle/>
          <a:p>
            <a:pPr algn="ctr"/>
            <a:r>
              <a:rPr lang="en-US" sz="4000" dirty="0" err="1" smtClean="0">
                <a:solidFill>
                  <a:srgbClr val="C00000"/>
                </a:solidFill>
              </a:rPr>
              <a:t>Bebida</a:t>
            </a:r>
            <a:r>
              <a:rPr lang="en-US" sz="4000" dirty="0" smtClean="0">
                <a:solidFill>
                  <a:srgbClr val="C00000"/>
                </a:solidFill>
              </a:rPr>
              <a:t> y </a:t>
            </a:r>
            <a:r>
              <a:rPr lang="en-US" sz="4000" dirty="0" err="1" smtClean="0">
                <a:solidFill>
                  <a:srgbClr val="C00000"/>
                </a:solidFill>
              </a:rPr>
              <a:t>género</a:t>
            </a:r>
            <a:endParaRPr lang="en-US" sz="4000" dirty="0">
              <a:solidFill>
                <a:srgbClr val="C00000"/>
              </a:solidFill>
            </a:endParaRPr>
          </a:p>
        </p:txBody>
      </p:sp>
      <p:pic>
        <p:nvPicPr>
          <p:cNvPr id="4" name="Content Placeholder 3" descr="IMG_1440.JPG"/>
          <p:cNvPicPr>
            <a:picLocks noGrp="1" noChangeAspect="1"/>
          </p:cNvPicPr>
          <p:nvPr>
            <p:ph idx="1"/>
          </p:nvPr>
        </p:nvPicPr>
        <p:blipFill>
          <a:blip r:embed="rId2">
            <a:extLst>
              <a:ext uri="{28A0092B-C50C-407E-A947-70E740481C1C}">
                <a14:useLocalDpi xmlns:a14="http://schemas.microsoft.com/office/drawing/2010/main" val="0"/>
              </a:ext>
            </a:extLst>
          </a:blip>
          <a:srcRect l="-56091" r="-56091"/>
          <a:stretch>
            <a:fillRect/>
          </a:stretch>
        </p:blipFill>
        <p:spPr>
          <a:xfrm>
            <a:off x="-1562003" y="787192"/>
            <a:ext cx="10553480" cy="4367013"/>
          </a:xfrm>
          <a:ln>
            <a:noFill/>
          </a:ln>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698" y="-55715"/>
            <a:ext cx="4969413" cy="6656161"/>
          </a:xfrm>
          <a:prstGeom prst="rect">
            <a:avLst/>
          </a:prstGeom>
        </p:spPr>
      </p:pic>
      <p:sp>
        <p:nvSpPr>
          <p:cNvPr id="3" name="TextBox 2"/>
          <p:cNvSpPr txBox="1"/>
          <p:nvPr/>
        </p:nvSpPr>
        <p:spPr>
          <a:xfrm>
            <a:off x="73152" y="5229467"/>
            <a:ext cx="6862546" cy="1569660"/>
          </a:xfrm>
          <a:prstGeom prst="rect">
            <a:avLst/>
          </a:prstGeom>
          <a:noFill/>
          <a:ln w="28575">
            <a:noFill/>
          </a:ln>
        </p:spPr>
        <p:txBody>
          <a:bodyPr wrap="square" rtlCol="0">
            <a:spAutoFit/>
          </a:bodyPr>
          <a:lstStyle/>
          <a:p>
            <a:r>
              <a:rPr lang="en-US" sz="2400" dirty="0" smtClean="0"/>
              <a:t>¿</a:t>
            </a:r>
            <a:r>
              <a:rPr lang="en-US" sz="2400" dirty="0" err="1" smtClean="0"/>
              <a:t>Cómo</a:t>
            </a:r>
            <a:r>
              <a:rPr lang="en-US" sz="2400" dirty="0" smtClean="0"/>
              <a:t> </a:t>
            </a:r>
            <a:r>
              <a:rPr lang="en-US" sz="2400" dirty="0" err="1" smtClean="0"/>
              <a:t>te</a:t>
            </a:r>
            <a:r>
              <a:rPr lang="en-US" sz="2400" dirty="0" smtClean="0"/>
              <a:t> </a:t>
            </a:r>
            <a:r>
              <a:rPr lang="en-US" sz="2400" dirty="0" err="1" smtClean="0"/>
              <a:t>parece</a:t>
            </a:r>
            <a:r>
              <a:rPr lang="en-US" sz="2400" dirty="0" smtClean="0"/>
              <a:t> que se </a:t>
            </a:r>
            <a:r>
              <a:rPr lang="en-US" sz="2400" dirty="0" err="1" smtClean="0"/>
              <a:t>comercializa</a:t>
            </a:r>
            <a:r>
              <a:rPr lang="en-US" sz="2400" dirty="0" smtClean="0"/>
              <a:t> </a:t>
            </a:r>
            <a:r>
              <a:rPr lang="en-US" sz="2400" dirty="0" err="1" smtClean="0"/>
              <a:t>esta</a:t>
            </a:r>
            <a:r>
              <a:rPr lang="en-US" sz="2400" dirty="0" smtClean="0"/>
              <a:t> </a:t>
            </a:r>
            <a:r>
              <a:rPr lang="en-US" sz="2400" dirty="0" err="1" smtClean="0"/>
              <a:t>cerveza</a:t>
            </a:r>
            <a:r>
              <a:rPr lang="en-US" sz="2400" dirty="0" smtClean="0"/>
              <a:t> </a:t>
            </a:r>
            <a:r>
              <a:rPr lang="en-US" sz="2400" dirty="0" err="1" smtClean="0"/>
              <a:t>desde</a:t>
            </a:r>
            <a:r>
              <a:rPr lang="en-US" sz="2400" dirty="0" smtClean="0"/>
              <a:t> el </a:t>
            </a:r>
            <a:r>
              <a:rPr lang="en-US" sz="2400" dirty="0" err="1" smtClean="0"/>
              <a:t>punto</a:t>
            </a:r>
            <a:r>
              <a:rPr lang="en-US" sz="2400" dirty="0" smtClean="0"/>
              <a:t> de vista del </a:t>
            </a:r>
            <a:r>
              <a:rPr lang="en-US" sz="2400" dirty="0" err="1" smtClean="0"/>
              <a:t>género</a:t>
            </a:r>
            <a:r>
              <a:rPr lang="en-US" sz="2400" dirty="0" smtClean="0"/>
              <a:t>? </a:t>
            </a:r>
          </a:p>
          <a:p>
            <a:r>
              <a:rPr lang="en-US" sz="2400" dirty="0" smtClean="0"/>
              <a:t>¿</a:t>
            </a:r>
            <a:r>
              <a:rPr lang="en-US" sz="2400" dirty="0" err="1" smtClean="0"/>
              <a:t>Cuáles</a:t>
            </a:r>
            <a:r>
              <a:rPr lang="en-US" sz="2400" dirty="0" smtClean="0"/>
              <a:t> son las </a:t>
            </a:r>
            <a:r>
              <a:rPr lang="en-US" sz="2400" dirty="0" err="1" smtClean="0"/>
              <a:t>asociaciones</a:t>
            </a:r>
            <a:r>
              <a:rPr lang="en-US" sz="2400" dirty="0" smtClean="0"/>
              <a:t> entre </a:t>
            </a:r>
            <a:r>
              <a:rPr lang="en-US" sz="2400" dirty="0" err="1" smtClean="0"/>
              <a:t>bebidas</a:t>
            </a:r>
            <a:r>
              <a:rPr lang="en-US" sz="2400" dirty="0" smtClean="0"/>
              <a:t> </a:t>
            </a:r>
            <a:r>
              <a:rPr lang="en-US" sz="2400" dirty="0" err="1" smtClean="0"/>
              <a:t>específicas</a:t>
            </a:r>
            <a:r>
              <a:rPr lang="en-US" sz="2400" dirty="0" smtClean="0"/>
              <a:t> y </a:t>
            </a:r>
            <a:r>
              <a:rPr lang="en-US" sz="2400" dirty="0" err="1" smtClean="0"/>
              <a:t>género</a:t>
            </a:r>
            <a:r>
              <a:rPr lang="en-US" sz="2400" dirty="0" smtClean="0"/>
              <a:t> </a:t>
            </a:r>
            <a:r>
              <a:rPr lang="en-US" sz="2400" dirty="0" err="1" smtClean="0"/>
              <a:t>en</a:t>
            </a:r>
            <a:r>
              <a:rPr lang="en-US" sz="2400" dirty="0" smtClean="0"/>
              <a:t> </a:t>
            </a:r>
            <a:r>
              <a:rPr lang="en-US" sz="2400" dirty="0" err="1" smtClean="0"/>
              <a:t>tu</a:t>
            </a:r>
            <a:r>
              <a:rPr lang="en-US" sz="2400" dirty="0" smtClean="0"/>
              <a:t> </a:t>
            </a:r>
            <a:r>
              <a:rPr lang="en-US" sz="2400" dirty="0" err="1" smtClean="0"/>
              <a:t>cultura</a:t>
            </a:r>
            <a:r>
              <a:rPr lang="en-US" sz="2400" dirty="0" smtClean="0"/>
              <a:t>?</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1117" y="11870"/>
            <a:ext cx="1308587" cy="2598450"/>
          </a:xfrm>
          <a:prstGeom prst="rect">
            <a:avLst/>
          </a:prstGeom>
        </p:spPr>
      </p:pic>
    </p:spTree>
    <p:extLst>
      <p:ext uri="{BB962C8B-B14F-4D97-AF65-F5344CB8AC3E}">
        <p14:creationId xmlns:p14="http://schemas.microsoft.com/office/powerpoint/2010/main" val="31038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693" y="205284"/>
            <a:ext cx="4315268" cy="1176949"/>
          </a:xfrm>
          <a:ln w="38100">
            <a:noFill/>
          </a:ln>
        </p:spPr>
        <p:txBody>
          <a:bodyPr/>
          <a:lstStyle/>
          <a:p>
            <a:r>
              <a:rPr lang="en-US" dirty="0" smtClean="0">
                <a:solidFill>
                  <a:srgbClr val="C00000"/>
                </a:solidFill>
              </a:rPr>
              <a:t>Mona de Pascua</a:t>
            </a:r>
            <a:endParaRPr lang="en-US"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010" y="1552464"/>
            <a:ext cx="3850758" cy="5134345"/>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484" y="1519976"/>
            <a:ext cx="3566481" cy="2668772"/>
          </a:xfrm>
          <a:prstGeom prst="rect">
            <a:avLst/>
          </a:prstGeom>
        </p:spPr>
      </p:pic>
      <p:sp>
        <p:nvSpPr>
          <p:cNvPr id="9" name="TextBox 8"/>
          <p:cNvSpPr txBox="1"/>
          <p:nvPr/>
        </p:nvSpPr>
        <p:spPr>
          <a:xfrm>
            <a:off x="5344633" y="4858598"/>
            <a:ext cx="5465135" cy="1569660"/>
          </a:xfrm>
          <a:prstGeom prst="rect">
            <a:avLst/>
          </a:prstGeom>
          <a:noFill/>
          <a:ln w="12700">
            <a:solidFill>
              <a:srgbClr val="C00000"/>
            </a:solidFill>
          </a:ln>
        </p:spPr>
        <p:txBody>
          <a:bodyPr wrap="square" rtlCol="0">
            <a:spAutoFit/>
          </a:bodyPr>
          <a:lstStyle/>
          <a:p>
            <a:r>
              <a:rPr lang="en-US" sz="2400" dirty="0" smtClean="0"/>
              <a:t>La </a:t>
            </a:r>
            <a:r>
              <a:rPr lang="en-US" sz="2400" dirty="0" err="1" smtClean="0"/>
              <a:t>mona</a:t>
            </a:r>
            <a:r>
              <a:rPr lang="en-US" sz="2400" dirty="0" smtClean="0"/>
              <a:t> de Pascua </a:t>
            </a:r>
            <a:r>
              <a:rPr lang="en-US" sz="2400" dirty="0" err="1" smtClean="0"/>
              <a:t>celebra</a:t>
            </a:r>
            <a:r>
              <a:rPr lang="en-US" sz="2400" dirty="0" smtClean="0"/>
              <a:t> la fiesta </a:t>
            </a:r>
            <a:r>
              <a:rPr lang="en-US" sz="2400" dirty="0" err="1" smtClean="0"/>
              <a:t>religiosa</a:t>
            </a:r>
            <a:r>
              <a:rPr lang="en-US" sz="2400" dirty="0" smtClean="0"/>
              <a:t>, </a:t>
            </a:r>
            <a:r>
              <a:rPr lang="en-US" sz="2400" dirty="0" err="1" smtClean="0"/>
              <a:t>pero</a:t>
            </a:r>
            <a:r>
              <a:rPr lang="en-US" sz="2400" dirty="0" smtClean="0"/>
              <a:t> </a:t>
            </a:r>
            <a:r>
              <a:rPr lang="en-US" sz="2400" dirty="0" err="1" smtClean="0"/>
              <a:t>también</a:t>
            </a:r>
            <a:r>
              <a:rPr lang="en-US" sz="2400" dirty="0" smtClean="0"/>
              <a:t> la </a:t>
            </a:r>
            <a:r>
              <a:rPr lang="en-US" sz="2400" dirty="0" err="1" smtClean="0"/>
              <a:t>llegada</a:t>
            </a:r>
            <a:r>
              <a:rPr lang="en-US" sz="2400" dirty="0" smtClean="0"/>
              <a:t> de la primavera y el </a:t>
            </a:r>
            <a:r>
              <a:rPr lang="en-US" sz="2400" dirty="0" err="1" smtClean="0"/>
              <a:t>renacer</a:t>
            </a:r>
            <a:r>
              <a:rPr lang="en-US" sz="2400" dirty="0" smtClean="0"/>
              <a:t> de la </a:t>
            </a:r>
            <a:r>
              <a:rPr lang="en-US" sz="2400" dirty="0" err="1" smtClean="0"/>
              <a:t>naturaleza</a:t>
            </a:r>
            <a:r>
              <a:rPr lang="en-US" sz="2400" dirty="0" smtClean="0"/>
              <a:t>, </a:t>
            </a:r>
            <a:r>
              <a:rPr lang="en-US" sz="2400" dirty="0" err="1" smtClean="0"/>
              <a:t>simbolizados</a:t>
            </a:r>
            <a:r>
              <a:rPr lang="en-US" sz="2400" dirty="0" smtClean="0"/>
              <a:t> </a:t>
            </a:r>
            <a:r>
              <a:rPr lang="en-US" sz="2400" dirty="0" err="1" smtClean="0"/>
              <a:t>por</a:t>
            </a:r>
            <a:r>
              <a:rPr lang="en-US" sz="2400" dirty="0" smtClean="0"/>
              <a:t> los </a:t>
            </a:r>
            <a:r>
              <a:rPr lang="en-US" sz="2400" dirty="0" err="1" smtClean="0"/>
              <a:t>huevos</a:t>
            </a:r>
            <a:r>
              <a:rPr lang="en-US" sz="2400" dirty="0" smtClean="0"/>
              <a:t> </a:t>
            </a:r>
            <a:endParaRPr lang="en-US" sz="2400" dirty="0"/>
          </a:p>
        </p:txBody>
      </p:sp>
      <p:sp>
        <p:nvSpPr>
          <p:cNvPr id="10" name="TextBox 9"/>
          <p:cNvSpPr txBox="1"/>
          <p:nvPr/>
        </p:nvSpPr>
        <p:spPr>
          <a:xfrm>
            <a:off x="4731488" y="2052083"/>
            <a:ext cx="2371061" cy="1754326"/>
          </a:xfrm>
          <a:prstGeom prst="rect">
            <a:avLst/>
          </a:prstGeom>
          <a:noFill/>
          <a:ln w="12700">
            <a:solidFill>
              <a:srgbClr val="C00000"/>
            </a:solidFill>
          </a:ln>
        </p:spPr>
        <p:txBody>
          <a:bodyPr wrap="square" rtlCol="0">
            <a:spAutoFit/>
          </a:bodyPr>
          <a:lstStyle/>
          <a:p>
            <a:r>
              <a:rPr lang="en-US" dirty="0" smtClean="0"/>
              <a:t>Mona de Pascua y </a:t>
            </a:r>
            <a:r>
              <a:rPr lang="en-US" dirty="0" err="1" smtClean="0"/>
              <a:t>cocina</a:t>
            </a:r>
            <a:r>
              <a:rPr lang="en-US" dirty="0" smtClean="0"/>
              <a:t> </a:t>
            </a:r>
            <a:r>
              <a:rPr lang="en-US" dirty="0" err="1" smtClean="0"/>
              <a:t>tradicional</a:t>
            </a:r>
            <a:r>
              <a:rPr lang="en-US" dirty="0" smtClean="0"/>
              <a:t> con </a:t>
            </a:r>
            <a:r>
              <a:rPr lang="en-US" dirty="0" err="1" smtClean="0"/>
              <a:t>objetos</a:t>
            </a:r>
            <a:r>
              <a:rPr lang="en-US" dirty="0" smtClean="0"/>
              <a:t> para </a:t>
            </a:r>
            <a:r>
              <a:rPr lang="en-US" dirty="0" err="1" smtClean="0"/>
              <a:t>elaborar</a:t>
            </a:r>
            <a:r>
              <a:rPr lang="en-US" dirty="0" smtClean="0"/>
              <a:t> chocolate </a:t>
            </a:r>
            <a:r>
              <a:rPr lang="en-US" dirty="0" err="1" smtClean="0"/>
              <a:t>en</a:t>
            </a:r>
            <a:r>
              <a:rPr lang="en-US" dirty="0" smtClean="0"/>
              <a:t> el </a:t>
            </a:r>
            <a:r>
              <a:rPr lang="en-US" dirty="0" err="1" smtClean="0"/>
              <a:t>Museo</a:t>
            </a:r>
            <a:r>
              <a:rPr lang="en-US" dirty="0" smtClean="0"/>
              <a:t> del chocolate de Barcelona </a:t>
            </a:r>
            <a:endParaRPr lang="en-US" dirty="0"/>
          </a:p>
        </p:txBody>
      </p:sp>
    </p:spTree>
    <p:extLst>
      <p:ext uri="{BB962C8B-B14F-4D97-AF65-F5344CB8AC3E}">
        <p14:creationId xmlns:p14="http://schemas.microsoft.com/office/powerpoint/2010/main" val="665152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73" y="-100046"/>
            <a:ext cx="11846575" cy="1474340"/>
          </a:xfrm>
        </p:spPr>
        <p:txBody>
          <a:bodyPr>
            <a:normAutofit/>
          </a:bodyPr>
          <a:lstStyle/>
          <a:p>
            <a:r>
              <a:rPr lang="en-US" sz="3600" dirty="0" smtClean="0">
                <a:solidFill>
                  <a:srgbClr val="C00000"/>
                </a:solidFill>
              </a:rPr>
              <a:t>Comida, </a:t>
            </a:r>
            <a:r>
              <a:rPr lang="en-US" sz="3600" dirty="0" err="1" smtClean="0">
                <a:solidFill>
                  <a:srgbClr val="C00000"/>
                </a:solidFill>
              </a:rPr>
              <a:t>celebraciones</a:t>
            </a:r>
            <a:r>
              <a:rPr lang="en-US" sz="3600" dirty="0" smtClean="0">
                <a:solidFill>
                  <a:srgbClr val="C00000"/>
                </a:solidFill>
              </a:rPr>
              <a:t> y </a:t>
            </a:r>
            <a:r>
              <a:rPr lang="en-US" sz="3600" dirty="0" err="1" smtClean="0">
                <a:solidFill>
                  <a:srgbClr val="C00000"/>
                </a:solidFill>
              </a:rPr>
              <a:t>ritos</a:t>
            </a:r>
            <a:r>
              <a:rPr lang="en-US" sz="3600" dirty="0" smtClean="0">
                <a:solidFill>
                  <a:srgbClr val="C00000"/>
                </a:solidFill>
              </a:rPr>
              <a:t> </a:t>
            </a:r>
            <a:r>
              <a:rPr lang="en-US" sz="3600" dirty="0" err="1" smtClean="0">
                <a:solidFill>
                  <a:srgbClr val="C00000"/>
                </a:solidFill>
              </a:rPr>
              <a:t>religiosos</a:t>
            </a:r>
            <a:r>
              <a:rPr lang="en-US" sz="3600" dirty="0" smtClean="0">
                <a:solidFill>
                  <a:srgbClr val="C00000"/>
                </a:solidFill>
              </a:rPr>
              <a:t>: </a:t>
            </a:r>
            <a:r>
              <a:rPr lang="en-US" sz="3600" dirty="0" err="1" smtClean="0">
                <a:solidFill>
                  <a:srgbClr val="C00000"/>
                </a:solidFill>
              </a:rPr>
              <a:t>Navidad</a:t>
            </a:r>
            <a:endParaRPr lang="en-US" sz="36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3185" y="1142202"/>
            <a:ext cx="3263503" cy="4351338"/>
          </a:xfrm>
          <a:ln>
            <a:solidFill>
              <a:srgbClr val="C00000"/>
            </a:solidFill>
          </a:ln>
        </p:spPr>
      </p:pic>
      <p:sp>
        <p:nvSpPr>
          <p:cNvPr id="3" name="TextBox 2"/>
          <p:cNvSpPr txBox="1"/>
          <p:nvPr/>
        </p:nvSpPr>
        <p:spPr>
          <a:xfrm>
            <a:off x="8501422" y="5532578"/>
            <a:ext cx="3545266" cy="923330"/>
          </a:xfrm>
          <a:prstGeom prst="rect">
            <a:avLst/>
          </a:prstGeom>
          <a:noFill/>
          <a:ln w="19050">
            <a:solidFill>
              <a:srgbClr val="C00000"/>
            </a:solidFill>
          </a:ln>
        </p:spPr>
        <p:txBody>
          <a:bodyPr wrap="square" rtlCol="0">
            <a:spAutoFit/>
          </a:bodyPr>
          <a:lstStyle/>
          <a:p>
            <a:r>
              <a:rPr lang="en-US" dirty="0" err="1" smtClean="0"/>
              <a:t>Por</a:t>
            </a:r>
            <a:r>
              <a:rPr lang="en-US" dirty="0" smtClean="0"/>
              <a:t> </a:t>
            </a:r>
            <a:r>
              <a:rPr lang="en-US" dirty="0" err="1" smtClean="0"/>
              <a:t>Navidad</a:t>
            </a:r>
            <a:r>
              <a:rPr lang="en-US" dirty="0" smtClean="0"/>
              <a:t> </a:t>
            </a:r>
            <a:r>
              <a:rPr lang="en-US" dirty="0" err="1" smtClean="0"/>
              <a:t>pueden</a:t>
            </a:r>
            <a:r>
              <a:rPr lang="en-US" dirty="0" smtClean="0"/>
              <a:t> </a:t>
            </a:r>
            <a:r>
              <a:rPr lang="en-US" dirty="0" err="1" smtClean="0"/>
              <a:t>encontrarse</a:t>
            </a:r>
            <a:r>
              <a:rPr lang="en-US" dirty="0" smtClean="0"/>
              <a:t> </a:t>
            </a:r>
            <a:r>
              <a:rPr lang="en-US" dirty="0" err="1" smtClean="0"/>
              <a:t>muchos</a:t>
            </a:r>
            <a:r>
              <a:rPr lang="en-US" dirty="0" smtClean="0"/>
              <a:t> </a:t>
            </a:r>
            <a:r>
              <a:rPr lang="en-US" dirty="0" err="1" smtClean="0"/>
              <a:t>tipos</a:t>
            </a:r>
            <a:r>
              <a:rPr lang="en-US" dirty="0" smtClean="0"/>
              <a:t> </a:t>
            </a:r>
            <a:r>
              <a:rPr lang="en-US" dirty="0" err="1" smtClean="0"/>
              <a:t>diferentes</a:t>
            </a:r>
            <a:r>
              <a:rPr lang="en-US" dirty="0" smtClean="0"/>
              <a:t> de </a:t>
            </a:r>
            <a:r>
              <a:rPr lang="en-US" dirty="0" err="1" smtClean="0"/>
              <a:t>turrón</a:t>
            </a:r>
            <a:r>
              <a:rPr lang="en-US" dirty="0" smtClean="0"/>
              <a:t> a la </a:t>
            </a:r>
            <a:r>
              <a:rPr lang="en-US" dirty="0" err="1" smtClean="0"/>
              <a:t>venta</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012" y="4635794"/>
            <a:ext cx="2806996" cy="21052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74" y="2818337"/>
            <a:ext cx="3610941" cy="2796363"/>
          </a:xfrm>
          <a:prstGeom prst="rect">
            <a:avLst/>
          </a:prstGeom>
        </p:spPr>
      </p:pic>
      <p:sp>
        <p:nvSpPr>
          <p:cNvPr id="9" name="TextBox 8"/>
          <p:cNvSpPr txBox="1"/>
          <p:nvPr/>
        </p:nvSpPr>
        <p:spPr>
          <a:xfrm>
            <a:off x="314920" y="5809577"/>
            <a:ext cx="3256956" cy="646331"/>
          </a:xfrm>
          <a:prstGeom prst="rect">
            <a:avLst/>
          </a:prstGeom>
          <a:noFill/>
          <a:ln w="12700">
            <a:solidFill>
              <a:srgbClr val="C00000"/>
            </a:solidFill>
          </a:ln>
        </p:spPr>
        <p:txBody>
          <a:bodyPr wrap="square" rtlCol="0">
            <a:spAutoFit/>
          </a:bodyPr>
          <a:lstStyle/>
          <a:p>
            <a:r>
              <a:rPr lang="en-US" dirty="0" err="1" smtClean="0"/>
              <a:t>Tawa-tawas</a:t>
            </a:r>
            <a:r>
              <a:rPr lang="en-US" dirty="0" smtClean="0"/>
              <a:t> </a:t>
            </a:r>
            <a:r>
              <a:rPr lang="en-US" dirty="0" err="1" smtClean="0"/>
              <a:t>bolivianas</a:t>
            </a:r>
            <a:r>
              <a:rPr lang="en-US" dirty="0" smtClean="0"/>
              <a:t> con </a:t>
            </a:r>
            <a:r>
              <a:rPr lang="en-US" dirty="0" err="1" smtClean="0"/>
              <a:t>miel</a:t>
            </a:r>
            <a:r>
              <a:rPr lang="en-US" dirty="0" smtClean="0"/>
              <a:t> y </a:t>
            </a:r>
            <a:r>
              <a:rPr lang="en-US" dirty="0" err="1" smtClean="0"/>
              <a:t>almíbar</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789" y="1091675"/>
            <a:ext cx="3510071" cy="2470665"/>
          </a:xfrm>
          <a:prstGeom prst="rect">
            <a:avLst/>
          </a:prstGeom>
        </p:spPr>
      </p:pic>
      <p:sp>
        <p:nvSpPr>
          <p:cNvPr id="12" name="TextBox 11"/>
          <p:cNvSpPr txBox="1"/>
          <p:nvPr/>
        </p:nvSpPr>
        <p:spPr>
          <a:xfrm>
            <a:off x="3976604" y="3637402"/>
            <a:ext cx="4699591" cy="923330"/>
          </a:xfrm>
          <a:prstGeom prst="rect">
            <a:avLst/>
          </a:prstGeom>
          <a:noFill/>
          <a:ln w="12700">
            <a:solidFill>
              <a:srgbClr val="C00000"/>
            </a:solidFill>
          </a:ln>
        </p:spPr>
        <p:txBody>
          <a:bodyPr wrap="square" rtlCol="0">
            <a:spAutoFit/>
          </a:bodyPr>
          <a:lstStyle/>
          <a:p>
            <a:r>
              <a:rPr lang="en-US" dirty="0" smtClean="0"/>
              <a:t>Para un </a:t>
            </a:r>
            <a:r>
              <a:rPr lang="en-US" dirty="0" err="1" smtClean="0"/>
              <a:t>Año</a:t>
            </a:r>
            <a:r>
              <a:rPr lang="en-US" dirty="0" smtClean="0"/>
              <a:t> Nuevo </a:t>
            </a:r>
            <a:r>
              <a:rPr lang="en-US" dirty="0" err="1" smtClean="0"/>
              <a:t>próspero</a:t>
            </a:r>
            <a:r>
              <a:rPr lang="en-US" dirty="0" smtClean="0"/>
              <a:t>, hay que comer </a:t>
            </a:r>
            <a:r>
              <a:rPr lang="en-US" dirty="0" err="1" smtClean="0"/>
              <a:t>doces</a:t>
            </a:r>
            <a:r>
              <a:rPr lang="en-US" dirty="0" smtClean="0"/>
              <a:t> </a:t>
            </a:r>
            <a:r>
              <a:rPr lang="en-US" dirty="0" err="1" smtClean="0"/>
              <a:t>uvas</a:t>
            </a:r>
            <a:r>
              <a:rPr lang="en-US" dirty="0" smtClean="0"/>
              <a:t> con las </a:t>
            </a:r>
            <a:r>
              <a:rPr lang="en-US" dirty="0" err="1" smtClean="0"/>
              <a:t>doce</a:t>
            </a:r>
            <a:r>
              <a:rPr lang="en-US" dirty="0" smtClean="0"/>
              <a:t> </a:t>
            </a:r>
            <a:r>
              <a:rPr lang="en-US" dirty="0" err="1" smtClean="0"/>
              <a:t>campanadas</a:t>
            </a:r>
            <a:r>
              <a:rPr lang="en-US" dirty="0" smtClean="0"/>
              <a:t> de media </a:t>
            </a:r>
            <a:r>
              <a:rPr lang="en-US" dirty="0" err="1" smtClean="0"/>
              <a:t>noche</a:t>
            </a:r>
            <a:endParaRPr lang="en-US" dirty="0"/>
          </a:p>
        </p:txBody>
      </p:sp>
      <p:sp>
        <p:nvSpPr>
          <p:cNvPr id="5" name="TextBox 4"/>
          <p:cNvSpPr txBox="1"/>
          <p:nvPr/>
        </p:nvSpPr>
        <p:spPr>
          <a:xfrm>
            <a:off x="358518" y="1006612"/>
            <a:ext cx="3498449" cy="1631216"/>
          </a:xfrm>
          <a:prstGeom prst="rect">
            <a:avLst/>
          </a:prstGeom>
          <a:noFill/>
          <a:ln w="19050">
            <a:solidFill>
              <a:srgbClr val="C00000"/>
            </a:solidFill>
          </a:ln>
        </p:spPr>
        <p:txBody>
          <a:bodyPr wrap="square" rtlCol="0">
            <a:spAutoFit/>
          </a:bodyPr>
          <a:lstStyle/>
          <a:p>
            <a:r>
              <a:rPr lang="en-US" sz="2000" dirty="0" err="1" smtClean="0"/>
              <a:t>En</a:t>
            </a:r>
            <a:r>
              <a:rPr lang="en-US" sz="2000" dirty="0" smtClean="0"/>
              <a:t> </a:t>
            </a:r>
            <a:r>
              <a:rPr lang="en-US" sz="2000" dirty="0" err="1" smtClean="0"/>
              <a:t>muchos</a:t>
            </a:r>
            <a:r>
              <a:rPr lang="en-US" sz="2000" dirty="0" smtClean="0"/>
              <a:t> </a:t>
            </a:r>
            <a:r>
              <a:rPr lang="en-US" sz="2000" dirty="0" err="1" smtClean="0"/>
              <a:t>países</a:t>
            </a:r>
            <a:r>
              <a:rPr lang="en-US" sz="2000" dirty="0" smtClean="0"/>
              <a:t> </a:t>
            </a:r>
            <a:r>
              <a:rPr lang="en-US" sz="2000" dirty="0" err="1" smtClean="0"/>
              <a:t>hispánicos</a:t>
            </a:r>
            <a:r>
              <a:rPr lang="en-US" sz="2000" dirty="0" smtClean="0"/>
              <a:t> </a:t>
            </a:r>
            <a:r>
              <a:rPr lang="en-US" sz="2000" dirty="0" err="1" smtClean="0"/>
              <a:t>los</a:t>
            </a:r>
            <a:r>
              <a:rPr lang="en-US" sz="2000" dirty="0" smtClean="0"/>
              <a:t> Reyes </a:t>
            </a:r>
            <a:r>
              <a:rPr lang="en-US" sz="2000" dirty="0" err="1" smtClean="0"/>
              <a:t>Magos</a:t>
            </a:r>
            <a:r>
              <a:rPr lang="en-US" sz="2000" dirty="0" smtClean="0"/>
              <a:t> son </a:t>
            </a:r>
            <a:r>
              <a:rPr lang="en-US" sz="2000" dirty="0" err="1" smtClean="0"/>
              <a:t>quienes</a:t>
            </a:r>
            <a:r>
              <a:rPr lang="en-US" sz="2000" dirty="0" smtClean="0"/>
              <a:t> se </a:t>
            </a:r>
            <a:r>
              <a:rPr lang="en-US" sz="2000" dirty="0" err="1" smtClean="0"/>
              <a:t>encargan</a:t>
            </a:r>
            <a:r>
              <a:rPr lang="en-US" sz="2000" dirty="0" smtClean="0"/>
              <a:t> de </a:t>
            </a:r>
            <a:r>
              <a:rPr lang="en-US" sz="2000" dirty="0" err="1" smtClean="0"/>
              <a:t>traer</a:t>
            </a:r>
            <a:r>
              <a:rPr lang="en-US" sz="2000" dirty="0" smtClean="0"/>
              <a:t> </a:t>
            </a:r>
            <a:r>
              <a:rPr lang="en-US" sz="2000" dirty="0" err="1" smtClean="0"/>
              <a:t>los</a:t>
            </a:r>
            <a:r>
              <a:rPr lang="en-US" sz="2000" dirty="0" smtClean="0"/>
              <a:t> </a:t>
            </a:r>
            <a:r>
              <a:rPr lang="en-US" sz="2000" dirty="0" err="1" smtClean="0"/>
              <a:t>regalos</a:t>
            </a:r>
            <a:r>
              <a:rPr lang="en-US" sz="2000" dirty="0" smtClean="0"/>
              <a:t> a </a:t>
            </a:r>
            <a:r>
              <a:rPr lang="en-US" sz="2000" dirty="0" err="1" smtClean="0"/>
              <a:t>los</a:t>
            </a:r>
            <a:r>
              <a:rPr lang="en-US" sz="2000" dirty="0" smtClean="0"/>
              <a:t> </a:t>
            </a:r>
            <a:r>
              <a:rPr lang="en-US" sz="2000" dirty="0" err="1" smtClean="0"/>
              <a:t>niños</a:t>
            </a:r>
            <a:r>
              <a:rPr lang="en-US" sz="2000" dirty="0" smtClean="0"/>
              <a:t> la </a:t>
            </a:r>
            <a:r>
              <a:rPr lang="en-US" sz="2000" dirty="0" err="1" smtClean="0"/>
              <a:t>noche</a:t>
            </a:r>
            <a:r>
              <a:rPr lang="en-US" sz="2000" dirty="0" smtClean="0"/>
              <a:t> del 5 de </a:t>
            </a:r>
            <a:r>
              <a:rPr lang="en-US" sz="2000" dirty="0" err="1" smtClean="0"/>
              <a:t>enero</a:t>
            </a:r>
            <a:endParaRPr lang="en-US" sz="2000" dirty="0"/>
          </a:p>
        </p:txBody>
      </p:sp>
    </p:spTree>
    <p:extLst>
      <p:ext uri="{BB962C8B-B14F-4D97-AF65-F5344CB8AC3E}">
        <p14:creationId xmlns:p14="http://schemas.microsoft.com/office/powerpoint/2010/main" val="1666214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57321" cy="1325563"/>
          </a:xfrm>
        </p:spPr>
        <p:txBody>
          <a:bodyPr>
            <a:normAutofit/>
          </a:bodyPr>
          <a:lstStyle/>
          <a:p>
            <a:r>
              <a:rPr lang="en-US" sz="4000" dirty="0">
                <a:solidFill>
                  <a:srgbClr val="C00000"/>
                </a:solidFill>
              </a:rPr>
              <a:t>Comida, </a:t>
            </a:r>
            <a:r>
              <a:rPr lang="en-US" sz="4000" dirty="0" err="1">
                <a:solidFill>
                  <a:srgbClr val="C00000"/>
                </a:solidFill>
              </a:rPr>
              <a:t>celebraciones</a:t>
            </a:r>
            <a:r>
              <a:rPr lang="en-US" sz="4000" dirty="0">
                <a:solidFill>
                  <a:srgbClr val="C00000"/>
                </a:solidFill>
              </a:rPr>
              <a:t> y </a:t>
            </a:r>
            <a:r>
              <a:rPr lang="en-US" sz="4000" dirty="0" err="1">
                <a:solidFill>
                  <a:srgbClr val="C00000"/>
                </a:solidFill>
              </a:rPr>
              <a:t>ritos</a:t>
            </a:r>
            <a:r>
              <a:rPr lang="en-US" sz="4000" dirty="0">
                <a:solidFill>
                  <a:srgbClr val="C00000"/>
                </a:solidFill>
              </a:rPr>
              <a:t> </a:t>
            </a:r>
            <a:r>
              <a:rPr lang="en-US" sz="4000" dirty="0" err="1">
                <a:solidFill>
                  <a:srgbClr val="C00000"/>
                </a:solidFill>
              </a:rPr>
              <a:t>religiosos</a:t>
            </a:r>
            <a:r>
              <a:rPr lang="en-US" sz="4000" dirty="0">
                <a:solidFill>
                  <a:srgbClr val="C00000"/>
                </a:solidFill>
              </a:rPr>
              <a:t>: </a:t>
            </a:r>
            <a:r>
              <a:rPr lang="en-US" sz="4000" dirty="0" err="1" smtClean="0">
                <a:solidFill>
                  <a:srgbClr val="C00000"/>
                </a:solidFill>
              </a:rPr>
              <a:t>Día</a:t>
            </a:r>
            <a:r>
              <a:rPr lang="en-US" sz="4000" dirty="0" smtClean="0">
                <a:solidFill>
                  <a:srgbClr val="C00000"/>
                </a:solidFill>
              </a:rPr>
              <a:t> de </a:t>
            </a:r>
            <a:r>
              <a:rPr lang="en-US" sz="4000" dirty="0" err="1" smtClean="0">
                <a:solidFill>
                  <a:srgbClr val="C00000"/>
                </a:solidFill>
              </a:rPr>
              <a:t>Todos</a:t>
            </a:r>
            <a:r>
              <a:rPr lang="en-US" sz="4000" dirty="0" smtClean="0">
                <a:solidFill>
                  <a:srgbClr val="C00000"/>
                </a:solidFill>
              </a:rPr>
              <a:t> </a:t>
            </a:r>
            <a:r>
              <a:rPr lang="en-US" sz="4000" dirty="0" err="1" smtClean="0">
                <a:solidFill>
                  <a:srgbClr val="C00000"/>
                </a:solidFill>
              </a:rPr>
              <a:t>los</a:t>
            </a:r>
            <a:r>
              <a:rPr lang="en-US" sz="4000" dirty="0" smtClean="0">
                <a:solidFill>
                  <a:srgbClr val="C00000"/>
                </a:solidFill>
              </a:rPr>
              <a:t> Santos y </a:t>
            </a:r>
            <a:r>
              <a:rPr lang="en-US" sz="4000" dirty="0" err="1" smtClean="0">
                <a:solidFill>
                  <a:srgbClr val="C00000"/>
                </a:solidFill>
              </a:rPr>
              <a:t>Día</a:t>
            </a:r>
            <a:r>
              <a:rPr lang="en-US" sz="4000" dirty="0" smtClean="0">
                <a:solidFill>
                  <a:srgbClr val="C00000"/>
                </a:solidFill>
              </a:rPr>
              <a:t> de </a:t>
            </a:r>
            <a:r>
              <a:rPr lang="en-US" sz="4000" dirty="0" err="1" smtClean="0">
                <a:solidFill>
                  <a:srgbClr val="C00000"/>
                </a:solidFill>
              </a:rPr>
              <a:t>los</a:t>
            </a:r>
            <a:r>
              <a:rPr lang="en-US" sz="4000" dirty="0" smtClean="0">
                <a:solidFill>
                  <a:srgbClr val="C00000"/>
                </a:solidFill>
              </a:rPr>
              <a:t> </a:t>
            </a:r>
            <a:r>
              <a:rPr lang="en-US" sz="4000" dirty="0" err="1" smtClean="0">
                <a:solidFill>
                  <a:srgbClr val="C00000"/>
                </a:solidFill>
              </a:rPr>
              <a:t>Difuntos</a:t>
            </a:r>
            <a:endParaRPr lang="en-US" sz="4000"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95" y="1509029"/>
            <a:ext cx="5026888" cy="3625591"/>
          </a:xfrm>
          <a:prstGeom prst="rect">
            <a:avLst/>
          </a:prstGeom>
        </p:spPr>
      </p:pic>
      <p:sp>
        <p:nvSpPr>
          <p:cNvPr id="6" name="TextBox 5"/>
          <p:cNvSpPr txBox="1"/>
          <p:nvPr/>
        </p:nvSpPr>
        <p:spPr>
          <a:xfrm>
            <a:off x="85060" y="5245749"/>
            <a:ext cx="5750417" cy="1754326"/>
          </a:xfrm>
          <a:prstGeom prst="rect">
            <a:avLst/>
          </a:prstGeom>
          <a:noFill/>
        </p:spPr>
        <p:txBody>
          <a:bodyPr wrap="square" rtlCol="0">
            <a:spAutoFit/>
          </a:bodyPr>
          <a:lstStyle/>
          <a:p>
            <a:r>
              <a:rPr lang="en-US" dirty="0"/>
              <a:t>Los </a:t>
            </a:r>
            <a:r>
              <a:rPr lang="en-US" dirty="0" err="1">
                <a:solidFill>
                  <a:srgbClr val="C00000"/>
                </a:solidFill>
              </a:rPr>
              <a:t>huesos</a:t>
            </a:r>
            <a:r>
              <a:rPr lang="en-US" dirty="0">
                <a:solidFill>
                  <a:srgbClr val="C00000"/>
                </a:solidFill>
              </a:rPr>
              <a:t> de </a:t>
            </a:r>
            <a:r>
              <a:rPr lang="en-US" dirty="0" err="1">
                <a:solidFill>
                  <a:srgbClr val="C00000"/>
                </a:solidFill>
              </a:rPr>
              <a:t>santo</a:t>
            </a:r>
            <a:r>
              <a:rPr lang="en-US" dirty="0">
                <a:solidFill>
                  <a:srgbClr val="C00000"/>
                </a:solidFill>
              </a:rPr>
              <a:t> </a:t>
            </a:r>
            <a:r>
              <a:rPr lang="en-US" dirty="0"/>
              <a:t>que se </a:t>
            </a:r>
            <a:r>
              <a:rPr lang="en-US" dirty="0" err="1"/>
              <a:t>comen</a:t>
            </a:r>
            <a:r>
              <a:rPr lang="en-US" dirty="0"/>
              <a:t> </a:t>
            </a:r>
            <a:r>
              <a:rPr lang="en-US" dirty="0" err="1" smtClean="0"/>
              <a:t>en</a:t>
            </a:r>
            <a:r>
              <a:rPr lang="en-US" dirty="0" smtClean="0"/>
              <a:t> </a:t>
            </a:r>
            <a:r>
              <a:rPr lang="en-US" dirty="0" err="1" smtClean="0"/>
              <a:t>España</a:t>
            </a:r>
            <a:r>
              <a:rPr lang="en-US" dirty="0" smtClean="0"/>
              <a:t> el </a:t>
            </a:r>
            <a:r>
              <a:rPr lang="en-US" dirty="0" err="1" smtClean="0"/>
              <a:t>Día</a:t>
            </a:r>
            <a:r>
              <a:rPr lang="en-US" dirty="0" smtClean="0"/>
              <a:t> de </a:t>
            </a:r>
            <a:r>
              <a:rPr lang="en-US" dirty="0" err="1" smtClean="0"/>
              <a:t>Todos</a:t>
            </a:r>
            <a:r>
              <a:rPr lang="en-US" dirty="0" smtClean="0"/>
              <a:t> </a:t>
            </a:r>
            <a:r>
              <a:rPr lang="en-US" dirty="0" err="1" smtClean="0"/>
              <a:t>los</a:t>
            </a:r>
            <a:r>
              <a:rPr lang="en-US" dirty="0" smtClean="0"/>
              <a:t> Santos </a:t>
            </a:r>
            <a:r>
              <a:rPr lang="en-US" dirty="0" err="1" smtClean="0"/>
              <a:t>están</a:t>
            </a:r>
            <a:r>
              <a:rPr lang="en-US" dirty="0" smtClean="0"/>
              <a:t> </a:t>
            </a:r>
            <a:r>
              <a:rPr lang="en-US" dirty="0" err="1" smtClean="0"/>
              <a:t>compuestos</a:t>
            </a:r>
            <a:r>
              <a:rPr lang="en-US" dirty="0" smtClean="0"/>
              <a:t> de </a:t>
            </a:r>
            <a:r>
              <a:rPr lang="en-US" dirty="0" err="1" smtClean="0"/>
              <a:t>una</a:t>
            </a:r>
            <a:r>
              <a:rPr lang="en-US" dirty="0" smtClean="0"/>
              <a:t> pasta de </a:t>
            </a:r>
            <a:r>
              <a:rPr lang="en-US" dirty="0" err="1" smtClean="0"/>
              <a:t>mazapán</a:t>
            </a:r>
            <a:r>
              <a:rPr lang="en-US" dirty="0" smtClean="0"/>
              <a:t> que </a:t>
            </a:r>
            <a:r>
              <a:rPr lang="en-US" dirty="0" err="1" smtClean="0"/>
              <a:t>en</a:t>
            </a:r>
            <a:r>
              <a:rPr lang="en-US" dirty="0" smtClean="0"/>
              <a:t> </a:t>
            </a:r>
            <a:r>
              <a:rPr lang="en-US" dirty="0" err="1" smtClean="0"/>
              <a:t>su</a:t>
            </a:r>
            <a:r>
              <a:rPr lang="en-US" dirty="0" smtClean="0"/>
              <a:t> forma </a:t>
            </a:r>
            <a:r>
              <a:rPr lang="en-US" dirty="0" err="1" smtClean="0"/>
              <a:t>más</a:t>
            </a:r>
            <a:r>
              <a:rPr lang="en-US" dirty="0" smtClean="0"/>
              <a:t> </a:t>
            </a:r>
            <a:r>
              <a:rPr lang="en-US" dirty="0" err="1" smtClean="0"/>
              <a:t>tradicional</a:t>
            </a:r>
            <a:r>
              <a:rPr lang="en-US" dirty="0" smtClean="0"/>
              <a:t> </a:t>
            </a:r>
            <a:r>
              <a:rPr lang="en-US" dirty="0" err="1" smtClean="0"/>
              <a:t>envuelve</a:t>
            </a:r>
            <a:r>
              <a:rPr lang="en-US" dirty="0" smtClean="0"/>
              <a:t> un </a:t>
            </a:r>
            <a:r>
              <a:rPr lang="en-US" dirty="0" err="1" smtClean="0"/>
              <a:t>relleno</a:t>
            </a:r>
            <a:r>
              <a:rPr lang="en-US" dirty="0" smtClean="0"/>
              <a:t> de </a:t>
            </a:r>
            <a:r>
              <a:rPr lang="en-US" dirty="0" err="1" smtClean="0"/>
              <a:t>dulce</a:t>
            </a:r>
            <a:r>
              <a:rPr lang="en-US" dirty="0" smtClean="0"/>
              <a:t> de </a:t>
            </a:r>
            <a:r>
              <a:rPr lang="en-US" dirty="0" err="1" smtClean="0"/>
              <a:t>yema</a:t>
            </a:r>
            <a:r>
              <a:rPr lang="en-US" dirty="0" smtClean="0"/>
              <a:t>. </a:t>
            </a:r>
            <a:r>
              <a:rPr lang="en-US" dirty="0" err="1" smtClean="0"/>
              <a:t>Estos</a:t>
            </a:r>
            <a:r>
              <a:rPr lang="en-US" dirty="0" smtClean="0"/>
              <a:t> </a:t>
            </a:r>
            <a:r>
              <a:rPr lang="en-US" dirty="0" err="1" smtClean="0"/>
              <a:t>huesos</a:t>
            </a:r>
            <a:r>
              <a:rPr lang="en-US" dirty="0" smtClean="0"/>
              <a:t> a </a:t>
            </a:r>
            <a:r>
              <a:rPr lang="en-US" dirty="0" err="1" smtClean="0"/>
              <a:t>veces</a:t>
            </a:r>
            <a:r>
              <a:rPr lang="en-US" dirty="0" smtClean="0"/>
              <a:t> se </a:t>
            </a:r>
            <a:r>
              <a:rPr lang="en-US" dirty="0" err="1" smtClean="0"/>
              <a:t>presentan</a:t>
            </a:r>
            <a:r>
              <a:rPr lang="en-US" dirty="0" smtClean="0"/>
              <a:t> </a:t>
            </a:r>
            <a:r>
              <a:rPr lang="en-US" dirty="0" err="1" smtClean="0"/>
              <a:t>como</a:t>
            </a:r>
            <a:r>
              <a:rPr lang="en-US" dirty="0" smtClean="0"/>
              <a:t> </a:t>
            </a:r>
            <a:r>
              <a:rPr lang="en-US" dirty="0" err="1" smtClean="0"/>
              <a:t>si</a:t>
            </a:r>
            <a:r>
              <a:rPr lang="en-US" dirty="0" smtClean="0"/>
              <a:t> </a:t>
            </a:r>
            <a:r>
              <a:rPr lang="en-US" dirty="0" err="1" smtClean="0"/>
              <a:t>fueran</a:t>
            </a:r>
            <a:r>
              <a:rPr lang="en-US" dirty="0" smtClean="0"/>
              <a:t> </a:t>
            </a:r>
            <a:r>
              <a:rPr lang="en-US" dirty="0" err="1" smtClean="0"/>
              <a:t>reliquias</a:t>
            </a:r>
            <a:r>
              <a:rPr lang="en-US" dirty="0" smtClean="0"/>
              <a:t> </a:t>
            </a:r>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477" y="1325525"/>
            <a:ext cx="5888690" cy="2101968"/>
          </a:xfrm>
          <a:prstGeom prst="rect">
            <a:avLst/>
          </a:prstGeom>
        </p:spPr>
      </p:pic>
      <p:sp>
        <p:nvSpPr>
          <p:cNvPr id="9" name="TextBox 8"/>
          <p:cNvSpPr txBox="1"/>
          <p:nvPr/>
        </p:nvSpPr>
        <p:spPr>
          <a:xfrm>
            <a:off x="6365358" y="3492455"/>
            <a:ext cx="5160335" cy="923330"/>
          </a:xfrm>
          <a:prstGeom prst="rect">
            <a:avLst/>
          </a:prstGeom>
          <a:noFill/>
        </p:spPr>
        <p:txBody>
          <a:bodyPr wrap="square" rtlCol="0">
            <a:spAutoFit/>
          </a:bodyPr>
          <a:lstStyle/>
          <a:p>
            <a:r>
              <a:rPr lang="en-US" dirty="0" err="1" smtClean="0"/>
              <a:t>En</a:t>
            </a:r>
            <a:r>
              <a:rPr lang="en-US" dirty="0" smtClean="0"/>
              <a:t> </a:t>
            </a:r>
            <a:r>
              <a:rPr lang="en-US" dirty="0" err="1" smtClean="0"/>
              <a:t>Semana</a:t>
            </a:r>
            <a:r>
              <a:rPr lang="en-US" dirty="0" smtClean="0"/>
              <a:t> Santa </a:t>
            </a:r>
            <a:r>
              <a:rPr lang="en-US" dirty="0" err="1" smtClean="0"/>
              <a:t>también</a:t>
            </a:r>
            <a:r>
              <a:rPr lang="en-US" dirty="0" smtClean="0"/>
              <a:t> se </a:t>
            </a:r>
            <a:r>
              <a:rPr lang="en-US" dirty="0" err="1" smtClean="0"/>
              <a:t>comen</a:t>
            </a:r>
            <a:r>
              <a:rPr lang="en-US" dirty="0" smtClean="0"/>
              <a:t> </a:t>
            </a:r>
            <a:r>
              <a:rPr lang="en-US" dirty="0" err="1" smtClean="0"/>
              <a:t>huesos</a:t>
            </a:r>
            <a:r>
              <a:rPr lang="en-US" dirty="0" smtClean="0"/>
              <a:t> de </a:t>
            </a:r>
            <a:r>
              <a:rPr lang="en-US" dirty="0" err="1" smtClean="0"/>
              <a:t>santo</a:t>
            </a:r>
            <a:r>
              <a:rPr lang="en-US" dirty="0"/>
              <a:t> </a:t>
            </a:r>
            <a:r>
              <a:rPr lang="en-US" dirty="0" smtClean="0"/>
              <a:t>o </a:t>
            </a:r>
            <a:r>
              <a:rPr lang="en-US" dirty="0" err="1" smtClean="0">
                <a:solidFill>
                  <a:srgbClr val="C00000"/>
                </a:solidFill>
              </a:rPr>
              <a:t>huesos</a:t>
            </a:r>
            <a:r>
              <a:rPr lang="en-US" dirty="0" smtClean="0">
                <a:solidFill>
                  <a:srgbClr val="C00000"/>
                </a:solidFill>
              </a:rPr>
              <a:t> de San </a:t>
            </a:r>
            <a:r>
              <a:rPr lang="en-US" dirty="0" err="1" smtClean="0">
                <a:solidFill>
                  <a:srgbClr val="C00000"/>
                </a:solidFill>
              </a:rPr>
              <a:t>Expedito</a:t>
            </a:r>
            <a:r>
              <a:rPr lang="en-US" dirty="0" smtClean="0"/>
              <a:t>, que se </a:t>
            </a:r>
            <a:r>
              <a:rPr lang="en-US" dirty="0" err="1" smtClean="0"/>
              <a:t>hacen</a:t>
            </a:r>
            <a:r>
              <a:rPr lang="en-US" dirty="0" smtClean="0"/>
              <a:t> con </a:t>
            </a:r>
            <a:r>
              <a:rPr lang="en-US" dirty="0" err="1" smtClean="0"/>
              <a:t>una</a:t>
            </a:r>
            <a:r>
              <a:rPr lang="en-US" dirty="0" smtClean="0"/>
              <a:t> masa de </a:t>
            </a:r>
            <a:r>
              <a:rPr lang="en-US" dirty="0" err="1" smtClean="0"/>
              <a:t>trigo</a:t>
            </a:r>
            <a:r>
              <a:rPr lang="en-US" dirty="0" smtClean="0"/>
              <a:t> </a:t>
            </a:r>
            <a:r>
              <a:rPr lang="en-US" dirty="0" err="1" smtClean="0"/>
              <a:t>azucarada</a:t>
            </a:r>
            <a:r>
              <a:rPr lang="en-US" dirty="0" smtClean="0"/>
              <a:t> </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477" y="4415785"/>
            <a:ext cx="4022960" cy="2315930"/>
          </a:xfrm>
          <a:prstGeom prst="rect">
            <a:avLst/>
          </a:prstGeom>
        </p:spPr>
      </p:pic>
      <p:sp>
        <p:nvSpPr>
          <p:cNvPr id="12" name="TextBox 11"/>
          <p:cNvSpPr txBox="1"/>
          <p:nvPr/>
        </p:nvSpPr>
        <p:spPr>
          <a:xfrm>
            <a:off x="10054806" y="4272677"/>
            <a:ext cx="2000768" cy="2031325"/>
          </a:xfrm>
          <a:prstGeom prst="rect">
            <a:avLst/>
          </a:prstGeom>
          <a:noFill/>
        </p:spPr>
        <p:txBody>
          <a:bodyPr wrap="square" rtlCol="0">
            <a:spAutoFit/>
          </a:bodyPr>
          <a:lstStyle/>
          <a:p>
            <a:r>
              <a:rPr lang="en-US" dirty="0" smtClean="0"/>
              <a:t>Los </a:t>
            </a:r>
            <a:r>
              <a:rPr lang="en-US" dirty="0" err="1" smtClean="0">
                <a:solidFill>
                  <a:srgbClr val="C00000"/>
                </a:solidFill>
              </a:rPr>
              <a:t>panellets</a:t>
            </a:r>
            <a:r>
              <a:rPr lang="en-US" dirty="0" smtClean="0"/>
              <a:t> se </a:t>
            </a:r>
            <a:r>
              <a:rPr lang="en-US" dirty="0" err="1" smtClean="0"/>
              <a:t>hacen</a:t>
            </a:r>
            <a:r>
              <a:rPr lang="en-US" dirty="0" smtClean="0"/>
              <a:t> de </a:t>
            </a:r>
            <a:r>
              <a:rPr lang="en-US" dirty="0" err="1" smtClean="0"/>
              <a:t>almendra</a:t>
            </a:r>
            <a:r>
              <a:rPr lang="en-US" dirty="0" smtClean="0"/>
              <a:t> </a:t>
            </a:r>
            <a:r>
              <a:rPr lang="en-US" dirty="0" err="1" smtClean="0"/>
              <a:t>molida</a:t>
            </a:r>
            <a:r>
              <a:rPr lang="en-US" dirty="0" smtClean="0"/>
              <a:t> y se </a:t>
            </a:r>
            <a:r>
              <a:rPr lang="en-US" dirty="0" err="1" smtClean="0"/>
              <a:t>comen</a:t>
            </a:r>
            <a:r>
              <a:rPr lang="en-US" dirty="0" smtClean="0"/>
              <a:t> </a:t>
            </a:r>
            <a:r>
              <a:rPr lang="en-US" dirty="0" err="1" smtClean="0"/>
              <a:t>en</a:t>
            </a:r>
            <a:r>
              <a:rPr lang="en-US" dirty="0" smtClean="0"/>
              <a:t> Cataluña, Valencia, Aragón y Baleares el </a:t>
            </a:r>
            <a:r>
              <a:rPr lang="en-US" dirty="0" err="1" smtClean="0"/>
              <a:t>Día</a:t>
            </a:r>
            <a:r>
              <a:rPr lang="en-US" dirty="0" smtClean="0"/>
              <a:t> de </a:t>
            </a:r>
            <a:r>
              <a:rPr lang="en-US" dirty="0" err="1" smtClean="0"/>
              <a:t>Todos</a:t>
            </a:r>
            <a:r>
              <a:rPr lang="en-US" dirty="0" smtClean="0"/>
              <a:t> </a:t>
            </a:r>
            <a:r>
              <a:rPr lang="en-US" dirty="0" err="1" smtClean="0"/>
              <a:t>los</a:t>
            </a:r>
            <a:r>
              <a:rPr lang="en-US" dirty="0" smtClean="0"/>
              <a:t> Santos </a:t>
            </a:r>
            <a:endParaRPr lang="en-US" dirty="0"/>
          </a:p>
        </p:txBody>
      </p:sp>
    </p:spTree>
    <p:extLst>
      <p:ext uri="{BB962C8B-B14F-4D97-AF65-F5344CB8AC3E}">
        <p14:creationId xmlns:p14="http://schemas.microsoft.com/office/powerpoint/2010/main" val="18922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285.JPG"/>
          <p:cNvPicPr>
            <a:picLocks noGrp="1" noChangeAspect="1"/>
          </p:cNvPicPr>
          <p:nvPr>
            <p:ph idx="1"/>
          </p:nvPr>
        </p:nvPicPr>
        <p:blipFill>
          <a:blip r:embed="rId2">
            <a:extLst>
              <a:ext uri="{28A0092B-C50C-407E-A947-70E740481C1C}">
                <a14:useLocalDpi xmlns:a14="http://schemas.microsoft.com/office/drawing/2010/main" val="0"/>
              </a:ext>
            </a:extLst>
          </a:blip>
          <a:srcRect l="-27678" r="-27678"/>
          <a:stretch>
            <a:fillRect/>
          </a:stretch>
        </p:blipFill>
        <p:spPr>
          <a:xfrm>
            <a:off x="3084501" y="1844137"/>
            <a:ext cx="10515600" cy="4351338"/>
          </a:xfrm>
        </p:spPr>
      </p:pic>
      <p:sp>
        <p:nvSpPr>
          <p:cNvPr id="3" name="TextBox 2"/>
          <p:cNvSpPr txBox="1"/>
          <p:nvPr/>
        </p:nvSpPr>
        <p:spPr>
          <a:xfrm>
            <a:off x="6217920" y="6239211"/>
            <a:ext cx="5394960" cy="646331"/>
          </a:xfrm>
          <a:prstGeom prst="rect">
            <a:avLst/>
          </a:prstGeom>
          <a:noFill/>
        </p:spPr>
        <p:txBody>
          <a:bodyPr wrap="square" rtlCol="0">
            <a:spAutoFit/>
          </a:bodyPr>
          <a:lstStyle/>
          <a:p>
            <a:r>
              <a:rPr lang="en-US" dirty="0">
                <a:hlinkClick r:id="rId3"/>
              </a:rPr>
              <a:t>https://</a:t>
            </a:r>
            <a:r>
              <a:rPr lang="en-US" dirty="0" smtClean="0">
                <a:hlinkClick r:id="rId3"/>
              </a:rPr>
              <a:t>www.youtube.com/watch?v=jRS972AJHdM</a:t>
            </a:r>
            <a:endParaRPr lang="en-US" dirty="0" smtClean="0"/>
          </a:p>
          <a:p>
            <a:endParaRPr lang="en-US" dirty="0"/>
          </a:p>
        </p:txBody>
      </p:sp>
      <p:sp>
        <p:nvSpPr>
          <p:cNvPr id="5" name="TextBox 4"/>
          <p:cNvSpPr txBox="1"/>
          <p:nvPr/>
        </p:nvSpPr>
        <p:spPr>
          <a:xfrm>
            <a:off x="82296" y="6188387"/>
            <a:ext cx="5824728" cy="646331"/>
          </a:xfrm>
          <a:prstGeom prst="rect">
            <a:avLst/>
          </a:prstGeom>
          <a:noFill/>
        </p:spPr>
        <p:txBody>
          <a:bodyPr wrap="square" rtlCol="0">
            <a:spAutoFit/>
          </a:bodyPr>
          <a:lstStyle/>
          <a:p>
            <a:r>
              <a:rPr lang="en-US" dirty="0" err="1" smtClean="0"/>
              <a:t>Canta</a:t>
            </a:r>
            <a:r>
              <a:rPr lang="en-US" dirty="0" smtClean="0"/>
              <a:t> la </a:t>
            </a:r>
            <a:r>
              <a:rPr lang="en-US" dirty="0" err="1" smtClean="0"/>
              <a:t>canción</a:t>
            </a:r>
            <a:r>
              <a:rPr lang="en-US" dirty="0" smtClean="0"/>
              <a:t> ”</a:t>
            </a:r>
            <a:r>
              <a:rPr lang="en-US" dirty="0" err="1" smtClean="0"/>
              <a:t>Calaverita</a:t>
            </a:r>
            <a:r>
              <a:rPr lang="en-US" dirty="0" smtClean="0"/>
              <a:t> de </a:t>
            </a:r>
            <a:r>
              <a:rPr lang="en-US" dirty="0" err="1" smtClean="0"/>
              <a:t>dulce</a:t>
            </a:r>
            <a:r>
              <a:rPr lang="en-US" dirty="0" smtClean="0"/>
              <a:t>” del </a:t>
            </a:r>
            <a:r>
              <a:rPr lang="en-US" dirty="0" err="1" smtClean="0"/>
              <a:t>libro</a:t>
            </a:r>
            <a:r>
              <a:rPr lang="en-US" dirty="0" smtClean="0"/>
              <a:t> a la </a:t>
            </a:r>
            <a:r>
              <a:rPr lang="en-US" dirty="0" err="1" smtClean="0"/>
              <a:t>música</a:t>
            </a:r>
            <a:r>
              <a:rPr lang="en-US" dirty="0" smtClean="0"/>
              <a:t> de “</a:t>
            </a:r>
            <a:r>
              <a:rPr lang="en-US" dirty="0" err="1" smtClean="0"/>
              <a:t>Calaverita</a:t>
            </a:r>
            <a:r>
              <a:rPr lang="en-US" dirty="0" smtClean="0"/>
              <a:t> de </a:t>
            </a:r>
            <a:r>
              <a:rPr lang="en-US" dirty="0" err="1" smtClean="0"/>
              <a:t>azúcar</a:t>
            </a:r>
            <a:r>
              <a:rPr lang="en-US" dirty="0" smtClean="0"/>
              <a:t>” de </a:t>
            </a:r>
            <a:r>
              <a:rPr lang="en-US" dirty="0" err="1" smtClean="0"/>
              <a:t>este</a:t>
            </a:r>
            <a:r>
              <a:rPr lang="en-US" dirty="0" smtClean="0"/>
              <a:t> video: </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2" y="0"/>
            <a:ext cx="3362356" cy="6239211"/>
          </a:xfrm>
          <a:prstGeom prst="rect">
            <a:avLst/>
          </a:prstGeom>
        </p:spPr>
      </p:pic>
      <p:sp>
        <p:nvSpPr>
          <p:cNvPr id="6" name="TextBox 5"/>
          <p:cNvSpPr txBox="1"/>
          <p:nvPr/>
        </p:nvSpPr>
        <p:spPr>
          <a:xfrm>
            <a:off x="3447288" y="147291"/>
            <a:ext cx="8460232" cy="1600438"/>
          </a:xfrm>
          <a:prstGeom prst="rect">
            <a:avLst/>
          </a:prstGeom>
          <a:noFill/>
        </p:spPr>
        <p:txBody>
          <a:bodyPr wrap="square" rtlCol="0">
            <a:spAutoFit/>
          </a:bodyPr>
          <a:lstStyle/>
          <a:p>
            <a:r>
              <a:rPr lang="en-US" sz="2000" dirty="0">
                <a:latin typeface="+mj-lt"/>
              </a:rPr>
              <a:t>El </a:t>
            </a:r>
            <a:r>
              <a:rPr lang="en-US" sz="2000" dirty="0" err="1" smtClean="0">
                <a:solidFill>
                  <a:srgbClr val="C00000"/>
                </a:solidFill>
                <a:latin typeface="+mj-lt"/>
              </a:rPr>
              <a:t>Día</a:t>
            </a:r>
            <a:r>
              <a:rPr lang="en-US" sz="2000" dirty="0" smtClean="0">
                <a:solidFill>
                  <a:srgbClr val="C00000"/>
                </a:solidFill>
                <a:latin typeface="+mj-lt"/>
              </a:rPr>
              <a:t> </a:t>
            </a:r>
            <a:r>
              <a:rPr lang="en-US" sz="2000" dirty="0">
                <a:solidFill>
                  <a:srgbClr val="C00000"/>
                </a:solidFill>
                <a:latin typeface="+mj-lt"/>
              </a:rPr>
              <a:t>de </a:t>
            </a:r>
            <a:r>
              <a:rPr lang="en-US" sz="2000" dirty="0" err="1">
                <a:solidFill>
                  <a:srgbClr val="C00000"/>
                </a:solidFill>
                <a:latin typeface="+mj-lt"/>
              </a:rPr>
              <a:t>los</a:t>
            </a:r>
            <a:r>
              <a:rPr lang="en-US" sz="2000" dirty="0">
                <a:solidFill>
                  <a:srgbClr val="C00000"/>
                </a:solidFill>
                <a:latin typeface="+mj-lt"/>
              </a:rPr>
              <a:t> </a:t>
            </a:r>
            <a:r>
              <a:rPr lang="en-US" sz="2000" dirty="0" err="1">
                <a:solidFill>
                  <a:srgbClr val="C00000"/>
                </a:solidFill>
                <a:latin typeface="+mj-lt"/>
              </a:rPr>
              <a:t>Muertos</a:t>
            </a:r>
            <a:r>
              <a:rPr lang="en-US" sz="2000" dirty="0">
                <a:solidFill>
                  <a:srgbClr val="C00000"/>
                </a:solidFill>
                <a:latin typeface="+mj-lt"/>
              </a:rPr>
              <a:t> </a:t>
            </a:r>
            <a:r>
              <a:rPr lang="en-US" sz="2000" dirty="0" err="1">
                <a:latin typeface="+mj-lt"/>
              </a:rPr>
              <a:t>en</a:t>
            </a:r>
            <a:r>
              <a:rPr lang="en-US" sz="2000" dirty="0">
                <a:latin typeface="+mj-lt"/>
              </a:rPr>
              <a:t> </a:t>
            </a:r>
            <a:r>
              <a:rPr lang="en-US" sz="2000" dirty="0" smtClean="0">
                <a:latin typeface="+mj-lt"/>
              </a:rPr>
              <a:t>México </a:t>
            </a:r>
            <a:r>
              <a:rPr lang="en-US" sz="2000" dirty="0">
                <a:latin typeface="+mj-lt"/>
              </a:rPr>
              <a:t>se </a:t>
            </a:r>
            <a:r>
              <a:rPr lang="en-US" sz="2000" dirty="0" err="1">
                <a:latin typeface="+mj-lt"/>
              </a:rPr>
              <a:t>preparan</a:t>
            </a:r>
            <a:r>
              <a:rPr lang="en-US" sz="2000" dirty="0">
                <a:latin typeface="+mj-lt"/>
              </a:rPr>
              <a:t> las </a:t>
            </a:r>
            <a:r>
              <a:rPr lang="en-US" sz="2000" dirty="0" err="1">
                <a:latin typeface="+mj-lt"/>
              </a:rPr>
              <a:t>comidas</a:t>
            </a:r>
            <a:r>
              <a:rPr lang="en-US" sz="2000" dirty="0">
                <a:latin typeface="+mj-lt"/>
              </a:rPr>
              <a:t> y </a:t>
            </a:r>
            <a:r>
              <a:rPr lang="en-US" sz="2000" dirty="0" err="1">
                <a:latin typeface="+mj-lt"/>
              </a:rPr>
              <a:t>bebidas</a:t>
            </a:r>
            <a:r>
              <a:rPr lang="en-US" sz="2000" dirty="0">
                <a:latin typeface="+mj-lt"/>
              </a:rPr>
              <a:t> </a:t>
            </a:r>
            <a:r>
              <a:rPr lang="en-US" sz="2000" dirty="0" err="1">
                <a:latin typeface="+mj-lt"/>
              </a:rPr>
              <a:t>favoritas</a:t>
            </a:r>
            <a:r>
              <a:rPr lang="en-US" sz="2000" dirty="0">
                <a:latin typeface="+mj-lt"/>
              </a:rPr>
              <a:t> de </a:t>
            </a:r>
            <a:r>
              <a:rPr lang="en-US" sz="2000" dirty="0" err="1">
                <a:latin typeface="+mj-lt"/>
              </a:rPr>
              <a:t>los</a:t>
            </a:r>
            <a:r>
              <a:rPr lang="en-US" sz="2000" dirty="0">
                <a:latin typeface="+mj-lt"/>
              </a:rPr>
              <a:t> </a:t>
            </a:r>
            <a:r>
              <a:rPr lang="en-US" sz="2000" dirty="0" err="1">
                <a:latin typeface="+mj-lt"/>
              </a:rPr>
              <a:t>familiares</a:t>
            </a:r>
            <a:r>
              <a:rPr lang="en-US" sz="2000" dirty="0">
                <a:latin typeface="+mj-lt"/>
              </a:rPr>
              <a:t> </a:t>
            </a:r>
            <a:r>
              <a:rPr lang="en-US" sz="2000" dirty="0" err="1">
                <a:latin typeface="+mj-lt"/>
              </a:rPr>
              <a:t>muertos</a:t>
            </a:r>
            <a:r>
              <a:rPr lang="en-US" sz="2000" dirty="0">
                <a:latin typeface="+mj-lt"/>
              </a:rPr>
              <a:t> y </a:t>
            </a:r>
            <a:r>
              <a:rPr lang="en-US" sz="2000" dirty="0" err="1">
                <a:latin typeface="+mj-lt"/>
              </a:rPr>
              <a:t>en</a:t>
            </a:r>
            <a:r>
              <a:rPr lang="en-US" sz="2000" dirty="0">
                <a:latin typeface="+mj-lt"/>
              </a:rPr>
              <a:t> las casas se </a:t>
            </a:r>
            <a:r>
              <a:rPr lang="en-US" sz="2000" dirty="0" err="1">
                <a:latin typeface="+mj-lt"/>
              </a:rPr>
              <a:t>ponen</a:t>
            </a:r>
            <a:r>
              <a:rPr lang="en-US" sz="2000" dirty="0">
                <a:latin typeface="+mj-lt"/>
              </a:rPr>
              <a:t> </a:t>
            </a:r>
            <a:r>
              <a:rPr lang="en-US" sz="2000" dirty="0" err="1">
                <a:latin typeface="+mj-lt"/>
              </a:rPr>
              <a:t>elaborados</a:t>
            </a:r>
            <a:r>
              <a:rPr lang="en-US" sz="2000" dirty="0">
                <a:latin typeface="+mj-lt"/>
              </a:rPr>
              <a:t> </a:t>
            </a:r>
            <a:r>
              <a:rPr lang="en-US" sz="2000" dirty="0" err="1">
                <a:latin typeface="+mj-lt"/>
              </a:rPr>
              <a:t>altares</a:t>
            </a:r>
            <a:r>
              <a:rPr lang="en-US" sz="2000" dirty="0">
                <a:latin typeface="+mj-lt"/>
              </a:rPr>
              <a:t> con comida, </a:t>
            </a:r>
            <a:r>
              <a:rPr lang="en-US" sz="2000" dirty="0" err="1">
                <a:latin typeface="+mj-lt"/>
              </a:rPr>
              <a:t>flores</a:t>
            </a:r>
            <a:r>
              <a:rPr lang="en-US" sz="2000" dirty="0">
                <a:latin typeface="+mj-lt"/>
              </a:rPr>
              <a:t> (</a:t>
            </a:r>
            <a:r>
              <a:rPr lang="en-US" sz="2000" dirty="0" err="1" smtClean="0">
                <a:latin typeface="+mj-lt"/>
              </a:rPr>
              <a:t>cempasúchil</a:t>
            </a:r>
            <a:r>
              <a:rPr lang="en-US" sz="2000" dirty="0">
                <a:latin typeface="+mj-lt"/>
              </a:rPr>
              <a:t>), </a:t>
            </a:r>
            <a:r>
              <a:rPr lang="en-US" sz="2000" dirty="0" err="1">
                <a:latin typeface="+mj-lt"/>
              </a:rPr>
              <a:t>velas</a:t>
            </a:r>
            <a:r>
              <a:rPr lang="en-US" sz="2000" dirty="0">
                <a:latin typeface="+mj-lt"/>
              </a:rPr>
              <a:t> </a:t>
            </a:r>
            <a:r>
              <a:rPr lang="en-US" sz="2000" dirty="0" err="1">
                <a:latin typeface="+mj-lt"/>
              </a:rPr>
              <a:t>blancas</a:t>
            </a:r>
            <a:r>
              <a:rPr lang="en-US" sz="2000" dirty="0">
                <a:latin typeface="+mj-lt"/>
              </a:rPr>
              <a:t> y </a:t>
            </a:r>
            <a:r>
              <a:rPr lang="en-US" sz="2000" dirty="0" err="1" smtClean="0">
                <a:latin typeface="+mj-lt"/>
              </a:rPr>
              <a:t>fotografías</a:t>
            </a:r>
            <a:r>
              <a:rPr lang="en-US" sz="2000" dirty="0" smtClean="0">
                <a:latin typeface="+mj-lt"/>
              </a:rPr>
              <a:t> </a:t>
            </a:r>
            <a:r>
              <a:rPr lang="en-US" sz="2000" dirty="0">
                <a:latin typeface="+mj-lt"/>
              </a:rPr>
              <a:t>de la persona </a:t>
            </a:r>
            <a:r>
              <a:rPr lang="en-US" sz="2000" dirty="0" err="1">
                <a:latin typeface="+mj-lt"/>
              </a:rPr>
              <a:t>muerta</a:t>
            </a:r>
            <a:r>
              <a:rPr lang="en-US" sz="2000" dirty="0">
                <a:latin typeface="+mj-lt"/>
              </a:rPr>
              <a:t> y del </a:t>
            </a:r>
            <a:r>
              <a:rPr lang="en-US" sz="2000" dirty="0" err="1">
                <a:latin typeface="+mj-lt"/>
              </a:rPr>
              <a:t>santo</a:t>
            </a:r>
            <a:r>
              <a:rPr lang="en-US" sz="2000" dirty="0">
                <a:latin typeface="+mj-lt"/>
              </a:rPr>
              <a:t> o </a:t>
            </a:r>
            <a:r>
              <a:rPr lang="en-US" sz="2000" dirty="0" err="1">
                <a:latin typeface="+mj-lt"/>
              </a:rPr>
              <a:t>santa</a:t>
            </a:r>
            <a:r>
              <a:rPr lang="en-US" sz="2000" dirty="0">
                <a:latin typeface="+mj-lt"/>
              </a:rPr>
              <a:t> de </a:t>
            </a:r>
            <a:r>
              <a:rPr lang="en-US" sz="2000" dirty="0" err="1">
                <a:latin typeface="+mj-lt"/>
              </a:rPr>
              <a:t>su</a:t>
            </a:r>
            <a:r>
              <a:rPr lang="en-US" sz="2000" dirty="0">
                <a:latin typeface="+mj-lt"/>
              </a:rPr>
              <a:t> </a:t>
            </a:r>
            <a:r>
              <a:rPr lang="en-US" sz="2000" dirty="0" err="1" smtClean="0">
                <a:latin typeface="+mj-lt"/>
              </a:rPr>
              <a:t>devoción</a:t>
            </a:r>
            <a:endParaRPr lang="en-US" sz="2000" dirty="0">
              <a:latin typeface="+mj-lt"/>
            </a:endParaRPr>
          </a:p>
          <a:p>
            <a:endParaRPr lang="en-US" dirty="0"/>
          </a:p>
        </p:txBody>
      </p:sp>
    </p:spTree>
    <p:extLst>
      <p:ext uri="{BB962C8B-B14F-4D97-AF65-F5344CB8AC3E}">
        <p14:creationId xmlns:p14="http://schemas.microsoft.com/office/powerpoint/2010/main" val="3567206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Imágenes</a:t>
            </a:r>
            <a:endParaRPr lang="en-US" dirty="0"/>
          </a:p>
        </p:txBody>
      </p:sp>
      <p:sp>
        <p:nvSpPr>
          <p:cNvPr id="3" name="Content Placeholder 2"/>
          <p:cNvSpPr>
            <a:spLocks noGrp="1"/>
          </p:cNvSpPr>
          <p:nvPr>
            <p:ph idx="1"/>
          </p:nvPr>
        </p:nvSpPr>
        <p:spPr/>
        <p:txBody>
          <a:bodyPr/>
          <a:lstStyle/>
          <a:p>
            <a:r>
              <a:rPr lang="en-US" dirty="0" err="1"/>
              <a:t>T’antawawa</a:t>
            </a:r>
            <a:r>
              <a:rPr lang="en-US" dirty="0"/>
              <a:t> </a:t>
            </a:r>
            <a:r>
              <a:rPr lang="en-US" dirty="0" err="1" smtClean="0"/>
              <a:t>boliviana</a:t>
            </a:r>
            <a:r>
              <a:rPr lang="en-US" dirty="0" smtClean="0"/>
              <a:t>: Rafael </a:t>
            </a:r>
            <a:r>
              <a:rPr lang="en-US" dirty="0" err="1" smtClean="0"/>
              <a:t>Climent</a:t>
            </a:r>
            <a:r>
              <a:rPr lang="en-US" dirty="0" smtClean="0"/>
              <a:t>-Espino</a:t>
            </a:r>
          </a:p>
          <a:p>
            <a:r>
              <a:rPr lang="en-US" dirty="0" err="1" smtClean="0"/>
              <a:t>Huesos</a:t>
            </a:r>
            <a:r>
              <a:rPr lang="en-US" dirty="0" smtClean="0"/>
              <a:t> de </a:t>
            </a:r>
            <a:r>
              <a:rPr lang="en-US" dirty="0" err="1" smtClean="0"/>
              <a:t>santo</a:t>
            </a:r>
            <a:r>
              <a:rPr lang="en-US" dirty="0"/>
              <a:t>: By </a:t>
            </a:r>
            <a:r>
              <a:rPr lang="en-US" dirty="0" err="1"/>
              <a:t>Tamorlan</a:t>
            </a:r>
            <a:r>
              <a:rPr lang="en-US" dirty="0"/>
              <a:t> (Own work) [Public domain], via Wikimedia </a:t>
            </a:r>
            <a:r>
              <a:rPr lang="en-US" dirty="0" smtClean="0"/>
              <a:t>Commons</a:t>
            </a:r>
          </a:p>
          <a:p>
            <a:r>
              <a:rPr lang="en-US" dirty="0" err="1" smtClean="0"/>
              <a:t>Huesos</a:t>
            </a:r>
            <a:r>
              <a:rPr lang="en-US" dirty="0" smtClean="0"/>
              <a:t> de San </a:t>
            </a:r>
            <a:r>
              <a:rPr lang="en-US" dirty="0" err="1" smtClean="0"/>
              <a:t>Expedito</a:t>
            </a:r>
            <a:r>
              <a:rPr lang="en-US" dirty="0"/>
              <a:t>: By </a:t>
            </a:r>
            <a:r>
              <a:rPr lang="en-US" dirty="0" err="1"/>
              <a:t>Tamorlan</a:t>
            </a:r>
            <a:r>
              <a:rPr lang="en-US" dirty="0"/>
              <a:t> (Own work) [CC BY 3.0 (http://</a:t>
            </a:r>
            <a:r>
              <a:rPr lang="en-US" dirty="0" err="1"/>
              <a:t>creativecommons.org</a:t>
            </a:r>
            <a:r>
              <a:rPr lang="en-US" dirty="0"/>
              <a:t>/licenses/by/3.0)], via Wikimedia </a:t>
            </a:r>
            <a:r>
              <a:rPr lang="en-US" dirty="0" smtClean="0"/>
              <a:t>Commons</a:t>
            </a:r>
          </a:p>
          <a:p>
            <a:r>
              <a:rPr lang="en-US" dirty="0" err="1" smtClean="0"/>
              <a:t>Panellets</a:t>
            </a:r>
            <a:r>
              <a:rPr lang="en-US" dirty="0" smtClean="0"/>
              <a:t>: By </a:t>
            </a:r>
            <a:r>
              <a:rPr lang="en-US" dirty="0" err="1"/>
              <a:t>Mutari</a:t>
            </a:r>
            <a:r>
              <a:rPr lang="en-US" dirty="0"/>
              <a:t> 15:57, 30 October 2007 (UTC) (Own work) [Public domain], via Wikimedia Commons</a:t>
            </a:r>
            <a:endParaRPr lang="en-US" dirty="0" smtClean="0"/>
          </a:p>
          <a:p>
            <a:r>
              <a:rPr lang="en-US" dirty="0" err="1" smtClean="0"/>
              <a:t>Otras</a:t>
            </a:r>
            <a:r>
              <a:rPr lang="en-US" dirty="0" smtClean="0"/>
              <a:t> </a:t>
            </a:r>
            <a:r>
              <a:rPr lang="en-US" dirty="0" err="1" smtClean="0"/>
              <a:t>fotos</a:t>
            </a:r>
            <a:r>
              <a:rPr lang="en-US" dirty="0" smtClean="0"/>
              <a:t>: Ana M. Gómez-Bravo</a:t>
            </a:r>
            <a:endParaRPr lang="en-US" dirty="0"/>
          </a:p>
        </p:txBody>
      </p:sp>
    </p:spTree>
    <p:extLst>
      <p:ext uri="{BB962C8B-B14F-4D97-AF65-F5344CB8AC3E}">
        <p14:creationId xmlns:p14="http://schemas.microsoft.com/office/powerpoint/2010/main" val="1121722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92" y="301117"/>
            <a:ext cx="5836158" cy="2771267"/>
          </a:xfrm>
          <a:ln w="19050">
            <a:noFill/>
          </a:ln>
        </p:spPr>
        <p:txBody>
          <a:bodyPr>
            <a:normAutofit/>
          </a:bodyPr>
          <a:lstStyle/>
          <a:p>
            <a:r>
              <a:rPr lang="en-US" sz="3600" dirty="0" smtClean="0"/>
              <a:t>Las </a:t>
            </a:r>
            <a:r>
              <a:rPr lang="en-US" sz="3600" dirty="0" err="1" smtClean="0"/>
              <a:t>bebidas</a:t>
            </a:r>
            <a:r>
              <a:rPr lang="en-US" sz="3600" dirty="0" smtClean="0"/>
              <a:t> </a:t>
            </a:r>
            <a:r>
              <a:rPr lang="en-US" sz="3600" dirty="0" err="1" smtClean="0"/>
              <a:t>destiladas</a:t>
            </a:r>
            <a:r>
              <a:rPr lang="en-US" sz="3600" dirty="0" smtClean="0"/>
              <a:t> </a:t>
            </a:r>
            <a:r>
              <a:rPr lang="en-US" sz="3600" dirty="0" err="1" smtClean="0"/>
              <a:t>como</a:t>
            </a:r>
            <a:r>
              <a:rPr lang="en-US" sz="3600" dirty="0" smtClean="0"/>
              <a:t> el tequila, el </a:t>
            </a:r>
            <a:r>
              <a:rPr lang="en-US" sz="3600" dirty="0" err="1" smtClean="0"/>
              <a:t>ron</a:t>
            </a:r>
            <a:r>
              <a:rPr lang="en-US" sz="3600" dirty="0" smtClean="0"/>
              <a:t> o el brandy de Jerez a menudo </a:t>
            </a:r>
            <a:r>
              <a:rPr lang="en-US" sz="3600" dirty="0" err="1" smtClean="0"/>
              <a:t>aparecen</a:t>
            </a:r>
            <a:r>
              <a:rPr lang="en-US" sz="3600" dirty="0" smtClean="0"/>
              <a:t> </a:t>
            </a:r>
            <a:r>
              <a:rPr lang="en-US" sz="3600" dirty="0" err="1" smtClean="0"/>
              <a:t>unidas</a:t>
            </a:r>
            <a:r>
              <a:rPr lang="en-US" sz="3600" dirty="0" smtClean="0"/>
              <a:t> a </a:t>
            </a:r>
            <a:r>
              <a:rPr lang="en-US" sz="3600" dirty="0" err="1" smtClean="0">
                <a:solidFill>
                  <a:srgbClr val="C00000"/>
                </a:solidFill>
              </a:rPr>
              <a:t>imágenes</a:t>
            </a:r>
            <a:r>
              <a:rPr lang="en-US" sz="3600" dirty="0" smtClean="0">
                <a:solidFill>
                  <a:srgbClr val="C00000"/>
                </a:solidFill>
              </a:rPr>
              <a:t> de </a:t>
            </a:r>
            <a:r>
              <a:rPr lang="en-US" sz="3600" dirty="0" err="1" smtClean="0">
                <a:solidFill>
                  <a:srgbClr val="C00000"/>
                </a:solidFill>
              </a:rPr>
              <a:t>masculinidad</a:t>
            </a:r>
            <a:r>
              <a:rPr lang="en-US" sz="3600" dirty="0" smtClean="0">
                <a:solidFill>
                  <a:srgbClr val="C00000"/>
                </a:solidFill>
              </a:rPr>
              <a:t> </a:t>
            </a:r>
            <a:endParaRPr lang="en-US" sz="3600" dirty="0">
              <a:solidFill>
                <a:srgbClr val="C00000"/>
              </a:solidFill>
            </a:endParaRPr>
          </a:p>
        </p:txBody>
      </p:sp>
      <p:sp>
        <p:nvSpPr>
          <p:cNvPr id="6" name="TextBox 5"/>
          <p:cNvSpPr txBox="1"/>
          <p:nvPr/>
        </p:nvSpPr>
        <p:spPr>
          <a:xfrm>
            <a:off x="1544320" y="3185959"/>
            <a:ext cx="4326128" cy="1323439"/>
          </a:xfrm>
          <a:prstGeom prst="rect">
            <a:avLst/>
          </a:prstGeom>
          <a:noFill/>
          <a:ln w="19050">
            <a:solidFill>
              <a:srgbClr val="C00000"/>
            </a:solidFill>
          </a:ln>
        </p:spPr>
        <p:txBody>
          <a:bodyPr wrap="square" rtlCol="0">
            <a:spAutoFit/>
          </a:bodyPr>
          <a:lstStyle/>
          <a:p>
            <a:r>
              <a:rPr lang="en-US" sz="2000" dirty="0" smtClean="0"/>
              <a:t>El brandy de Jerez </a:t>
            </a:r>
            <a:r>
              <a:rPr lang="en-US" sz="2000" dirty="0" err="1" smtClean="0"/>
              <a:t>aparece</a:t>
            </a:r>
            <a:r>
              <a:rPr lang="en-US" sz="2000" dirty="0" smtClean="0"/>
              <a:t> </a:t>
            </a:r>
            <a:r>
              <a:rPr lang="en-US" sz="2000" dirty="0" err="1" smtClean="0"/>
              <a:t>en</a:t>
            </a:r>
            <a:r>
              <a:rPr lang="en-US" sz="2000" dirty="0" smtClean="0"/>
              <a:t> </a:t>
            </a:r>
            <a:r>
              <a:rPr lang="en-US" sz="2000" dirty="0" err="1" smtClean="0"/>
              <a:t>estas</a:t>
            </a:r>
            <a:r>
              <a:rPr lang="en-US" sz="2000" dirty="0" smtClean="0"/>
              <a:t> </a:t>
            </a:r>
            <a:r>
              <a:rPr lang="en-US" sz="2000" dirty="0" err="1" smtClean="0"/>
              <a:t>botellas</a:t>
            </a:r>
            <a:r>
              <a:rPr lang="en-US" sz="2000" dirty="0" smtClean="0"/>
              <a:t> </a:t>
            </a:r>
            <a:r>
              <a:rPr lang="en-US" sz="2000" dirty="0" err="1" smtClean="0"/>
              <a:t>representado</a:t>
            </a:r>
            <a:r>
              <a:rPr lang="en-US" sz="2000" dirty="0" smtClean="0"/>
              <a:t> </a:t>
            </a:r>
            <a:r>
              <a:rPr lang="en-US" sz="2000" dirty="0" err="1" smtClean="0"/>
              <a:t>por</a:t>
            </a:r>
            <a:r>
              <a:rPr lang="en-US" sz="2000" dirty="0" smtClean="0"/>
              <a:t> la imagen del </a:t>
            </a:r>
            <a:r>
              <a:rPr lang="en-US" sz="2000" dirty="0" err="1" smtClean="0"/>
              <a:t>toro</a:t>
            </a:r>
            <a:r>
              <a:rPr lang="en-US" sz="2000" dirty="0" smtClean="0"/>
              <a:t>, </a:t>
            </a:r>
            <a:r>
              <a:rPr lang="en-US" sz="2000" dirty="0" err="1" smtClean="0"/>
              <a:t>también</a:t>
            </a:r>
            <a:r>
              <a:rPr lang="en-US" sz="2000" dirty="0" smtClean="0"/>
              <a:t> </a:t>
            </a:r>
            <a:r>
              <a:rPr lang="en-US" sz="2000" dirty="0" err="1" smtClean="0"/>
              <a:t>asociado</a:t>
            </a:r>
            <a:r>
              <a:rPr lang="en-US" sz="2000" dirty="0" smtClean="0"/>
              <a:t> con la </a:t>
            </a:r>
            <a:r>
              <a:rPr lang="en-US" sz="2000" dirty="0" err="1" smtClean="0"/>
              <a:t>masculinidad</a:t>
            </a:r>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448" y="91440"/>
            <a:ext cx="5160823" cy="6766560"/>
          </a:xfrm>
          <a:prstGeom prst="rect">
            <a:avLst/>
          </a:prstGeom>
        </p:spPr>
      </p:pic>
      <p:sp>
        <p:nvSpPr>
          <p:cNvPr id="11" name="TextBox 10"/>
          <p:cNvSpPr txBox="1"/>
          <p:nvPr/>
        </p:nvSpPr>
        <p:spPr>
          <a:xfrm>
            <a:off x="393192" y="4679728"/>
            <a:ext cx="5477256" cy="2031325"/>
          </a:xfrm>
          <a:prstGeom prst="rect">
            <a:avLst/>
          </a:prstGeom>
          <a:noFill/>
          <a:ln w="19050">
            <a:solidFill>
              <a:srgbClr val="C00000"/>
            </a:solidFill>
          </a:ln>
        </p:spPr>
        <p:txBody>
          <a:bodyPr wrap="square" rtlCol="0">
            <a:spAutoFit/>
          </a:bodyPr>
          <a:lstStyle/>
          <a:p>
            <a:r>
              <a:rPr lang="en-US" dirty="0" err="1" smtClean="0"/>
              <a:t>Busca</a:t>
            </a:r>
            <a:r>
              <a:rPr lang="en-US" dirty="0" smtClean="0"/>
              <a:t> </a:t>
            </a:r>
            <a:r>
              <a:rPr lang="en-US" dirty="0" err="1" smtClean="0"/>
              <a:t>etiquetas</a:t>
            </a:r>
            <a:r>
              <a:rPr lang="en-US" dirty="0" smtClean="0"/>
              <a:t> y </a:t>
            </a:r>
            <a:r>
              <a:rPr lang="en-US" dirty="0" err="1" smtClean="0">
                <a:solidFill>
                  <a:srgbClr val="002060"/>
                </a:solidFill>
              </a:rPr>
              <a:t>anuncios</a:t>
            </a:r>
            <a:r>
              <a:rPr lang="en-US" dirty="0" smtClean="0"/>
              <a:t> </a:t>
            </a:r>
            <a:r>
              <a:rPr lang="en-US" dirty="0" err="1" smtClean="0"/>
              <a:t>televisivos</a:t>
            </a:r>
            <a:r>
              <a:rPr lang="en-US" dirty="0" smtClean="0"/>
              <a:t> de </a:t>
            </a:r>
            <a:r>
              <a:rPr lang="en-US" dirty="0" err="1" smtClean="0"/>
              <a:t>bebidas</a:t>
            </a:r>
            <a:r>
              <a:rPr lang="en-US" dirty="0" smtClean="0"/>
              <a:t> y </a:t>
            </a:r>
            <a:r>
              <a:rPr lang="en-US" dirty="0" err="1" smtClean="0"/>
              <a:t>comidas</a:t>
            </a:r>
            <a:r>
              <a:rPr lang="en-US" dirty="0" smtClean="0"/>
              <a:t> y </a:t>
            </a:r>
            <a:r>
              <a:rPr lang="en-US" dirty="0" err="1" smtClean="0"/>
              <a:t>analiza</a:t>
            </a:r>
            <a:r>
              <a:rPr lang="en-US" dirty="0" smtClean="0"/>
              <a:t> las </a:t>
            </a:r>
            <a:r>
              <a:rPr lang="en-US" dirty="0" err="1" smtClean="0"/>
              <a:t>relaciones</a:t>
            </a:r>
            <a:r>
              <a:rPr lang="en-US" dirty="0" smtClean="0"/>
              <a:t> que </a:t>
            </a:r>
            <a:r>
              <a:rPr lang="en-US" dirty="0" err="1" smtClean="0"/>
              <a:t>intentan</a:t>
            </a:r>
            <a:r>
              <a:rPr lang="en-US" dirty="0" smtClean="0"/>
              <a:t> </a:t>
            </a:r>
            <a:r>
              <a:rPr lang="en-US" dirty="0" err="1" smtClean="0"/>
              <a:t>establecer</a:t>
            </a:r>
            <a:r>
              <a:rPr lang="en-US" dirty="0" smtClean="0"/>
              <a:t> entre comida, </a:t>
            </a:r>
            <a:r>
              <a:rPr lang="en-US" dirty="0" err="1" smtClean="0"/>
              <a:t>bebida</a:t>
            </a:r>
            <a:r>
              <a:rPr lang="en-US" dirty="0" smtClean="0"/>
              <a:t> y </a:t>
            </a:r>
            <a:r>
              <a:rPr lang="en-US" dirty="0" err="1" smtClean="0"/>
              <a:t>género</a:t>
            </a:r>
            <a:r>
              <a:rPr lang="en-US" dirty="0" smtClean="0"/>
              <a:t>.</a:t>
            </a:r>
          </a:p>
          <a:p>
            <a:r>
              <a:rPr lang="en-US" dirty="0" err="1" smtClean="0"/>
              <a:t>Puedes</a:t>
            </a:r>
            <a:r>
              <a:rPr lang="en-US" dirty="0" smtClean="0"/>
              <a:t> </a:t>
            </a:r>
            <a:r>
              <a:rPr lang="en-US" dirty="0" err="1" smtClean="0"/>
              <a:t>empezar</a:t>
            </a:r>
            <a:r>
              <a:rPr lang="en-US" dirty="0" smtClean="0"/>
              <a:t> con </a:t>
            </a:r>
            <a:r>
              <a:rPr lang="en-US" dirty="0" err="1" smtClean="0"/>
              <a:t>estos</a:t>
            </a:r>
            <a:r>
              <a:rPr lang="en-US" dirty="0" smtClean="0"/>
              <a:t> </a:t>
            </a:r>
            <a:r>
              <a:rPr lang="en-US" dirty="0" err="1" smtClean="0"/>
              <a:t>ejemplos</a:t>
            </a:r>
            <a:r>
              <a:rPr lang="en-US" dirty="0" smtClean="0"/>
              <a:t>: </a:t>
            </a:r>
          </a:p>
          <a:p>
            <a:r>
              <a:rPr lang="en-US" dirty="0">
                <a:hlinkClick r:id="rId3"/>
              </a:rPr>
              <a:t>https://</a:t>
            </a:r>
            <a:r>
              <a:rPr lang="en-US" dirty="0" smtClean="0">
                <a:hlinkClick r:id="rId3"/>
              </a:rPr>
              <a:t>www.youtube.com/watch?v=aZSSiYvgxsU</a:t>
            </a:r>
            <a:endParaRPr lang="en-US" dirty="0" smtClean="0"/>
          </a:p>
          <a:p>
            <a:r>
              <a:rPr lang="en-US" dirty="0">
                <a:hlinkClick r:id="rId4"/>
              </a:rPr>
              <a:t>https://</a:t>
            </a:r>
            <a:r>
              <a:rPr lang="en-US" dirty="0" smtClean="0">
                <a:hlinkClick r:id="rId4"/>
              </a:rPr>
              <a:t>www.youtube.com/watch?v=Ac4jNuWoOPg</a:t>
            </a:r>
            <a:endParaRPr lang="en-US" dirty="0" smtClean="0"/>
          </a:p>
          <a:p>
            <a:endParaRPr lang="en-US" dirty="0"/>
          </a:p>
        </p:txBody>
      </p:sp>
    </p:spTree>
    <p:extLst>
      <p:ext uri="{BB962C8B-B14F-4D97-AF65-F5344CB8AC3E}">
        <p14:creationId xmlns:p14="http://schemas.microsoft.com/office/powerpoint/2010/main" val="946415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774959" y="6074080"/>
            <a:ext cx="9449232" cy="711842"/>
          </a:xfrm>
          <a:prstGeom prst="rect">
            <a:avLst/>
          </a:prstGeom>
        </p:spPr>
        <p:txBody>
          <a:bodyPr>
            <a:normAutofit fontScale="25000" lnSpcReduction="20000"/>
          </a:bodyPr>
          <a:lstStyle/>
          <a:p>
            <a:pPr marL="342900" indent="-342900">
              <a:buFont typeface="Wingdings" charset="2"/>
              <a:buChar char="v"/>
            </a:pPr>
            <a:endParaRPr lang="en-US" dirty="0" smtClean="0">
              <a:hlinkClick r:id="rId2"/>
            </a:endParaRPr>
          </a:p>
          <a:p>
            <a:pPr marL="342900" indent="-342900">
              <a:buFont typeface="Wingdings" charset="2"/>
              <a:buChar char="v"/>
            </a:pPr>
            <a:endParaRPr lang="en-US" dirty="0">
              <a:hlinkClick r:id="rId2"/>
            </a:endParaRPr>
          </a:p>
          <a:p>
            <a:pPr marL="0" indent="0">
              <a:buNone/>
            </a:pPr>
            <a:r>
              <a:rPr lang="en-US" sz="6200" dirty="0" smtClean="0">
                <a:hlinkClick r:id="rId2"/>
              </a:rPr>
              <a:t>http</a:t>
            </a:r>
            <a:r>
              <a:rPr lang="en-US" sz="6200" dirty="0">
                <a:hlinkClick r:id="rId2"/>
              </a:rPr>
              <a:t>://livewellnetwork.com/Mexico:-One-Plate-At-A-Time/episodes/Welcome-to-Tequila/</a:t>
            </a:r>
            <a:r>
              <a:rPr lang="en-US" sz="6200" dirty="0" smtClean="0">
                <a:hlinkClick r:id="rId2"/>
              </a:rPr>
              <a:t>7580837</a:t>
            </a:r>
            <a:endParaRPr lang="en-US" sz="6200" dirty="0" smtClean="0"/>
          </a:p>
          <a:p>
            <a:pPr marL="342900" indent="-342900">
              <a:buFont typeface="Wingdings" charset="2"/>
              <a:buChar char="v"/>
            </a:pPr>
            <a:endParaRPr lang="en-US" dirty="0" smtClean="0"/>
          </a:p>
        </p:txBody>
      </p:sp>
      <p:sp>
        <p:nvSpPr>
          <p:cNvPr id="3" name="Title 2"/>
          <p:cNvSpPr>
            <a:spLocks noGrp="1"/>
          </p:cNvSpPr>
          <p:nvPr>
            <p:ph type="title"/>
          </p:nvPr>
        </p:nvSpPr>
        <p:spPr>
          <a:xfrm>
            <a:off x="433738" y="85059"/>
            <a:ext cx="1990486" cy="836429"/>
          </a:xfrm>
        </p:spPr>
        <p:txBody>
          <a:bodyPr/>
          <a:lstStyle/>
          <a:p>
            <a:r>
              <a:rPr lang="en-US" dirty="0" smtClean="0">
                <a:solidFill>
                  <a:srgbClr val="C00000"/>
                </a:solidFill>
              </a:rPr>
              <a:t>Tequila</a:t>
            </a:r>
            <a:endParaRPr lang="en-US" dirty="0">
              <a:solidFill>
                <a:srgbClr val="C00000"/>
              </a:solidFill>
            </a:endParaRPr>
          </a:p>
        </p:txBody>
      </p:sp>
      <p:sp>
        <p:nvSpPr>
          <p:cNvPr id="4" name="TextBox 3"/>
          <p:cNvSpPr txBox="1"/>
          <p:nvPr/>
        </p:nvSpPr>
        <p:spPr>
          <a:xfrm>
            <a:off x="112602" y="921488"/>
            <a:ext cx="8295593" cy="5433776"/>
          </a:xfrm>
          <a:prstGeom prst="rect">
            <a:avLst/>
          </a:prstGeom>
          <a:noFill/>
        </p:spPr>
        <p:txBody>
          <a:bodyPr wrap="square" rtlCol="0">
            <a:spAutoFit/>
          </a:bodyPr>
          <a:lstStyle/>
          <a:p>
            <a:pPr marL="285750" indent="-285750">
              <a:buFont typeface="Wingdings" charset="2"/>
              <a:buChar char="v"/>
            </a:pPr>
            <a:r>
              <a:rPr lang="en-US" sz="2400" dirty="0" err="1"/>
              <a:t>Bebida</a:t>
            </a:r>
            <a:r>
              <a:rPr lang="en-US" sz="2400" dirty="0"/>
              <a:t> </a:t>
            </a:r>
            <a:r>
              <a:rPr lang="en-US" sz="2400" dirty="0" err="1"/>
              <a:t>destilada</a:t>
            </a:r>
            <a:r>
              <a:rPr lang="en-US" sz="2400" dirty="0"/>
              <a:t> </a:t>
            </a:r>
            <a:r>
              <a:rPr lang="en-US" sz="2400" dirty="0" err="1"/>
              <a:t>hecha</a:t>
            </a:r>
            <a:r>
              <a:rPr lang="en-US" sz="2400" dirty="0"/>
              <a:t> del agave </a:t>
            </a:r>
            <a:r>
              <a:rPr lang="en-US" sz="2400" dirty="0" err="1"/>
              <a:t>azul</a:t>
            </a:r>
            <a:r>
              <a:rPr lang="en-US" sz="2400" dirty="0"/>
              <a:t> </a:t>
            </a:r>
            <a:r>
              <a:rPr lang="en-US" sz="2400" dirty="0" err="1"/>
              <a:t>en</a:t>
            </a:r>
            <a:r>
              <a:rPr lang="en-US" sz="2400" dirty="0"/>
              <a:t> la ciudad de Tequila (</a:t>
            </a:r>
            <a:r>
              <a:rPr lang="en-US" sz="2400" dirty="0" smtClean="0"/>
              <a:t>México</a:t>
            </a:r>
            <a:r>
              <a:rPr lang="en-US" sz="2400" dirty="0"/>
              <a:t>) y </a:t>
            </a:r>
            <a:r>
              <a:rPr lang="en-US" sz="2400" dirty="0" err="1" smtClean="0"/>
              <a:t>alrededores</a:t>
            </a:r>
            <a:endParaRPr lang="en-US" sz="2400" dirty="0" smtClean="0"/>
          </a:p>
          <a:p>
            <a:pPr marL="285750" indent="-285750">
              <a:buFont typeface="Wingdings" charset="2"/>
              <a:buChar char="v"/>
            </a:pPr>
            <a:r>
              <a:rPr lang="en-US" sz="2400" dirty="0" smtClean="0"/>
              <a:t>Si </a:t>
            </a:r>
            <a:r>
              <a:rPr lang="en-US" sz="2400" dirty="0"/>
              <a:t>se </a:t>
            </a:r>
            <a:r>
              <a:rPr lang="en-US" sz="2400" dirty="0" err="1"/>
              <a:t>hace</a:t>
            </a:r>
            <a:r>
              <a:rPr lang="en-US" sz="2400" dirty="0"/>
              <a:t> de </a:t>
            </a:r>
            <a:r>
              <a:rPr lang="en-US" sz="2400" dirty="0" err="1"/>
              <a:t>otro</a:t>
            </a:r>
            <a:r>
              <a:rPr lang="en-US" sz="2400" dirty="0"/>
              <a:t> </a:t>
            </a:r>
            <a:r>
              <a:rPr lang="en-US" sz="2400" dirty="0" err="1"/>
              <a:t>tipo</a:t>
            </a:r>
            <a:r>
              <a:rPr lang="en-US" sz="2400" dirty="0"/>
              <a:t> de agave, la </a:t>
            </a:r>
            <a:r>
              <a:rPr lang="en-US" sz="2400" dirty="0" err="1"/>
              <a:t>bebida</a:t>
            </a:r>
            <a:r>
              <a:rPr lang="en-US" sz="2400" dirty="0"/>
              <a:t> </a:t>
            </a:r>
            <a:r>
              <a:rPr lang="en-US" sz="2400" dirty="0" err="1"/>
              <a:t>destilada</a:t>
            </a:r>
            <a:r>
              <a:rPr lang="en-US" sz="2400" dirty="0"/>
              <a:t> se llama </a:t>
            </a:r>
            <a:r>
              <a:rPr lang="en-US" sz="2400" dirty="0" err="1" smtClean="0">
                <a:solidFill>
                  <a:srgbClr val="C00000"/>
                </a:solidFill>
              </a:rPr>
              <a:t>mezcal</a:t>
            </a:r>
            <a:endParaRPr lang="en-US" sz="2400" dirty="0" smtClean="0">
              <a:solidFill>
                <a:srgbClr val="C00000"/>
              </a:solidFill>
            </a:endParaRPr>
          </a:p>
          <a:p>
            <a:pPr marL="285750" indent="-285750">
              <a:buFont typeface="Wingdings" charset="2"/>
              <a:buChar char="v"/>
            </a:pPr>
            <a:r>
              <a:rPr lang="en-US" sz="2400" dirty="0" smtClean="0"/>
              <a:t>La </a:t>
            </a:r>
            <a:r>
              <a:rPr lang="en-US" sz="2400" dirty="0" err="1" smtClean="0">
                <a:solidFill>
                  <a:srgbClr val="C00000"/>
                </a:solidFill>
              </a:rPr>
              <a:t>destilación</a:t>
            </a:r>
            <a:r>
              <a:rPr lang="en-US" sz="2400" dirty="0" smtClean="0"/>
              <a:t> </a:t>
            </a:r>
            <a:r>
              <a:rPr lang="en-US" sz="2400" dirty="0" err="1"/>
              <a:t>fue</a:t>
            </a:r>
            <a:r>
              <a:rPr lang="en-US" sz="2400" dirty="0"/>
              <a:t> </a:t>
            </a:r>
            <a:r>
              <a:rPr lang="en-US" sz="2400" dirty="0" err="1"/>
              <a:t>introducida</a:t>
            </a:r>
            <a:r>
              <a:rPr lang="en-US" sz="2400" dirty="0"/>
              <a:t> </a:t>
            </a:r>
            <a:r>
              <a:rPr lang="en-US" sz="2400" dirty="0" err="1"/>
              <a:t>por</a:t>
            </a:r>
            <a:r>
              <a:rPr lang="en-US" sz="2400" dirty="0"/>
              <a:t> </a:t>
            </a:r>
            <a:r>
              <a:rPr lang="en-US" sz="2400" dirty="0" err="1"/>
              <a:t>los</a:t>
            </a:r>
            <a:r>
              <a:rPr lang="en-US" sz="2400" dirty="0"/>
              <a:t> </a:t>
            </a:r>
            <a:r>
              <a:rPr lang="en-US" sz="2400" dirty="0" err="1" smtClean="0"/>
              <a:t>españoles</a:t>
            </a:r>
            <a:endParaRPr lang="en-US" sz="2400" dirty="0" smtClean="0"/>
          </a:p>
          <a:p>
            <a:pPr marL="285750" indent="-285750">
              <a:buFont typeface="Wingdings" charset="2"/>
              <a:buChar char="v"/>
            </a:pPr>
            <a:r>
              <a:rPr lang="en-US" sz="2400" dirty="0" smtClean="0"/>
              <a:t>Los </a:t>
            </a:r>
            <a:r>
              <a:rPr lang="en-US" sz="2400" dirty="0" err="1"/>
              <a:t>nativos</a:t>
            </a:r>
            <a:r>
              <a:rPr lang="en-US" sz="2400" dirty="0"/>
              <a:t> </a:t>
            </a:r>
            <a:r>
              <a:rPr lang="en-US" sz="2400" dirty="0" err="1"/>
              <a:t>americanos</a:t>
            </a:r>
            <a:r>
              <a:rPr lang="en-US" sz="2400" dirty="0"/>
              <a:t> </a:t>
            </a:r>
            <a:r>
              <a:rPr lang="en-US" sz="2400" dirty="0" err="1" smtClean="0"/>
              <a:t>consumían</a:t>
            </a:r>
            <a:r>
              <a:rPr lang="en-US" sz="2400" dirty="0" smtClean="0"/>
              <a:t> </a:t>
            </a:r>
            <a:r>
              <a:rPr lang="en-US" sz="2400" dirty="0" err="1"/>
              <a:t>bebidas</a:t>
            </a:r>
            <a:r>
              <a:rPr lang="en-US" sz="2400" dirty="0"/>
              <a:t> </a:t>
            </a:r>
            <a:r>
              <a:rPr lang="en-US" sz="2400" dirty="0" err="1"/>
              <a:t>fermentadas</a:t>
            </a:r>
            <a:r>
              <a:rPr lang="en-US" sz="2400" dirty="0"/>
              <a:t> con </a:t>
            </a:r>
            <a:r>
              <a:rPr lang="en-US" sz="2400" dirty="0" err="1"/>
              <a:t>bajo</a:t>
            </a:r>
            <a:r>
              <a:rPr lang="en-US" sz="2400" dirty="0"/>
              <a:t> </a:t>
            </a:r>
            <a:r>
              <a:rPr lang="en-US" sz="2400" dirty="0" err="1"/>
              <a:t>contenido</a:t>
            </a:r>
            <a:r>
              <a:rPr lang="en-US" sz="2400" dirty="0"/>
              <a:t> </a:t>
            </a:r>
            <a:r>
              <a:rPr lang="en-US" sz="2400" dirty="0" err="1" smtClean="0"/>
              <a:t>alcohólico</a:t>
            </a:r>
            <a:r>
              <a:rPr lang="en-US" sz="2400" dirty="0" smtClean="0"/>
              <a:t> (</a:t>
            </a:r>
            <a:r>
              <a:rPr lang="en-US" sz="2400" dirty="0" err="1" smtClean="0"/>
              <a:t>como</a:t>
            </a:r>
            <a:r>
              <a:rPr lang="en-US" sz="2400" dirty="0" smtClean="0"/>
              <a:t> </a:t>
            </a:r>
            <a:r>
              <a:rPr lang="en-US" sz="2400" dirty="0" err="1" smtClean="0"/>
              <a:t>por</a:t>
            </a:r>
            <a:r>
              <a:rPr lang="en-US" sz="2400" dirty="0" smtClean="0"/>
              <a:t> </a:t>
            </a:r>
            <a:r>
              <a:rPr lang="en-US" sz="2400" dirty="0" err="1"/>
              <a:t>ejemplo</a:t>
            </a:r>
            <a:r>
              <a:rPr lang="en-US" sz="2400" dirty="0"/>
              <a:t>, </a:t>
            </a:r>
            <a:r>
              <a:rPr lang="en-US" sz="2400" dirty="0" err="1">
                <a:solidFill>
                  <a:srgbClr val="C00000"/>
                </a:solidFill>
              </a:rPr>
              <a:t>pulque</a:t>
            </a:r>
            <a:r>
              <a:rPr lang="en-US" sz="2400" dirty="0"/>
              <a:t>, </a:t>
            </a:r>
            <a:r>
              <a:rPr lang="en-US" sz="2400" dirty="0" err="1">
                <a:solidFill>
                  <a:srgbClr val="C00000"/>
                </a:solidFill>
              </a:rPr>
              <a:t>chicha</a:t>
            </a:r>
            <a:r>
              <a:rPr lang="en-US" sz="2400" dirty="0" smtClean="0"/>
              <a:t>)</a:t>
            </a:r>
          </a:p>
          <a:p>
            <a:pPr marL="285750" indent="-285750">
              <a:buFont typeface="Wingdings" charset="2"/>
              <a:buChar char="v"/>
            </a:pPr>
            <a:r>
              <a:rPr lang="en-US" sz="2400" dirty="0" smtClean="0"/>
              <a:t>Antes </a:t>
            </a:r>
            <a:r>
              <a:rPr lang="en-US" sz="2400" dirty="0"/>
              <a:t>de la </a:t>
            </a:r>
            <a:r>
              <a:rPr lang="en-US" sz="2400" dirty="0" err="1"/>
              <a:t>destilación</a:t>
            </a:r>
            <a:r>
              <a:rPr lang="en-US" sz="2400" dirty="0"/>
              <a:t> las </a:t>
            </a:r>
            <a:r>
              <a:rPr lang="en-US" sz="2400" dirty="0" err="1" smtClean="0"/>
              <a:t>piñas</a:t>
            </a:r>
            <a:r>
              <a:rPr lang="en-US" sz="2400" dirty="0" smtClean="0"/>
              <a:t> del agave son </a:t>
            </a:r>
            <a:r>
              <a:rPr lang="en-US" sz="2400" dirty="0"/>
              <a:t>lentamente tostadas y </a:t>
            </a:r>
            <a:r>
              <a:rPr lang="en-US" sz="2400" dirty="0" err="1"/>
              <a:t>trituradas</a:t>
            </a:r>
            <a:r>
              <a:rPr lang="en-US" sz="2400" dirty="0"/>
              <a:t> y </a:t>
            </a:r>
            <a:r>
              <a:rPr lang="en-US" sz="2400" dirty="0" err="1"/>
              <a:t>su</a:t>
            </a:r>
            <a:r>
              <a:rPr lang="en-US" sz="2400" dirty="0"/>
              <a:t> jugo </a:t>
            </a:r>
            <a:r>
              <a:rPr lang="en-US" sz="2400" dirty="0" err="1" smtClean="0"/>
              <a:t>fermentado</a:t>
            </a:r>
            <a:endParaRPr lang="en-US" sz="2400" dirty="0" smtClean="0"/>
          </a:p>
          <a:p>
            <a:pPr marL="285750" indent="-285750">
              <a:buFont typeface="Wingdings" charset="2"/>
              <a:buChar char="v"/>
            </a:pPr>
            <a:r>
              <a:rPr lang="en-US" sz="2400" dirty="0" smtClean="0"/>
              <a:t>El </a:t>
            </a:r>
            <a:r>
              <a:rPr lang="en-US" sz="2400" dirty="0"/>
              <a:t>jugo </a:t>
            </a:r>
            <a:r>
              <a:rPr lang="en-US" sz="2400" dirty="0" err="1"/>
              <a:t>fermentado</a:t>
            </a:r>
            <a:r>
              <a:rPr lang="en-US" sz="2400" dirty="0"/>
              <a:t> </a:t>
            </a:r>
            <a:r>
              <a:rPr lang="en-US" sz="2400" dirty="0" err="1" smtClean="0"/>
              <a:t>es</a:t>
            </a:r>
            <a:r>
              <a:rPr lang="en-US" sz="2400" dirty="0" smtClean="0"/>
              <a:t> </a:t>
            </a:r>
            <a:r>
              <a:rPr lang="en-US" sz="2400" dirty="0" err="1" smtClean="0"/>
              <a:t>destilado</a:t>
            </a:r>
            <a:r>
              <a:rPr lang="en-US" sz="2400" dirty="0" smtClean="0"/>
              <a:t> </a:t>
            </a:r>
            <a:r>
              <a:rPr lang="en-US" sz="2400" dirty="0"/>
              <a:t>dos </a:t>
            </a:r>
            <a:r>
              <a:rPr lang="en-US" sz="2400" dirty="0" err="1" smtClean="0"/>
              <a:t>veces</a:t>
            </a:r>
            <a:r>
              <a:rPr lang="en-US" sz="2400" dirty="0" smtClean="0"/>
              <a:t>, lo que </a:t>
            </a:r>
            <a:r>
              <a:rPr lang="en-US" sz="2400" dirty="0" err="1" smtClean="0"/>
              <a:t>resulta</a:t>
            </a:r>
            <a:r>
              <a:rPr lang="en-US" sz="2400" dirty="0" smtClean="0"/>
              <a:t> </a:t>
            </a:r>
            <a:r>
              <a:rPr lang="en-US" sz="2400" dirty="0" err="1" smtClean="0"/>
              <a:t>en</a:t>
            </a:r>
            <a:r>
              <a:rPr lang="en-US" sz="2400" dirty="0" smtClean="0"/>
              <a:t> </a:t>
            </a:r>
            <a:r>
              <a:rPr lang="en-US" sz="2400" dirty="0" err="1" smtClean="0"/>
              <a:t>una</a:t>
            </a:r>
            <a:r>
              <a:rPr lang="en-US" sz="2400" dirty="0" smtClean="0"/>
              <a:t> </a:t>
            </a:r>
            <a:r>
              <a:rPr lang="en-US" sz="2400" dirty="0" err="1" smtClean="0"/>
              <a:t>más</a:t>
            </a:r>
            <a:r>
              <a:rPr lang="en-US" sz="2400" dirty="0" smtClean="0"/>
              <a:t> </a:t>
            </a:r>
            <a:r>
              <a:rPr lang="en-US" sz="2400" dirty="0" err="1" smtClean="0"/>
              <a:t>alta</a:t>
            </a:r>
            <a:r>
              <a:rPr lang="en-US" sz="2400" dirty="0" smtClean="0"/>
              <a:t> </a:t>
            </a:r>
            <a:r>
              <a:rPr lang="en-US" sz="2400" dirty="0" err="1" smtClean="0"/>
              <a:t>graduación</a:t>
            </a:r>
            <a:r>
              <a:rPr lang="en-US" sz="2400" dirty="0" smtClean="0"/>
              <a:t> </a:t>
            </a:r>
            <a:r>
              <a:rPr lang="en-US" sz="2400" dirty="0" err="1" smtClean="0"/>
              <a:t>alcohólica</a:t>
            </a:r>
            <a:endParaRPr lang="en-US" sz="2400" dirty="0" smtClean="0"/>
          </a:p>
          <a:p>
            <a:pPr marL="285750" indent="-285750">
              <a:buFont typeface="Wingdings" charset="2"/>
              <a:buChar char="v"/>
            </a:pPr>
            <a:r>
              <a:rPr lang="en-US" sz="2400" dirty="0" err="1" smtClean="0"/>
              <a:t>Dependiendo</a:t>
            </a:r>
            <a:r>
              <a:rPr lang="en-US" sz="2400" dirty="0" smtClean="0"/>
              <a:t> </a:t>
            </a:r>
            <a:r>
              <a:rPr lang="en-US" sz="2400" dirty="0"/>
              <a:t>del </a:t>
            </a:r>
            <a:r>
              <a:rPr lang="en-US" sz="2400" dirty="0" err="1"/>
              <a:t>proceso</a:t>
            </a:r>
            <a:r>
              <a:rPr lang="en-US" sz="2400" dirty="0"/>
              <a:t> </a:t>
            </a:r>
            <a:r>
              <a:rPr lang="en-US" sz="2400" dirty="0" smtClean="0"/>
              <a:t>y del </a:t>
            </a:r>
            <a:r>
              <a:rPr lang="en-US" sz="2400" dirty="0" err="1" smtClean="0"/>
              <a:t>tiempo</a:t>
            </a:r>
            <a:r>
              <a:rPr lang="en-US" sz="2400" dirty="0" smtClean="0"/>
              <a:t> de </a:t>
            </a:r>
            <a:r>
              <a:rPr lang="en-US" sz="2400" dirty="0" err="1"/>
              <a:t>envejecimiento</a:t>
            </a:r>
            <a:r>
              <a:rPr lang="en-US" sz="2400" dirty="0"/>
              <a:t> </a:t>
            </a:r>
            <a:r>
              <a:rPr lang="en-US" sz="2400" dirty="0" smtClean="0"/>
              <a:t>el </a:t>
            </a:r>
            <a:r>
              <a:rPr lang="en-US" sz="2400" dirty="0"/>
              <a:t>tequila se </a:t>
            </a:r>
            <a:r>
              <a:rPr lang="en-US" sz="2400" dirty="0" err="1"/>
              <a:t>puede</a:t>
            </a:r>
            <a:r>
              <a:rPr lang="en-US" sz="2400" dirty="0"/>
              <a:t> </a:t>
            </a:r>
            <a:r>
              <a:rPr lang="en-US" sz="2400" dirty="0" err="1"/>
              <a:t>clasificar</a:t>
            </a:r>
            <a:r>
              <a:rPr lang="en-US" sz="2400" dirty="0"/>
              <a:t> </a:t>
            </a:r>
            <a:r>
              <a:rPr lang="en-US" sz="2400" dirty="0" err="1"/>
              <a:t>en</a:t>
            </a:r>
            <a:r>
              <a:rPr lang="en-US" sz="2400" dirty="0"/>
              <a:t>: </a:t>
            </a:r>
            <a:r>
              <a:rPr lang="en-US" sz="2400" dirty="0" err="1"/>
              <a:t>blanco</a:t>
            </a:r>
            <a:r>
              <a:rPr lang="en-US" sz="2400" dirty="0"/>
              <a:t>, </a:t>
            </a:r>
            <a:r>
              <a:rPr lang="en-US" sz="2400" dirty="0" err="1"/>
              <a:t>joven</a:t>
            </a:r>
            <a:r>
              <a:rPr lang="en-US" sz="2400" dirty="0"/>
              <a:t>, </a:t>
            </a:r>
            <a:r>
              <a:rPr lang="en-US" sz="2400" dirty="0" err="1"/>
              <a:t>reposado</a:t>
            </a:r>
            <a:r>
              <a:rPr lang="en-US" sz="2400" dirty="0"/>
              <a:t>, </a:t>
            </a:r>
            <a:r>
              <a:rPr lang="en-US" sz="2400" dirty="0" err="1" smtClean="0"/>
              <a:t>añejo</a:t>
            </a:r>
            <a:r>
              <a:rPr lang="en-US" sz="2400" dirty="0" smtClean="0"/>
              <a:t> </a:t>
            </a:r>
            <a:r>
              <a:rPr lang="en-US" sz="2400" dirty="0"/>
              <a:t>y extra </a:t>
            </a:r>
            <a:r>
              <a:rPr lang="en-US" sz="2400" dirty="0" err="1" smtClean="0"/>
              <a:t>añejo</a:t>
            </a:r>
            <a:endParaRPr lang="en-US" sz="24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195" y="432392"/>
            <a:ext cx="3683182" cy="5784110"/>
          </a:xfrm>
          <a:prstGeom prst="rect">
            <a:avLst/>
          </a:prstGeom>
          <a:ln w="12700">
            <a:solidFill>
              <a:srgbClr val="FF0000"/>
            </a:solidFill>
          </a:ln>
        </p:spPr>
      </p:pic>
      <p:sp>
        <p:nvSpPr>
          <p:cNvPr id="5" name="TextBox 4"/>
          <p:cNvSpPr txBox="1"/>
          <p:nvPr/>
        </p:nvSpPr>
        <p:spPr>
          <a:xfrm>
            <a:off x="1909839" y="6201147"/>
            <a:ext cx="2426676" cy="584775"/>
          </a:xfrm>
          <a:prstGeom prst="rect">
            <a:avLst/>
          </a:prstGeom>
          <a:noFill/>
        </p:spPr>
        <p:txBody>
          <a:bodyPr wrap="square" rtlCol="0">
            <a:spAutoFit/>
          </a:bodyPr>
          <a:lstStyle/>
          <a:p>
            <a:r>
              <a:rPr lang="en-US" sz="1600" dirty="0" err="1" smtClean="0">
                <a:solidFill>
                  <a:schemeClr val="accent6">
                    <a:lumMod val="50000"/>
                  </a:schemeClr>
                </a:solidFill>
              </a:rPr>
              <a:t>Puedes</a:t>
            </a:r>
            <a:r>
              <a:rPr lang="en-US" sz="1600" dirty="0" smtClean="0">
                <a:solidFill>
                  <a:schemeClr val="accent6">
                    <a:lumMod val="50000"/>
                  </a:schemeClr>
                </a:solidFill>
              </a:rPr>
              <a:t> </a:t>
            </a:r>
            <a:r>
              <a:rPr lang="en-US" sz="1600" dirty="0" err="1" smtClean="0">
                <a:solidFill>
                  <a:schemeClr val="accent6">
                    <a:lumMod val="50000"/>
                  </a:schemeClr>
                </a:solidFill>
              </a:rPr>
              <a:t>aprender</a:t>
            </a:r>
            <a:r>
              <a:rPr lang="en-US" sz="1600" dirty="0" smtClean="0">
                <a:solidFill>
                  <a:schemeClr val="accent6">
                    <a:lumMod val="50000"/>
                  </a:schemeClr>
                </a:solidFill>
              </a:rPr>
              <a:t> </a:t>
            </a:r>
            <a:r>
              <a:rPr lang="en-US" sz="1600" dirty="0" err="1" smtClean="0">
                <a:solidFill>
                  <a:schemeClr val="accent6">
                    <a:lumMod val="50000"/>
                  </a:schemeClr>
                </a:solidFill>
              </a:rPr>
              <a:t>más</a:t>
            </a:r>
            <a:r>
              <a:rPr lang="en-US" sz="1600" dirty="0" smtClean="0">
                <a:solidFill>
                  <a:schemeClr val="accent6">
                    <a:lumMod val="50000"/>
                  </a:schemeClr>
                </a:solidFill>
              </a:rPr>
              <a:t> </a:t>
            </a:r>
            <a:r>
              <a:rPr lang="en-US" sz="1600" dirty="0" err="1" smtClean="0">
                <a:solidFill>
                  <a:schemeClr val="accent6">
                    <a:lumMod val="50000"/>
                  </a:schemeClr>
                </a:solidFill>
              </a:rPr>
              <a:t>sobre</a:t>
            </a:r>
            <a:r>
              <a:rPr lang="en-US" sz="1600" dirty="0" smtClean="0">
                <a:solidFill>
                  <a:schemeClr val="accent6">
                    <a:lumMod val="50000"/>
                  </a:schemeClr>
                </a:solidFill>
              </a:rPr>
              <a:t> el tequila </a:t>
            </a:r>
            <a:r>
              <a:rPr lang="en-US" sz="1600" dirty="0" err="1" smtClean="0">
                <a:solidFill>
                  <a:schemeClr val="accent6">
                    <a:lumMod val="50000"/>
                  </a:schemeClr>
                </a:solidFill>
              </a:rPr>
              <a:t>en</a:t>
            </a:r>
            <a:r>
              <a:rPr lang="en-US" sz="1600" dirty="0" smtClean="0">
                <a:solidFill>
                  <a:schemeClr val="accent6">
                    <a:lumMod val="50000"/>
                  </a:schemeClr>
                </a:solidFill>
              </a:rPr>
              <a:t>: </a:t>
            </a:r>
            <a:endParaRPr lang="en-US" sz="1600" dirty="0">
              <a:solidFill>
                <a:schemeClr val="accent6">
                  <a:lumMod val="50000"/>
                </a:schemeClr>
              </a:solidFill>
            </a:endParaRPr>
          </a:p>
        </p:txBody>
      </p:sp>
    </p:spTree>
    <p:extLst>
      <p:ext uri="{BB962C8B-B14F-4D97-AF65-F5344CB8AC3E}">
        <p14:creationId xmlns:p14="http://schemas.microsoft.com/office/powerpoint/2010/main" val="1816822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74" y="209677"/>
            <a:ext cx="11788562" cy="1325563"/>
          </a:xfrm>
        </p:spPr>
        <p:txBody>
          <a:bodyPr>
            <a:noAutofit/>
          </a:bodyPr>
          <a:lstStyle/>
          <a:p>
            <a:r>
              <a:rPr lang="en-US" sz="3600" dirty="0" err="1" smtClean="0">
                <a:solidFill>
                  <a:srgbClr val="C00000"/>
                </a:solidFill>
              </a:rPr>
              <a:t>En</a:t>
            </a:r>
            <a:r>
              <a:rPr lang="en-US" sz="3600" dirty="0" smtClean="0">
                <a:solidFill>
                  <a:srgbClr val="C00000"/>
                </a:solidFill>
              </a:rPr>
              <a:t> </a:t>
            </a:r>
            <a:r>
              <a:rPr lang="en-US" sz="3600" dirty="0" err="1" smtClean="0">
                <a:solidFill>
                  <a:srgbClr val="C00000"/>
                </a:solidFill>
              </a:rPr>
              <a:t>parejas</a:t>
            </a:r>
            <a:r>
              <a:rPr lang="en-US" sz="3600" dirty="0" smtClean="0"/>
              <a:t>: ¿</a:t>
            </a:r>
            <a:r>
              <a:rPr lang="en-US" sz="3600" dirty="0" err="1" smtClean="0"/>
              <a:t>te</a:t>
            </a:r>
            <a:r>
              <a:rPr lang="en-US" sz="3600" dirty="0" smtClean="0"/>
              <a:t> </a:t>
            </a:r>
            <a:r>
              <a:rPr lang="en-US" sz="3600" dirty="0" err="1" smtClean="0"/>
              <a:t>parece</a:t>
            </a:r>
            <a:r>
              <a:rPr lang="en-US" sz="3600" dirty="0" smtClean="0"/>
              <a:t> que el </a:t>
            </a:r>
            <a:r>
              <a:rPr lang="en-US" sz="3600" dirty="0" err="1" smtClean="0"/>
              <a:t>uso</a:t>
            </a:r>
            <a:r>
              <a:rPr lang="en-US" sz="3600" dirty="0" smtClean="0"/>
              <a:t> de </a:t>
            </a:r>
            <a:r>
              <a:rPr lang="en-US" sz="3600" dirty="0" err="1" smtClean="0"/>
              <a:t>los</a:t>
            </a:r>
            <a:r>
              <a:rPr lang="en-US" sz="3600" dirty="0" smtClean="0"/>
              <a:t> bares, cafés, </a:t>
            </a:r>
            <a:r>
              <a:rPr lang="en-US" sz="3600" dirty="0" err="1" smtClean="0"/>
              <a:t>restaurantes</a:t>
            </a:r>
            <a:r>
              <a:rPr lang="en-US" sz="3600" dirty="0" smtClean="0"/>
              <a:t> y </a:t>
            </a:r>
            <a:r>
              <a:rPr lang="en-US" sz="3600" dirty="0" err="1" smtClean="0"/>
              <a:t>otros</a:t>
            </a:r>
            <a:r>
              <a:rPr lang="en-US" sz="3600" dirty="0" smtClean="0"/>
              <a:t> </a:t>
            </a:r>
            <a:r>
              <a:rPr lang="en-US" sz="3600" dirty="0" err="1" smtClean="0"/>
              <a:t>establecimientos</a:t>
            </a:r>
            <a:r>
              <a:rPr lang="en-US" sz="3600" dirty="0" smtClean="0"/>
              <a:t> </a:t>
            </a:r>
            <a:r>
              <a:rPr lang="en-US" sz="3600" dirty="0" err="1" smtClean="0"/>
              <a:t>está</a:t>
            </a:r>
            <a:r>
              <a:rPr lang="en-US" sz="3600" dirty="0" smtClean="0"/>
              <a:t> </a:t>
            </a:r>
            <a:r>
              <a:rPr lang="en-US" sz="3600" dirty="0" err="1" smtClean="0"/>
              <a:t>influido</a:t>
            </a:r>
            <a:r>
              <a:rPr lang="en-US" sz="3600" dirty="0" smtClean="0"/>
              <a:t> </a:t>
            </a:r>
            <a:r>
              <a:rPr lang="en-US" sz="3600" dirty="0" err="1" smtClean="0"/>
              <a:t>por</a:t>
            </a:r>
            <a:r>
              <a:rPr lang="en-US" sz="3600" dirty="0"/>
              <a:t> </a:t>
            </a:r>
            <a:r>
              <a:rPr lang="en-US" sz="3600" dirty="0" err="1" smtClean="0"/>
              <a:t>cuestiones</a:t>
            </a:r>
            <a:r>
              <a:rPr lang="en-US" sz="3600" dirty="0" smtClean="0"/>
              <a:t> de </a:t>
            </a:r>
            <a:r>
              <a:rPr lang="en-US" sz="3600" dirty="0" err="1" smtClean="0"/>
              <a:t>género</a:t>
            </a:r>
            <a:r>
              <a:rPr lang="en-US" sz="3600" dirty="0" smtClean="0"/>
              <a:t>? </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378" y="2638512"/>
            <a:ext cx="2032903" cy="271053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1" y="1921423"/>
            <a:ext cx="5868540" cy="443684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616" y="1172856"/>
            <a:ext cx="4014087" cy="5641848"/>
          </a:xfrm>
          <a:prstGeom prst="rect">
            <a:avLst/>
          </a:prstGeom>
        </p:spPr>
      </p:pic>
    </p:spTree>
    <p:extLst>
      <p:ext uri="{BB962C8B-B14F-4D97-AF65-F5344CB8AC3E}">
        <p14:creationId xmlns:p14="http://schemas.microsoft.com/office/powerpoint/2010/main" val="941454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8" y="106327"/>
            <a:ext cx="11165484" cy="1017186"/>
          </a:xfrm>
          <a:ln w="28575">
            <a:noFill/>
          </a:ln>
        </p:spPr>
        <p:txBody>
          <a:bodyPr>
            <a:normAutofit fontScale="90000"/>
          </a:bodyPr>
          <a:lstStyle/>
          <a:p>
            <a:r>
              <a:rPr lang="en-US" dirty="0" err="1" smtClean="0">
                <a:solidFill>
                  <a:srgbClr val="C00000"/>
                </a:solidFill>
              </a:rPr>
              <a:t>Dulces</a:t>
            </a:r>
            <a:r>
              <a:rPr lang="en-US" dirty="0" smtClean="0">
                <a:solidFill>
                  <a:srgbClr val="C00000"/>
                </a:solidFill>
              </a:rPr>
              <a:t> y </a:t>
            </a:r>
            <a:r>
              <a:rPr lang="en-US" dirty="0" err="1" smtClean="0">
                <a:solidFill>
                  <a:srgbClr val="C00000"/>
                </a:solidFill>
              </a:rPr>
              <a:t>política</a:t>
            </a:r>
            <a:r>
              <a:rPr lang="en-US" dirty="0" smtClean="0">
                <a:solidFill>
                  <a:srgbClr val="C00000"/>
                </a:solidFill>
              </a:rPr>
              <a:t> de </a:t>
            </a:r>
            <a:r>
              <a:rPr lang="en-US" dirty="0" err="1" smtClean="0">
                <a:solidFill>
                  <a:srgbClr val="C00000"/>
                </a:solidFill>
              </a:rPr>
              <a:t>género</a:t>
            </a:r>
            <a:r>
              <a:rPr lang="en-US" dirty="0" smtClean="0"/>
              <a:t>: </a:t>
            </a:r>
            <a:r>
              <a:rPr lang="en-US" dirty="0" err="1" smtClean="0"/>
              <a:t>apoyo</a:t>
            </a:r>
            <a:r>
              <a:rPr lang="en-US" dirty="0" smtClean="0"/>
              <a:t> al </a:t>
            </a:r>
            <a:r>
              <a:rPr lang="en-US" dirty="0" err="1" smtClean="0"/>
              <a:t>Orgullo</a:t>
            </a:r>
            <a:r>
              <a:rPr lang="en-US" dirty="0" smtClean="0"/>
              <a:t> LGBT </a:t>
            </a:r>
            <a:r>
              <a:rPr lang="en-US" dirty="0" err="1" smtClean="0"/>
              <a:t>en</a:t>
            </a:r>
            <a:r>
              <a:rPr lang="en-US" dirty="0" smtClean="0"/>
              <a:t> </a:t>
            </a:r>
            <a:r>
              <a:rPr lang="en-US" dirty="0" err="1" smtClean="0"/>
              <a:t>una</a:t>
            </a:r>
            <a:r>
              <a:rPr lang="en-US" dirty="0" smtClean="0"/>
              <a:t> </a:t>
            </a:r>
            <a:r>
              <a:rPr lang="en-US" dirty="0" err="1" smtClean="0"/>
              <a:t>pastelería</a:t>
            </a:r>
            <a:r>
              <a:rPr lang="en-US" dirty="0" smtClean="0"/>
              <a:t> de Madrid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028" y="1602422"/>
            <a:ext cx="7829074" cy="4605338"/>
          </a:xfrm>
          <a:ln w="19050">
            <a:solidFill>
              <a:srgbClr val="0070C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557" y="3857625"/>
            <a:ext cx="4187443" cy="2838285"/>
          </a:xfrm>
          <a:prstGeom prst="rect">
            <a:avLst/>
          </a:prstGeom>
          <a:ln w="12700">
            <a:solidFill>
              <a:srgbClr val="0070C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221" y="800100"/>
            <a:ext cx="3232598" cy="2743289"/>
          </a:xfrm>
          <a:prstGeom prst="rect">
            <a:avLst/>
          </a:prstGeom>
          <a:ln w="12700">
            <a:solidFill>
              <a:srgbClr val="0070C0"/>
            </a:solidFill>
          </a:ln>
        </p:spPr>
      </p:pic>
    </p:spTree>
    <p:extLst>
      <p:ext uri="{BB962C8B-B14F-4D97-AF65-F5344CB8AC3E}">
        <p14:creationId xmlns:p14="http://schemas.microsoft.com/office/powerpoint/2010/main" val="1100085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808" y="95693"/>
            <a:ext cx="10566991" cy="1329070"/>
          </a:xfrm>
          <a:ln w="38100">
            <a:noFill/>
          </a:ln>
        </p:spPr>
        <p:txBody>
          <a:bodyPr>
            <a:normAutofit/>
          </a:bodyPr>
          <a:lstStyle/>
          <a:p>
            <a:r>
              <a:rPr lang="en-US" sz="4000" dirty="0" err="1" smtClean="0"/>
              <a:t>Mensajes</a:t>
            </a:r>
            <a:r>
              <a:rPr lang="en-US" sz="4000" dirty="0" smtClean="0"/>
              <a:t> </a:t>
            </a:r>
            <a:r>
              <a:rPr lang="en-US" sz="4000" dirty="0" err="1" smtClean="0"/>
              <a:t>en</a:t>
            </a:r>
            <a:r>
              <a:rPr lang="en-US" sz="4000" dirty="0" smtClean="0"/>
              <a:t> </a:t>
            </a:r>
            <a:r>
              <a:rPr lang="en-US" sz="4000" dirty="0" err="1" smtClean="0"/>
              <a:t>apoyo</a:t>
            </a:r>
            <a:r>
              <a:rPr lang="en-US" sz="4000" dirty="0" smtClean="0"/>
              <a:t> de la </a:t>
            </a:r>
            <a:r>
              <a:rPr lang="en-US" sz="4000" dirty="0" err="1" smtClean="0">
                <a:solidFill>
                  <a:srgbClr val="C00000"/>
                </a:solidFill>
              </a:rPr>
              <a:t>voz</a:t>
            </a:r>
            <a:r>
              <a:rPr lang="en-US" sz="4000" dirty="0" smtClean="0">
                <a:solidFill>
                  <a:srgbClr val="C00000"/>
                </a:solidFill>
              </a:rPr>
              <a:t> de las </a:t>
            </a:r>
            <a:r>
              <a:rPr lang="en-US" sz="4000" dirty="0" err="1" smtClean="0">
                <a:solidFill>
                  <a:srgbClr val="C00000"/>
                </a:solidFill>
              </a:rPr>
              <a:t>mujeres</a:t>
            </a:r>
            <a:r>
              <a:rPr lang="en-US" sz="4000" dirty="0" smtClean="0">
                <a:solidFill>
                  <a:srgbClr val="C00000"/>
                </a:solidFill>
              </a:rPr>
              <a:t> </a:t>
            </a:r>
            <a:r>
              <a:rPr lang="en-US" sz="4000" dirty="0" err="1" smtClean="0"/>
              <a:t>en</a:t>
            </a:r>
            <a:r>
              <a:rPr lang="en-US" sz="4000" dirty="0" smtClean="0"/>
              <a:t> las </a:t>
            </a:r>
            <a:r>
              <a:rPr lang="en-US" sz="4000" dirty="0" err="1" smtClean="0">
                <a:solidFill>
                  <a:srgbClr val="C00000"/>
                </a:solidFill>
              </a:rPr>
              <a:t>calles</a:t>
            </a:r>
            <a:r>
              <a:rPr lang="en-US" sz="4000" dirty="0" smtClean="0">
                <a:solidFill>
                  <a:srgbClr val="C00000"/>
                </a:solidFill>
              </a:rPr>
              <a:t> y </a:t>
            </a:r>
            <a:r>
              <a:rPr lang="en-US" sz="4000" dirty="0" err="1" smtClean="0">
                <a:solidFill>
                  <a:srgbClr val="C00000"/>
                </a:solidFill>
              </a:rPr>
              <a:t>cafeterías</a:t>
            </a:r>
            <a:r>
              <a:rPr lang="en-US" sz="4000" dirty="0" smtClean="0">
                <a:solidFill>
                  <a:srgbClr val="C00000"/>
                </a:solidFill>
              </a:rPr>
              <a:t> </a:t>
            </a:r>
            <a:r>
              <a:rPr lang="en-US" sz="4000" dirty="0" smtClean="0"/>
              <a:t>de San </a:t>
            </a:r>
            <a:r>
              <a:rPr lang="en-US" sz="4000" dirty="0" err="1" smtClean="0"/>
              <a:t>Sebastián</a:t>
            </a:r>
            <a:endParaRPr lang="en-US"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8494" y="1672645"/>
            <a:ext cx="3145646" cy="4351338"/>
          </a:xfrm>
          <a:ln w="12700">
            <a:solidFill>
              <a:srgbClr val="0070C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78" y="2786056"/>
            <a:ext cx="2960991" cy="3947988"/>
          </a:xfrm>
          <a:prstGeom prst="rect">
            <a:avLst/>
          </a:prstGeom>
          <a:ln w="12700">
            <a:solidFill>
              <a:srgbClr val="C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96868"/>
            <a:ext cx="5304817" cy="3978613"/>
          </a:xfrm>
          <a:prstGeom prst="rect">
            <a:avLst/>
          </a:prstGeom>
          <a:ln w="12700">
            <a:solidFill>
              <a:srgbClr val="C00000"/>
            </a:solidFill>
          </a:ln>
        </p:spPr>
      </p:pic>
      <p:sp>
        <p:nvSpPr>
          <p:cNvPr id="3" name="Right Arrow 2"/>
          <p:cNvSpPr/>
          <p:nvPr/>
        </p:nvSpPr>
        <p:spPr>
          <a:xfrm rot="20767010">
            <a:off x="3874443" y="5289574"/>
            <a:ext cx="2630173" cy="59173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13659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794" y="219003"/>
            <a:ext cx="6487161" cy="1200517"/>
          </a:xfrm>
          <a:ln w="38100">
            <a:noFill/>
          </a:ln>
        </p:spPr>
        <p:txBody>
          <a:bodyPr>
            <a:normAutofit/>
          </a:bodyPr>
          <a:lstStyle/>
          <a:p>
            <a:r>
              <a:rPr lang="en-US" sz="3600" dirty="0" smtClean="0"/>
              <a:t>Los </a:t>
            </a:r>
            <a:r>
              <a:rPr lang="en-US" sz="3600" dirty="0" smtClean="0">
                <a:solidFill>
                  <a:srgbClr val="C00000"/>
                </a:solidFill>
              </a:rPr>
              <a:t>bares</a:t>
            </a:r>
            <a:r>
              <a:rPr lang="en-US" sz="3600" dirty="0" smtClean="0"/>
              <a:t> </a:t>
            </a:r>
            <a:r>
              <a:rPr lang="en-US" sz="3600" dirty="0" err="1" smtClean="0"/>
              <a:t>también</a:t>
            </a:r>
            <a:r>
              <a:rPr lang="en-US" sz="3600" dirty="0" smtClean="0"/>
              <a:t> </a:t>
            </a:r>
            <a:r>
              <a:rPr lang="en-US" sz="3600" dirty="0" err="1" smtClean="0"/>
              <a:t>pueden</a:t>
            </a:r>
            <a:r>
              <a:rPr lang="en-US" sz="3600" dirty="0" smtClean="0"/>
              <a:t> </a:t>
            </a:r>
            <a:r>
              <a:rPr lang="en-US" sz="3600" dirty="0" err="1" smtClean="0"/>
              <a:t>ser</a:t>
            </a:r>
            <a:r>
              <a:rPr lang="en-US" sz="3600" dirty="0" smtClean="0"/>
              <a:t> </a:t>
            </a:r>
            <a:r>
              <a:rPr lang="en-US" sz="3600" dirty="0" err="1" smtClean="0"/>
              <a:t>lugares</a:t>
            </a:r>
            <a:r>
              <a:rPr lang="en-US" sz="3600" dirty="0" smtClean="0"/>
              <a:t> de </a:t>
            </a:r>
            <a:r>
              <a:rPr lang="en-US" sz="3600" dirty="0" err="1" smtClean="0">
                <a:solidFill>
                  <a:srgbClr val="C00000"/>
                </a:solidFill>
              </a:rPr>
              <a:t>expresión</a:t>
            </a:r>
            <a:r>
              <a:rPr lang="en-US" sz="3600" dirty="0" smtClean="0">
                <a:solidFill>
                  <a:srgbClr val="C00000"/>
                </a:solidFill>
              </a:rPr>
              <a:t> </a:t>
            </a:r>
            <a:r>
              <a:rPr lang="en-US" sz="3600" dirty="0" err="1" smtClean="0">
                <a:solidFill>
                  <a:srgbClr val="C00000"/>
                </a:solidFill>
              </a:rPr>
              <a:t>política</a:t>
            </a:r>
            <a:endParaRPr lang="en-US" sz="36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1077" y="1817187"/>
            <a:ext cx="3976484" cy="4900025"/>
          </a:xfrm>
          <a:ln w="19050">
            <a:noFill/>
          </a:ln>
        </p:spPr>
      </p:pic>
      <p:sp>
        <p:nvSpPr>
          <p:cNvPr id="3" name="TextBox 2"/>
          <p:cNvSpPr txBox="1"/>
          <p:nvPr/>
        </p:nvSpPr>
        <p:spPr>
          <a:xfrm>
            <a:off x="8156952" y="506879"/>
            <a:ext cx="3688369" cy="1015663"/>
          </a:xfrm>
          <a:prstGeom prst="rect">
            <a:avLst/>
          </a:prstGeom>
          <a:noFill/>
          <a:ln w="19050">
            <a:solidFill>
              <a:srgbClr val="C00000"/>
            </a:solidFill>
          </a:ln>
        </p:spPr>
        <p:txBody>
          <a:bodyPr wrap="square" rtlCol="0">
            <a:spAutoFit/>
          </a:bodyPr>
          <a:lstStyle/>
          <a:p>
            <a:r>
              <a:rPr lang="en-US" sz="2000" dirty="0" err="1" smtClean="0"/>
              <a:t>En</a:t>
            </a:r>
            <a:r>
              <a:rPr lang="en-US" sz="2000" dirty="0" smtClean="0"/>
              <a:t> </a:t>
            </a:r>
            <a:r>
              <a:rPr lang="en-US" sz="2000" dirty="0" err="1" smtClean="0"/>
              <a:t>este</a:t>
            </a:r>
            <a:r>
              <a:rPr lang="en-US" sz="2000" dirty="0" smtClean="0"/>
              <a:t> bar de Bilbao </a:t>
            </a:r>
            <a:r>
              <a:rPr lang="en-US" sz="2000" dirty="0" err="1" smtClean="0"/>
              <a:t>puede</a:t>
            </a:r>
            <a:r>
              <a:rPr lang="en-US" sz="2000" dirty="0" smtClean="0"/>
              <a:t> </a:t>
            </a:r>
            <a:r>
              <a:rPr lang="en-US" sz="2000" dirty="0" err="1" smtClean="0"/>
              <a:t>leerse</a:t>
            </a:r>
            <a:r>
              <a:rPr lang="en-US" sz="2000" dirty="0" smtClean="0"/>
              <a:t> un cartel de </a:t>
            </a:r>
            <a:r>
              <a:rPr lang="en-US" sz="2000" dirty="0" err="1" smtClean="0"/>
              <a:t>apoyo</a:t>
            </a:r>
            <a:r>
              <a:rPr lang="en-US" sz="2000" dirty="0" smtClean="0"/>
              <a:t> a </a:t>
            </a:r>
            <a:r>
              <a:rPr lang="en-US" sz="2000" dirty="0" err="1" smtClean="0"/>
              <a:t>los</a:t>
            </a:r>
            <a:r>
              <a:rPr lang="en-US" sz="2000" dirty="0" smtClean="0"/>
              <a:t> </a:t>
            </a:r>
            <a:r>
              <a:rPr lang="en-US" sz="2000" dirty="0" err="1" smtClean="0"/>
              <a:t>refugiados</a:t>
            </a:r>
            <a:r>
              <a:rPr lang="en-US" sz="2000" dirty="0" smtClean="0"/>
              <a:t> </a:t>
            </a:r>
            <a:r>
              <a:rPr lang="en-US" sz="2000" dirty="0" err="1" smtClean="0"/>
              <a:t>sirios</a:t>
            </a:r>
            <a:endParaRPr lang="en-US" sz="2000" dirty="0"/>
          </a:p>
        </p:txBody>
      </p:sp>
      <p:sp>
        <p:nvSpPr>
          <p:cNvPr id="5" name="TextBox 4"/>
          <p:cNvSpPr txBox="1"/>
          <p:nvPr/>
        </p:nvSpPr>
        <p:spPr>
          <a:xfrm>
            <a:off x="6685771" y="2222370"/>
            <a:ext cx="1675306" cy="1015663"/>
          </a:xfrm>
          <a:prstGeom prst="rect">
            <a:avLst/>
          </a:prstGeom>
          <a:noFill/>
          <a:ln w="19050">
            <a:solidFill>
              <a:srgbClr val="C00000"/>
            </a:solidFill>
          </a:ln>
        </p:spPr>
        <p:txBody>
          <a:bodyPr wrap="square" rtlCol="0">
            <a:spAutoFit/>
          </a:bodyPr>
          <a:lstStyle/>
          <a:p>
            <a:r>
              <a:rPr lang="en-US" sz="2000" dirty="0" smtClean="0"/>
              <a:t>El cartel dice: “</a:t>
            </a:r>
            <a:r>
              <a:rPr lang="en-US" sz="2000" dirty="0" err="1" smtClean="0"/>
              <a:t>Bienvenidos</a:t>
            </a:r>
            <a:r>
              <a:rPr lang="en-US" sz="2000" dirty="0" smtClean="0"/>
              <a:t>, </a:t>
            </a:r>
            <a:r>
              <a:rPr lang="en-US" sz="2000" dirty="0" err="1" smtClean="0"/>
              <a:t>refugiados</a:t>
            </a:r>
            <a:r>
              <a:rPr lang="en-US" sz="2000" dirty="0" smtClean="0"/>
              <a:t>”</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62" y="1425704"/>
            <a:ext cx="5751996" cy="4583622"/>
          </a:xfrm>
          <a:prstGeom prst="rect">
            <a:avLst/>
          </a:prstGeom>
          <a:ln w="19050">
            <a:solidFill>
              <a:srgbClr val="0070C0"/>
            </a:solidFill>
          </a:ln>
        </p:spPr>
      </p:pic>
      <p:sp>
        <p:nvSpPr>
          <p:cNvPr id="9" name="TextBox 8"/>
          <p:cNvSpPr txBox="1"/>
          <p:nvPr/>
        </p:nvSpPr>
        <p:spPr>
          <a:xfrm>
            <a:off x="61529" y="6009326"/>
            <a:ext cx="6685771" cy="707886"/>
          </a:xfrm>
          <a:prstGeom prst="rect">
            <a:avLst/>
          </a:prstGeom>
          <a:noFill/>
          <a:ln w="28575">
            <a:noFill/>
          </a:ln>
        </p:spPr>
        <p:txBody>
          <a:bodyPr wrap="square" rtlCol="0">
            <a:spAutoFit/>
          </a:bodyPr>
          <a:lstStyle/>
          <a:p>
            <a:r>
              <a:rPr lang="en-US" sz="2000" dirty="0" smtClean="0"/>
              <a:t>Este </a:t>
            </a:r>
            <a:r>
              <a:rPr lang="en-US" sz="2000" dirty="0" err="1" smtClean="0"/>
              <a:t>otro</a:t>
            </a:r>
            <a:r>
              <a:rPr lang="en-US" sz="2000" dirty="0" smtClean="0"/>
              <a:t> bar </a:t>
            </a:r>
            <a:r>
              <a:rPr lang="en-US" sz="2000" dirty="0" err="1" smtClean="0"/>
              <a:t>está</a:t>
            </a:r>
            <a:r>
              <a:rPr lang="en-US" sz="2000" dirty="0" smtClean="0"/>
              <a:t> </a:t>
            </a:r>
            <a:r>
              <a:rPr lang="en-US" sz="2000" dirty="0" err="1" smtClean="0"/>
              <a:t>asociado</a:t>
            </a:r>
            <a:r>
              <a:rPr lang="en-US" sz="2000" dirty="0" smtClean="0"/>
              <a:t> con el </a:t>
            </a:r>
            <a:r>
              <a:rPr lang="en-US" sz="2000" dirty="0" err="1" smtClean="0"/>
              <a:t>partido</a:t>
            </a:r>
            <a:r>
              <a:rPr lang="en-US" sz="2000" dirty="0" smtClean="0"/>
              <a:t> </a:t>
            </a:r>
            <a:r>
              <a:rPr lang="en-US" sz="2000" dirty="0" err="1" smtClean="0"/>
              <a:t>político</a:t>
            </a:r>
            <a:r>
              <a:rPr lang="en-US" sz="2000" dirty="0" smtClean="0"/>
              <a:t> PNV (</a:t>
            </a:r>
            <a:r>
              <a:rPr lang="en-US" sz="2000" dirty="0" err="1" smtClean="0"/>
              <a:t>Partido</a:t>
            </a:r>
            <a:r>
              <a:rPr lang="en-US" sz="2000" dirty="0" smtClean="0"/>
              <a:t> </a:t>
            </a:r>
            <a:r>
              <a:rPr lang="en-US" sz="2000" dirty="0" err="1" smtClean="0"/>
              <a:t>Nacionalista</a:t>
            </a:r>
            <a:r>
              <a:rPr lang="en-US" sz="2000" dirty="0" smtClean="0"/>
              <a:t> Vasco)</a:t>
            </a:r>
            <a:endParaRPr lang="en-US" sz="2000" dirty="0"/>
          </a:p>
        </p:txBody>
      </p:sp>
    </p:spTree>
    <p:extLst>
      <p:ext uri="{BB962C8B-B14F-4D97-AF65-F5344CB8AC3E}">
        <p14:creationId xmlns:p14="http://schemas.microsoft.com/office/powerpoint/2010/main" val="786342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1560</Words>
  <Application>Microsoft Macintosh PowerPoint</Application>
  <PresentationFormat>Widescreen</PresentationFormat>
  <Paragraphs>127</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Abadi MT Condensed Extra Bold</vt:lpstr>
      <vt:lpstr>Arial Rounded MT Bold</vt:lpstr>
      <vt:lpstr>Calibri</vt:lpstr>
      <vt:lpstr>Calibri Light</vt:lpstr>
      <vt:lpstr>Mangal</vt:lpstr>
      <vt:lpstr>Wingdings</vt:lpstr>
      <vt:lpstr>Arial</vt:lpstr>
      <vt:lpstr>Office Theme</vt:lpstr>
      <vt:lpstr>Capítulo 7</vt:lpstr>
      <vt:lpstr>Las películas reflejan el valor cultural de la comida en relación al género y a la identidad personal</vt:lpstr>
      <vt:lpstr>Bebida y género</vt:lpstr>
      <vt:lpstr>Las bebidas destiladas como el tequila, el ron o el brandy de Jerez a menudo aparecen unidas a imágenes de masculinidad </vt:lpstr>
      <vt:lpstr>Tequila</vt:lpstr>
      <vt:lpstr>En parejas: ¿te parece que el uso de los bares, cafés, restaurantes y otros establecimientos está influido por cuestiones de género? </vt:lpstr>
      <vt:lpstr>Dulces y política de género: apoyo al Orgullo LGBT en una pastelería de Madrid</vt:lpstr>
      <vt:lpstr>Mensajes en apoyo de la voz de las mujeres en las calles y cafeterías de San Sebastián</vt:lpstr>
      <vt:lpstr>Los bares también pueden ser lugares de expresión política</vt:lpstr>
      <vt:lpstr>PowerPoint Presentation</vt:lpstr>
      <vt:lpstr>Muchos platos usan vocabulario relativo a las relaciones familiares para expresar la armonía entre sus componentes</vt:lpstr>
      <vt:lpstr>La comida como referente urbano: restaurantes emblemáticos</vt:lpstr>
      <vt:lpstr>La comida como referente urbano: mercados emblemáticos</vt:lpstr>
      <vt:lpstr>La bebida como referente urbano</vt:lpstr>
      <vt:lpstr>Comida e identidad nacional: el ceviche puede considerarse el plato emblemático de Perú</vt:lpstr>
      <vt:lpstr>La leche de tigre es el líquido resultante del macerado del pescado en un zumo ácido al hacer el ceviche. Muchas veces se sirve por sí mismo acompañado de maíz tostado, también llamado cancha o canguil</vt:lpstr>
      <vt:lpstr>Comida e identidades nacionales: Tex-Mex</vt:lpstr>
      <vt:lpstr>Los emigrantes vascos en Cuba abrieron bares y construyeron edificios que reproducían lugares emblemáticos de la identidad vasca </vt:lpstr>
      <vt:lpstr>¿Qué identidad cultural, nacional y gastronómica está intentando expresar este menú de un restaurante de La Habana?</vt:lpstr>
      <vt:lpstr>Expresión nacional-gastronómica de Paraguay en una pared de la Universidad de Washington en Seattle</vt:lpstr>
      <vt:lpstr>En parejas: analiza este anuncio de un restaurante de una ciudad española y las relaciones que busca establecer entre comida, deporte, identidad nacional y género</vt:lpstr>
      <vt:lpstr>Tras la Revolución cubana, bebidas como la Coca-Cola, identificadas con el capitalismo estadounidense, se sustituyeron por bebidas de producción nacional como TuKola </vt:lpstr>
      <vt:lpstr>La nación en el plato</vt:lpstr>
      <vt:lpstr>La nación en el plato</vt:lpstr>
      <vt:lpstr>La nación en el plato. Comida y celebraciones nacionales: chiles en nogada</vt:lpstr>
      <vt:lpstr>El mole se considera una de las más brillantes expresiones de la mexicanidad y del mestizaje que da a México características propias  </vt:lpstr>
      <vt:lpstr>Comida, celebraciones y ritos religiosos: Semana Santa</vt:lpstr>
      <vt:lpstr>Comida, celebraciones y ritos religiosos: Semana Santa</vt:lpstr>
      <vt:lpstr>PowerPoint Presentation</vt:lpstr>
      <vt:lpstr>Mona de Pascua</vt:lpstr>
      <vt:lpstr>Comida, celebraciones y ritos religiosos: Navidad</vt:lpstr>
      <vt:lpstr>Comida, celebraciones y ritos religiosos: Día de Todos los Santos y Día de los Difuntos</vt:lpstr>
      <vt:lpstr>PowerPoint Presentation</vt:lpstr>
      <vt:lpstr>Imágenes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Capítulo 7</dc:title>
  <dc:creator>Microsoft Office User</dc:creator>
  <cp:lastModifiedBy>Microsoft Office User</cp:lastModifiedBy>
  <cp:revision>288</cp:revision>
  <cp:lastPrinted>2017-11-13T20:08:17Z</cp:lastPrinted>
  <dcterms:created xsi:type="dcterms:W3CDTF">2017-09-07T21:57:01Z</dcterms:created>
  <dcterms:modified xsi:type="dcterms:W3CDTF">2017-11-13T20:08:20Z</dcterms:modified>
</cp:coreProperties>
</file>