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7" r:id="rId1"/>
  </p:sldMasterIdLst>
  <p:notesMasterIdLst>
    <p:notesMasterId r:id="rId37"/>
  </p:notesMasterIdLst>
  <p:sldIdLst>
    <p:sldId id="256" r:id="rId2"/>
    <p:sldId id="306" r:id="rId3"/>
    <p:sldId id="288" r:id="rId4"/>
    <p:sldId id="296" r:id="rId5"/>
    <p:sldId id="289" r:id="rId6"/>
    <p:sldId id="297" r:id="rId7"/>
    <p:sldId id="279" r:id="rId8"/>
    <p:sldId id="274" r:id="rId9"/>
    <p:sldId id="290" r:id="rId10"/>
    <p:sldId id="303" r:id="rId11"/>
    <p:sldId id="299" r:id="rId12"/>
    <p:sldId id="281" r:id="rId13"/>
    <p:sldId id="302" r:id="rId14"/>
    <p:sldId id="307" r:id="rId15"/>
    <p:sldId id="293" r:id="rId16"/>
    <p:sldId id="273" r:id="rId17"/>
    <p:sldId id="280" r:id="rId18"/>
    <p:sldId id="291" r:id="rId19"/>
    <p:sldId id="272" r:id="rId20"/>
    <p:sldId id="308" r:id="rId21"/>
    <p:sldId id="259" r:id="rId22"/>
    <p:sldId id="292" r:id="rId23"/>
    <p:sldId id="268" r:id="rId24"/>
    <p:sldId id="309" r:id="rId25"/>
    <p:sldId id="301" r:id="rId26"/>
    <p:sldId id="295" r:id="rId27"/>
    <p:sldId id="298" r:id="rId28"/>
    <p:sldId id="264" r:id="rId29"/>
    <p:sldId id="310" r:id="rId30"/>
    <p:sldId id="261" r:id="rId31"/>
    <p:sldId id="260" r:id="rId32"/>
    <p:sldId id="286" r:id="rId33"/>
    <p:sldId id="258" r:id="rId34"/>
    <p:sldId id="300" r:id="rId35"/>
    <p:sldId id="30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0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3475"/>
  </p:normalViewPr>
  <p:slideViewPr>
    <p:cSldViewPr snapToGrid="0" snapToObjects="1">
      <p:cViewPr>
        <p:scale>
          <a:sx n="185" d="100"/>
          <a:sy n="185" d="100"/>
        </p:scale>
        <p:origin x="2136" y="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496C-49DD-C049-A11F-9E291BA1D0EA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272EB-6308-064D-ABF5-2E8AAB4A1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34222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CED3E41-E2DE-48B7-AD25-2C05D8372D60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74764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74765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kumimoji="0" lang="en-US" sz="6200" b="0" i="0" u="none" strike="noStrike" kern="1200" cap="all" spc="-10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32914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8F78D1B-BB73-41B2-8202-C6678B761557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0655-FBEF-4656-A8A9-E7D9EB4F4DEC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44D9-E8EB-4DFC-9BAC-8FC5CFB1A919}" type="datetime4">
              <a:rPr lang="en-US" smtClean="0"/>
              <a:pPr/>
              <a:t>November 13, 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505454" y="6265818"/>
            <a:ext cx="3950208" cy="27432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84162" y="292608"/>
            <a:ext cx="1956816" cy="627278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F894904-8048-429B-BF77-F17DA8F8287B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338" y="6265818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November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265818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3555" y="6265818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5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videos/search?q=Nitza+Villapol&amp;view=detail&amp;mid=D1230A5416FADA7FF89AD1230A5416FADA7FF89A&amp;FORM=VIRE" TargetMode="External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60756" y="2154642"/>
            <a:ext cx="6497614" cy="1474230"/>
          </a:xfrm>
        </p:spPr>
        <p:txBody>
          <a:bodyPr/>
          <a:lstStyle/>
          <a:p>
            <a:r>
              <a:rPr lang="en-US" sz="4800" dirty="0" err="1" smtClean="0">
                <a:latin typeface="+mn-lt"/>
              </a:rPr>
              <a:t>Capítulo</a:t>
            </a:r>
            <a:r>
              <a:rPr lang="en-US" sz="4800" dirty="0" smtClean="0">
                <a:latin typeface="+mn-lt"/>
              </a:rPr>
              <a:t> 9</a:t>
            </a:r>
            <a:endParaRPr lang="en-US" sz="48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8476" y="4878346"/>
            <a:ext cx="301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Ana M. Gómez-</a:t>
            </a:r>
            <a:r>
              <a:rPr lang="en-US" dirty="0" smtClean="0">
                <a:solidFill>
                  <a:schemeClr val="bg1"/>
                </a:solidFill>
              </a:rPr>
              <a:t>Bravo 2017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24371" y="3628872"/>
            <a:ext cx="4596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</a:rPr>
              <a:t>Cocina</a:t>
            </a:r>
            <a:r>
              <a:rPr lang="en-US" sz="4400" b="1" dirty="0" smtClean="0">
                <a:solidFill>
                  <a:schemeClr val="bg1"/>
                </a:solidFill>
              </a:rPr>
              <a:t> y </a:t>
            </a:r>
            <a:r>
              <a:rPr lang="en-US" sz="4400" b="1" dirty="0" err="1" smtClean="0">
                <a:solidFill>
                  <a:schemeClr val="bg1"/>
                </a:solidFill>
              </a:rPr>
              <a:t>mestizaje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557" y="298174"/>
            <a:ext cx="2494722" cy="993958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+mn-lt"/>
              </a:rPr>
              <a:t>Ajiaco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0" y="298174"/>
            <a:ext cx="4584423" cy="6112566"/>
          </a:xfrm>
        </p:spPr>
      </p:pic>
      <p:sp>
        <p:nvSpPr>
          <p:cNvPr id="5" name="TextBox 4"/>
          <p:cNvSpPr txBox="1"/>
          <p:nvPr/>
        </p:nvSpPr>
        <p:spPr>
          <a:xfrm>
            <a:off x="4880114" y="1497035"/>
            <a:ext cx="38961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Para </a:t>
            </a:r>
            <a:r>
              <a:rPr lang="en-US" sz="2800" dirty="0" err="1" smtClean="0"/>
              <a:t>explicar</a:t>
            </a:r>
            <a:r>
              <a:rPr lang="en-US" sz="2800" dirty="0" smtClean="0"/>
              <a:t> el </a:t>
            </a:r>
            <a:r>
              <a:rPr lang="en-US" sz="2800" dirty="0" err="1" smtClean="0"/>
              <a:t>mestizaje</a:t>
            </a:r>
            <a:r>
              <a:rPr lang="en-US" sz="2800" dirty="0" smtClean="0"/>
              <a:t> </a:t>
            </a:r>
            <a:r>
              <a:rPr lang="en-US" sz="2800" dirty="0" err="1" smtClean="0"/>
              <a:t>étnico</a:t>
            </a:r>
            <a:r>
              <a:rPr lang="en-US" sz="2800" dirty="0" smtClean="0"/>
              <a:t> y </a:t>
            </a:r>
            <a:r>
              <a:rPr lang="en-US" sz="2800" dirty="0" err="1" smtClean="0"/>
              <a:t>culinario</a:t>
            </a:r>
            <a:r>
              <a:rPr lang="en-US" sz="2800" dirty="0" smtClean="0"/>
              <a:t> de Cuba se ha </a:t>
            </a:r>
            <a:r>
              <a:rPr lang="en-US" sz="2800" dirty="0" err="1" smtClean="0"/>
              <a:t>usado</a:t>
            </a:r>
            <a:r>
              <a:rPr lang="en-US" sz="2800" dirty="0" smtClean="0"/>
              <a:t> la imagen del </a:t>
            </a:r>
            <a:r>
              <a:rPr lang="en-US" sz="2800" dirty="0" err="1" smtClean="0"/>
              <a:t>ajiaco</a:t>
            </a:r>
            <a:r>
              <a:rPr lang="en-US" sz="2800" dirty="0" smtClean="0"/>
              <a:t>, que </a:t>
            </a:r>
            <a:r>
              <a:rPr lang="en-US" sz="2800" dirty="0" err="1" smtClean="0"/>
              <a:t>contiene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mezcla</a:t>
            </a:r>
            <a:r>
              <a:rPr lang="en-US" sz="2800" dirty="0" smtClean="0"/>
              <a:t> de </a:t>
            </a:r>
            <a:r>
              <a:rPr lang="en-US" sz="2800" dirty="0" err="1" smtClean="0"/>
              <a:t>ingredientes</a:t>
            </a:r>
            <a:r>
              <a:rPr lang="en-US" sz="2800" dirty="0" smtClean="0"/>
              <a:t> </a:t>
            </a:r>
            <a:r>
              <a:rPr lang="en-US" sz="2800" dirty="0" err="1" smtClean="0"/>
              <a:t>aportados</a:t>
            </a:r>
            <a:r>
              <a:rPr lang="en-US" sz="2800" dirty="0" smtClean="0"/>
              <a:t> </a:t>
            </a:r>
            <a:r>
              <a:rPr lang="en-US" sz="2800" dirty="0" err="1" smtClean="0"/>
              <a:t>fundamentalmente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pueblos </a:t>
            </a:r>
            <a:r>
              <a:rPr lang="en-US" sz="2800" dirty="0" err="1" smtClean="0"/>
              <a:t>nativos</a:t>
            </a:r>
            <a:r>
              <a:rPr lang="en-US" sz="2800" dirty="0" smtClean="0"/>
              <a:t>, </a:t>
            </a:r>
            <a:r>
              <a:rPr lang="en-US" sz="2800" dirty="0" err="1" smtClean="0"/>
              <a:t>europeos</a:t>
            </a:r>
            <a:r>
              <a:rPr lang="en-US" sz="2800" dirty="0" smtClean="0"/>
              <a:t> y </a:t>
            </a:r>
            <a:r>
              <a:rPr lang="en-US" sz="2800" dirty="0" err="1" smtClean="0"/>
              <a:t>africanos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8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6" y="348555"/>
            <a:ext cx="8806070" cy="1092619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>
                <a:latin typeface="+mn-lt"/>
              </a:rPr>
              <a:t>O</a:t>
            </a:r>
            <a:r>
              <a:rPr lang="en-US" sz="3600" dirty="0" err="1" smtClean="0">
                <a:latin typeface="+mn-lt"/>
              </a:rPr>
              <a:t>tra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muestra</a:t>
            </a:r>
            <a:r>
              <a:rPr lang="en-US" sz="3600" dirty="0" smtClean="0">
                <a:latin typeface="+mn-lt"/>
              </a:rPr>
              <a:t> de la </a:t>
            </a:r>
            <a:r>
              <a:rPr lang="en-US" sz="3600" dirty="0" err="1" smtClean="0">
                <a:solidFill>
                  <a:srgbClr val="C00000"/>
                </a:solidFill>
                <a:latin typeface="+mn-lt"/>
                <a:ea typeface="Arial Rounded MT Bold" charset="0"/>
                <a:cs typeface="Arial Rounded MT Bold" charset="0"/>
              </a:rPr>
              <a:t>influencia</a:t>
            </a:r>
            <a:r>
              <a:rPr lang="en-US" sz="3600" dirty="0" smtClean="0">
                <a:solidFill>
                  <a:srgbClr val="C00000"/>
                </a:solidFill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+mn-lt"/>
                <a:ea typeface="Arial Rounded MT Bold" charset="0"/>
                <a:cs typeface="Arial Rounded MT Bold" charset="0"/>
              </a:rPr>
              <a:t>africana</a:t>
            </a:r>
            <a:r>
              <a:rPr lang="en-US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en</a:t>
            </a:r>
            <a:r>
              <a:rPr lang="en-US" sz="3600" dirty="0" smtClean="0">
                <a:latin typeface="+mn-lt"/>
              </a:rPr>
              <a:t> el Caribe </a:t>
            </a:r>
            <a:r>
              <a:rPr lang="en-US" sz="3600" dirty="0" err="1" smtClean="0">
                <a:latin typeface="+mn-lt"/>
              </a:rPr>
              <a:t>es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smtClean="0">
                <a:latin typeface="+mn-lt"/>
              </a:rPr>
              <a:t>el </a:t>
            </a:r>
            <a:r>
              <a:rPr lang="en-US" sz="3600" dirty="0" err="1">
                <a:latin typeface="+mn-lt"/>
              </a:rPr>
              <a:t>tapado</a:t>
            </a:r>
            <a:r>
              <a:rPr lang="en-US" sz="3600" dirty="0">
                <a:latin typeface="+mn-lt"/>
              </a:rPr>
              <a:t> de </a:t>
            </a:r>
            <a:r>
              <a:rPr lang="en-US" sz="3600" dirty="0" err="1">
                <a:latin typeface="+mn-lt"/>
              </a:rPr>
              <a:t>marisco</a:t>
            </a:r>
            <a:r>
              <a:rPr lang="en-US" sz="3600" dirty="0">
                <a:latin typeface="+mn-lt"/>
              </a:rPr>
              <a:t> o </a:t>
            </a:r>
            <a:r>
              <a:rPr lang="en-US" sz="3600" dirty="0" err="1">
                <a:latin typeface="+mn-lt"/>
              </a:rPr>
              <a:t>caldo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garífuna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40" y="1550505"/>
            <a:ext cx="6570925" cy="4905780"/>
          </a:xfrm>
        </p:spPr>
      </p:pic>
    </p:spTree>
    <p:extLst>
      <p:ext uri="{BB962C8B-B14F-4D97-AF65-F5344CB8AC3E}">
        <p14:creationId xmlns:p14="http://schemas.microsoft.com/office/powerpoint/2010/main" val="16478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74" y="431495"/>
            <a:ext cx="8756374" cy="98980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latin typeface="+mn-lt"/>
              </a:rPr>
              <a:t>La </a:t>
            </a:r>
            <a:r>
              <a:rPr lang="en-US" sz="3600" dirty="0" err="1">
                <a:solidFill>
                  <a:srgbClr val="C00000"/>
                </a:solidFill>
                <a:latin typeface="+mn-lt"/>
              </a:rPr>
              <a:t>Santería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es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una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religión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sincrética</a:t>
            </a:r>
            <a:r>
              <a:rPr lang="en-US" sz="3600" dirty="0">
                <a:latin typeface="+mn-lt"/>
              </a:rPr>
              <a:t> que </a:t>
            </a:r>
            <a:r>
              <a:rPr lang="en-US" sz="3600" dirty="0" err="1">
                <a:latin typeface="+mn-lt"/>
              </a:rPr>
              <a:t>incorpora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muchos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elementos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africanos</a:t>
            </a:r>
            <a:r>
              <a:rPr lang="en-US" sz="3600" dirty="0">
                <a:latin typeface="+mn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IMG_11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18368"/>
          <a:stretch>
            <a:fillRect/>
          </a:stretch>
        </p:blipFill>
        <p:spPr>
          <a:xfrm>
            <a:off x="718363" y="1268314"/>
            <a:ext cx="7612064" cy="4182035"/>
          </a:xfr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34207" y="6069724"/>
            <a:ext cx="498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=N8FjiFL7AvU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434" y="5513031"/>
            <a:ext cx="8481849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ea typeface="Arial Rounded MT Bold" charset="0"/>
                <a:cs typeface="Arial Rounded MT Bold" charset="0"/>
              </a:rPr>
              <a:t>Tienda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artículos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religiosos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de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Santería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ea typeface="Arial Rounded MT Bold" charset="0"/>
                <a:cs typeface="Arial Rounded MT Bold" charset="0"/>
              </a:rPr>
              <a:t>en</a:t>
            </a:r>
            <a:r>
              <a:rPr lang="en-US" sz="2400" dirty="0" smtClean="0">
                <a:ea typeface="Arial Rounded MT Bold" charset="0"/>
                <a:cs typeface="Arial Rounded MT Bold" charset="0"/>
              </a:rPr>
              <a:t> La Habana</a:t>
            </a:r>
            <a:endParaRPr lang="en-US" sz="24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62" y="79468"/>
            <a:ext cx="8158576" cy="1417638"/>
          </a:xfrm>
        </p:spPr>
        <p:txBody>
          <a:bodyPr/>
          <a:lstStyle/>
          <a:p>
            <a:pPr algn="l"/>
            <a:r>
              <a:rPr lang="en-US" dirty="0" err="1" smtClean="0">
                <a:latin typeface="+mn-lt"/>
              </a:rPr>
              <a:t>Influencia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africana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en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Hispanoamérica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anticuchos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45" y="1497106"/>
            <a:ext cx="5340654" cy="5048587"/>
          </a:xfrm>
          <a:ln w="12700"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2064" y="1682297"/>
            <a:ext cx="339368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/>
              <a:t>Los </a:t>
            </a:r>
            <a:r>
              <a:rPr lang="en-US" sz="2000" dirty="0" err="1"/>
              <a:t>anticuchos</a:t>
            </a:r>
            <a:r>
              <a:rPr lang="en-US" sz="2000" dirty="0"/>
              <a:t> son </a:t>
            </a:r>
            <a:r>
              <a:rPr lang="en-US" sz="2000" dirty="0" err="1"/>
              <a:t>pedazos</a:t>
            </a:r>
            <a:r>
              <a:rPr lang="en-US" sz="2000" dirty="0"/>
              <a:t> de carne </a:t>
            </a:r>
            <a:r>
              <a:rPr lang="en-US" sz="2000" dirty="0" err="1"/>
              <a:t>ensartados</a:t>
            </a:r>
            <a:r>
              <a:rPr lang="en-US" sz="2000" dirty="0"/>
              <a:t> y </a:t>
            </a:r>
            <a:r>
              <a:rPr lang="en-US" sz="2000" dirty="0" err="1"/>
              <a:t>macerados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salsa picante, </a:t>
            </a:r>
            <a:r>
              <a:rPr lang="en-US" sz="2000" dirty="0" err="1"/>
              <a:t>cocinados</a:t>
            </a:r>
            <a:r>
              <a:rPr lang="en-US" sz="2000" dirty="0"/>
              <a:t> a la </a:t>
            </a:r>
            <a:r>
              <a:rPr lang="en-US" sz="2000" dirty="0" err="1"/>
              <a:t>parrilla</a:t>
            </a:r>
            <a:r>
              <a:rPr lang="en-US" sz="2000" dirty="0"/>
              <a:t>. Los </a:t>
            </a:r>
            <a:r>
              <a:rPr lang="en-US" sz="2000" dirty="0" err="1" smtClean="0"/>
              <a:t>más</a:t>
            </a:r>
            <a:r>
              <a:rPr lang="en-US" sz="2000" dirty="0" smtClean="0"/>
              <a:t> </a:t>
            </a:r>
            <a:r>
              <a:rPr lang="en-US" sz="2000" dirty="0" err="1"/>
              <a:t>comunes</a:t>
            </a:r>
            <a:r>
              <a:rPr lang="en-US" sz="2000" dirty="0"/>
              <a:t> son </a:t>
            </a:r>
            <a:r>
              <a:rPr lang="en-US" sz="2000" dirty="0" err="1"/>
              <a:t>los</a:t>
            </a:r>
            <a:r>
              <a:rPr lang="en-US" sz="2000" dirty="0"/>
              <a:t> de </a:t>
            </a:r>
            <a:r>
              <a:rPr lang="en-US" sz="2000" dirty="0" err="1" smtClean="0"/>
              <a:t>corazón</a:t>
            </a:r>
            <a:r>
              <a:rPr lang="en-US" sz="2000" dirty="0" smtClean="0"/>
              <a:t> </a:t>
            </a:r>
            <a:r>
              <a:rPr lang="en-US" sz="2000" dirty="0"/>
              <a:t>de res. </a:t>
            </a: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Se </a:t>
            </a:r>
            <a:r>
              <a:rPr lang="en-US" sz="2000" dirty="0"/>
              <a:t>dice que </a:t>
            </a:r>
            <a:r>
              <a:rPr lang="en-US" sz="2000" dirty="0" err="1"/>
              <a:t>muchos</a:t>
            </a:r>
            <a:r>
              <a:rPr lang="en-US" sz="2000" dirty="0"/>
              <a:t> </a:t>
            </a:r>
            <a:r>
              <a:rPr lang="en-US" sz="2000" dirty="0" err="1"/>
              <a:t>esclavos</a:t>
            </a:r>
            <a:r>
              <a:rPr lang="en-US" sz="2000" dirty="0"/>
              <a:t> </a:t>
            </a:r>
            <a:r>
              <a:rPr lang="en-US" sz="2000" dirty="0" err="1"/>
              <a:t>africanos</a:t>
            </a:r>
            <a:r>
              <a:rPr lang="en-US" sz="2000" dirty="0"/>
              <a:t> </a:t>
            </a:r>
            <a:r>
              <a:rPr lang="en-US" sz="2000" dirty="0" err="1"/>
              <a:t>pudieron</a:t>
            </a:r>
            <a:r>
              <a:rPr lang="en-US" sz="2000" dirty="0"/>
              <a:t> </a:t>
            </a:r>
            <a:r>
              <a:rPr lang="en-US" sz="2000" dirty="0" err="1"/>
              <a:t>comprar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libertad</a:t>
            </a:r>
            <a:r>
              <a:rPr lang="en-US" sz="2000" dirty="0"/>
              <a:t> con el </a:t>
            </a:r>
            <a:r>
              <a:rPr lang="en-US" sz="2000" dirty="0" err="1"/>
              <a:t>dinero</a:t>
            </a:r>
            <a:r>
              <a:rPr lang="en-US" sz="2000" dirty="0"/>
              <a:t> que </a:t>
            </a:r>
            <a:r>
              <a:rPr lang="en-US" sz="2000" dirty="0" err="1"/>
              <a:t>ganaron</a:t>
            </a:r>
            <a:r>
              <a:rPr lang="en-US" sz="2000" dirty="0"/>
              <a:t> con la </a:t>
            </a:r>
            <a:r>
              <a:rPr lang="en-US" sz="2000" dirty="0" err="1"/>
              <a:t>venta</a:t>
            </a:r>
            <a:r>
              <a:rPr lang="en-US" sz="2000" dirty="0"/>
              <a:t> de </a:t>
            </a:r>
            <a:r>
              <a:rPr lang="en-US" sz="2000" dirty="0" err="1" smtClean="0"/>
              <a:t>anticuchos</a:t>
            </a:r>
            <a:r>
              <a:rPr lang="en-US" sz="2000" dirty="0" smtClean="0"/>
              <a:t>.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764" y="334481"/>
            <a:ext cx="2657723" cy="1096754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+mn-lt"/>
              </a:rPr>
              <a:t>En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parejas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70" y="1321903"/>
            <a:ext cx="8418443" cy="5158409"/>
          </a:xfrm>
        </p:spPr>
        <p:txBody>
          <a:bodyPr>
            <a:normAutofit fontScale="4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6000" dirty="0"/>
              <a:t>¿</a:t>
            </a:r>
            <a:r>
              <a:rPr lang="en-US" sz="6000" dirty="0" err="1" smtClean="0"/>
              <a:t>Cómo</a:t>
            </a:r>
            <a:r>
              <a:rPr lang="en-US" sz="6000" dirty="0" smtClean="0"/>
              <a:t> </a:t>
            </a:r>
            <a:r>
              <a:rPr lang="en-US" sz="6000" dirty="0"/>
              <a:t>se </a:t>
            </a:r>
            <a:r>
              <a:rPr lang="en-US" sz="6000" dirty="0" err="1"/>
              <a:t>aplica</a:t>
            </a:r>
            <a:r>
              <a:rPr lang="en-US" sz="6000" dirty="0"/>
              <a:t> la idea de </a:t>
            </a:r>
            <a:r>
              <a:rPr lang="en-US" sz="6000" dirty="0" err="1"/>
              <a:t>mestizaje</a:t>
            </a:r>
            <a:r>
              <a:rPr lang="en-US" sz="6000" dirty="0"/>
              <a:t> a la comida </a:t>
            </a:r>
            <a:r>
              <a:rPr lang="en-US" sz="6000" dirty="0" err="1"/>
              <a:t>cubana</a:t>
            </a:r>
            <a:r>
              <a:rPr lang="en-US" sz="60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6000" dirty="0"/>
              <a:t>¿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 smtClean="0"/>
              <a:t>qué</a:t>
            </a:r>
            <a:r>
              <a:rPr lang="en-US" sz="6000" dirty="0" smtClean="0"/>
              <a:t> </a:t>
            </a:r>
            <a:r>
              <a:rPr lang="en-US" sz="6000" dirty="0" err="1"/>
              <a:t>sentido</a:t>
            </a:r>
            <a:r>
              <a:rPr lang="en-US" sz="6000" dirty="0"/>
              <a:t> </a:t>
            </a:r>
            <a:r>
              <a:rPr lang="en-US" sz="6000" dirty="0" err="1"/>
              <a:t>podemos</a:t>
            </a:r>
            <a:r>
              <a:rPr lang="en-US" sz="6000" dirty="0"/>
              <a:t> </a:t>
            </a:r>
            <a:r>
              <a:rPr lang="en-US" sz="6000" dirty="0" err="1"/>
              <a:t>aplicar</a:t>
            </a:r>
            <a:r>
              <a:rPr lang="en-US" sz="6000" dirty="0"/>
              <a:t> el </a:t>
            </a:r>
            <a:r>
              <a:rPr lang="en-US" sz="6000" dirty="0" err="1" smtClean="0"/>
              <a:t>término</a:t>
            </a:r>
            <a:r>
              <a:rPr lang="en-US" sz="6000" dirty="0" smtClean="0"/>
              <a:t> </a:t>
            </a:r>
            <a:r>
              <a:rPr lang="en-US" sz="6000" dirty="0"/>
              <a:t>de </a:t>
            </a:r>
            <a:r>
              <a:rPr lang="en-US" sz="6000" dirty="0" err="1" smtClean="0"/>
              <a:t>transculturación</a:t>
            </a:r>
            <a:r>
              <a:rPr lang="en-US" sz="6000" dirty="0" smtClean="0"/>
              <a:t> </a:t>
            </a:r>
            <a:r>
              <a:rPr lang="en-US" sz="6000" dirty="0" err="1"/>
              <a:t>cuando</a:t>
            </a:r>
            <a:r>
              <a:rPr lang="en-US" sz="6000" dirty="0"/>
              <a:t> </a:t>
            </a:r>
            <a:r>
              <a:rPr lang="en-US" sz="6000" dirty="0" err="1"/>
              <a:t>hablamos</a:t>
            </a:r>
            <a:r>
              <a:rPr lang="en-US" sz="6000" dirty="0"/>
              <a:t> de la </a:t>
            </a:r>
            <a:r>
              <a:rPr lang="en-US" sz="6000" dirty="0" err="1"/>
              <a:t>cocina</a:t>
            </a:r>
            <a:r>
              <a:rPr lang="en-US" sz="6000" dirty="0"/>
              <a:t>? ¿</a:t>
            </a:r>
            <a:r>
              <a:rPr lang="en-US" sz="6000" dirty="0" err="1" smtClean="0"/>
              <a:t>Cómo</a:t>
            </a:r>
            <a:r>
              <a:rPr lang="en-US" sz="6000" dirty="0" smtClean="0"/>
              <a:t> </a:t>
            </a:r>
            <a:r>
              <a:rPr lang="en-US" sz="6000" dirty="0" err="1"/>
              <a:t>podemos</a:t>
            </a:r>
            <a:r>
              <a:rPr lang="en-US" sz="6000" dirty="0"/>
              <a:t> </a:t>
            </a:r>
            <a:r>
              <a:rPr lang="en-US" sz="6000" dirty="0" err="1"/>
              <a:t>usar</a:t>
            </a:r>
            <a:r>
              <a:rPr lang="en-US" sz="6000" dirty="0"/>
              <a:t> el </a:t>
            </a:r>
            <a:r>
              <a:rPr lang="en-US" sz="6000" dirty="0" err="1"/>
              <a:t>caso</a:t>
            </a:r>
            <a:r>
              <a:rPr lang="en-US" sz="6000" dirty="0"/>
              <a:t> </a:t>
            </a:r>
            <a:r>
              <a:rPr lang="en-US" sz="6000" dirty="0" err="1"/>
              <a:t>cubano</a:t>
            </a:r>
            <a:r>
              <a:rPr lang="en-US" sz="6000" dirty="0"/>
              <a:t> para </a:t>
            </a:r>
            <a:r>
              <a:rPr lang="en-US" sz="6000" dirty="0" err="1"/>
              <a:t>hablar</a:t>
            </a:r>
            <a:r>
              <a:rPr lang="en-US" sz="6000" dirty="0"/>
              <a:t> </a:t>
            </a:r>
            <a:r>
              <a:rPr lang="en-US" sz="6000" dirty="0" smtClean="0"/>
              <a:t>de </a:t>
            </a:r>
            <a:r>
              <a:rPr lang="en-US" sz="6000" dirty="0" err="1" smtClean="0"/>
              <a:t>transculturación</a:t>
            </a:r>
            <a:r>
              <a:rPr lang="en-US" sz="60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6000" dirty="0"/>
              <a:t>¿</a:t>
            </a:r>
            <a:r>
              <a:rPr lang="en-US" sz="6000" dirty="0" err="1" smtClean="0"/>
              <a:t>Cuáles</a:t>
            </a:r>
            <a:r>
              <a:rPr lang="en-US" sz="6000" dirty="0" smtClean="0"/>
              <a:t> </a:t>
            </a:r>
            <a:r>
              <a:rPr lang="en-US" sz="6000" dirty="0"/>
              <a:t>son las </a:t>
            </a:r>
            <a:r>
              <a:rPr lang="en-US" sz="6000" dirty="0" err="1" smtClean="0"/>
              <a:t>características</a:t>
            </a:r>
            <a:r>
              <a:rPr lang="en-US" sz="6000" dirty="0" smtClean="0"/>
              <a:t> </a:t>
            </a:r>
            <a:r>
              <a:rPr lang="en-US" sz="6000" dirty="0" err="1"/>
              <a:t>principales</a:t>
            </a:r>
            <a:r>
              <a:rPr lang="en-US" sz="6000" dirty="0"/>
              <a:t> de la </a:t>
            </a:r>
            <a:r>
              <a:rPr lang="en-US" sz="6000" dirty="0" err="1"/>
              <a:t>cocina</a:t>
            </a:r>
            <a:r>
              <a:rPr lang="en-US" sz="6000" dirty="0"/>
              <a:t> </a:t>
            </a:r>
            <a:r>
              <a:rPr lang="en-US" sz="6000" dirty="0" err="1"/>
              <a:t>cubana</a:t>
            </a:r>
            <a:r>
              <a:rPr lang="en-US" sz="60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6000" dirty="0"/>
              <a:t>¿</a:t>
            </a:r>
            <a:r>
              <a:rPr lang="en-US" sz="6000" dirty="0" err="1" smtClean="0"/>
              <a:t>Cuál</a:t>
            </a:r>
            <a:r>
              <a:rPr lang="en-US" sz="6000" dirty="0" smtClean="0"/>
              <a:t> </a:t>
            </a:r>
            <a:r>
              <a:rPr lang="en-US" sz="6000" dirty="0" err="1"/>
              <a:t>es</a:t>
            </a:r>
            <a:r>
              <a:rPr lang="en-US" sz="6000" dirty="0"/>
              <a:t> </a:t>
            </a:r>
            <a:r>
              <a:rPr lang="en-US" sz="6000" dirty="0" err="1"/>
              <a:t>su</a:t>
            </a:r>
            <a:r>
              <a:rPr lang="en-US" sz="6000" dirty="0"/>
              <a:t> </a:t>
            </a:r>
            <a:r>
              <a:rPr lang="en-US" sz="6000" dirty="0" err="1"/>
              <a:t>desarrollo</a:t>
            </a:r>
            <a:r>
              <a:rPr lang="en-US" sz="6000" dirty="0"/>
              <a:t> </a:t>
            </a:r>
            <a:r>
              <a:rPr lang="en-US" sz="6000" dirty="0" err="1" smtClean="0"/>
              <a:t>histórico</a:t>
            </a:r>
            <a:r>
              <a:rPr lang="en-US" sz="60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6000" dirty="0"/>
              <a:t>¿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 smtClean="0"/>
              <a:t>qué</a:t>
            </a:r>
            <a:r>
              <a:rPr lang="en-US" sz="6000" dirty="0" smtClean="0"/>
              <a:t> </a:t>
            </a:r>
            <a:r>
              <a:rPr lang="en-US" sz="6000" dirty="0" err="1"/>
              <a:t>sentido</a:t>
            </a:r>
            <a:r>
              <a:rPr lang="en-US" sz="6000" dirty="0"/>
              <a:t> </a:t>
            </a:r>
            <a:r>
              <a:rPr lang="en-US" sz="6000" dirty="0" err="1"/>
              <a:t>es</a:t>
            </a:r>
            <a:r>
              <a:rPr lang="en-US" sz="6000" dirty="0"/>
              <a:t> Cuba un “</a:t>
            </a:r>
            <a:r>
              <a:rPr lang="en-US" sz="6000" dirty="0" err="1"/>
              <a:t>ajiaco</a:t>
            </a:r>
            <a:r>
              <a:rPr lang="en-US" sz="6000" dirty="0"/>
              <a:t>”? ¿Hay </a:t>
            </a:r>
            <a:r>
              <a:rPr lang="en-US" sz="6000" dirty="0" err="1"/>
              <a:t>conceptos</a:t>
            </a:r>
            <a:r>
              <a:rPr lang="en-US" sz="6000" dirty="0"/>
              <a:t> </a:t>
            </a:r>
            <a:r>
              <a:rPr lang="en-US" sz="6000" dirty="0" err="1"/>
              <a:t>culinarios</a:t>
            </a:r>
            <a:r>
              <a:rPr lang="en-US" sz="6000" dirty="0"/>
              <a:t> </a:t>
            </a:r>
            <a:r>
              <a:rPr lang="en-US" sz="6000" dirty="0" err="1" smtClean="0"/>
              <a:t>similares</a:t>
            </a:r>
            <a:r>
              <a:rPr lang="en-US" sz="6000" dirty="0" smtClean="0"/>
              <a:t> </a:t>
            </a:r>
            <a:r>
              <a:rPr lang="en-US" sz="6000" dirty="0"/>
              <a:t>que </a:t>
            </a:r>
            <a:r>
              <a:rPr lang="en-US" sz="6000" dirty="0" err="1"/>
              <a:t>ayuden</a:t>
            </a:r>
            <a:r>
              <a:rPr lang="en-US" sz="6000" dirty="0"/>
              <a:t> a </a:t>
            </a:r>
            <a:r>
              <a:rPr lang="en-US" sz="6000" dirty="0" err="1"/>
              <a:t>explicar</a:t>
            </a:r>
            <a:r>
              <a:rPr lang="en-US" sz="6000" dirty="0"/>
              <a:t> la </a:t>
            </a:r>
            <a:r>
              <a:rPr lang="en-US" sz="6000" dirty="0" err="1"/>
              <a:t>naturaleza</a:t>
            </a:r>
            <a:r>
              <a:rPr lang="en-US" sz="6000" dirty="0"/>
              <a:t> </a:t>
            </a:r>
            <a:r>
              <a:rPr lang="en-US" sz="6000" dirty="0" err="1" smtClean="0"/>
              <a:t>híbrida</a:t>
            </a:r>
            <a:r>
              <a:rPr lang="en-US" sz="6000" dirty="0" smtClean="0"/>
              <a:t> </a:t>
            </a:r>
            <a:r>
              <a:rPr lang="en-US" sz="6000" dirty="0" err="1"/>
              <a:t>pero</a:t>
            </a:r>
            <a:r>
              <a:rPr lang="en-US" sz="6000" dirty="0"/>
              <a:t> </a:t>
            </a:r>
            <a:r>
              <a:rPr lang="en-US" sz="6000" dirty="0" err="1" smtClean="0"/>
              <a:t>armónica</a:t>
            </a:r>
            <a:r>
              <a:rPr lang="en-US" sz="6000" dirty="0" smtClean="0"/>
              <a:t> </a:t>
            </a:r>
            <a:r>
              <a:rPr lang="en-US" sz="6000" dirty="0"/>
              <a:t>de </a:t>
            </a:r>
            <a:r>
              <a:rPr lang="en-US" sz="6000" dirty="0" err="1" smtClean="0"/>
              <a:t>tu</a:t>
            </a:r>
            <a:r>
              <a:rPr lang="en-US" sz="6000" dirty="0" smtClean="0"/>
              <a:t> </a:t>
            </a:r>
            <a:r>
              <a:rPr lang="en-US" sz="6000" dirty="0" err="1"/>
              <a:t>cultura</a:t>
            </a:r>
            <a:r>
              <a:rPr lang="en-US" sz="6000" dirty="0"/>
              <a:t>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6000" dirty="0" err="1"/>
              <a:t>Compara</a:t>
            </a:r>
            <a:r>
              <a:rPr lang="en-US" sz="6000" dirty="0"/>
              <a:t> el </a:t>
            </a:r>
            <a:r>
              <a:rPr lang="en-US" sz="6000" dirty="0" err="1"/>
              <a:t>concepto</a:t>
            </a:r>
            <a:r>
              <a:rPr lang="en-US" sz="6000" dirty="0"/>
              <a:t> de Cuba </a:t>
            </a:r>
            <a:r>
              <a:rPr lang="en-US" sz="6000" dirty="0" err="1"/>
              <a:t>como</a:t>
            </a:r>
            <a:r>
              <a:rPr lang="en-US" sz="6000" dirty="0"/>
              <a:t> “</a:t>
            </a:r>
            <a:r>
              <a:rPr lang="en-US" sz="6000" dirty="0" err="1"/>
              <a:t>cazuela</a:t>
            </a:r>
            <a:r>
              <a:rPr lang="en-US" sz="6000" dirty="0"/>
              <a:t> </a:t>
            </a:r>
            <a:r>
              <a:rPr lang="en-US" sz="6000" dirty="0" err="1"/>
              <a:t>abierta</a:t>
            </a:r>
            <a:r>
              <a:rPr lang="en-US" sz="6000" dirty="0"/>
              <a:t>” con </a:t>
            </a:r>
            <a:r>
              <a:rPr lang="en-US" sz="6000" dirty="0" err="1"/>
              <a:t>otros</a:t>
            </a:r>
            <a:r>
              <a:rPr lang="en-US" sz="6000" dirty="0"/>
              <a:t> </a:t>
            </a:r>
            <a:r>
              <a:rPr lang="en-US" sz="6000" dirty="0" err="1"/>
              <a:t>como</a:t>
            </a:r>
            <a:r>
              <a:rPr lang="en-US" sz="6000" dirty="0"/>
              <a:t> el </a:t>
            </a:r>
            <a:r>
              <a:rPr lang="en-US" sz="6000" dirty="0" smtClean="0"/>
              <a:t>de </a:t>
            </a:r>
            <a:r>
              <a:rPr lang="en-US" sz="6000" dirty="0"/>
              <a:t>“melting pot” o </a:t>
            </a:r>
            <a:r>
              <a:rPr lang="en-US" sz="6000" dirty="0" err="1"/>
              <a:t>incluso</a:t>
            </a:r>
            <a:r>
              <a:rPr lang="en-US" sz="6000" dirty="0"/>
              <a:t> el de “</a:t>
            </a:r>
            <a:r>
              <a:rPr lang="en-US" sz="6000" dirty="0" err="1"/>
              <a:t>ensalada</a:t>
            </a:r>
            <a:r>
              <a:rPr lang="en-US" sz="6000" dirty="0"/>
              <a:t>” </a:t>
            </a:r>
            <a:r>
              <a:rPr lang="en-US" sz="6000" dirty="0" err="1"/>
              <a:t>usados</a:t>
            </a:r>
            <a:r>
              <a:rPr lang="en-US" sz="6000" dirty="0"/>
              <a:t> para </a:t>
            </a:r>
            <a:r>
              <a:rPr lang="en-US" sz="6000" dirty="0" err="1"/>
              <a:t>referirse</a:t>
            </a:r>
            <a:r>
              <a:rPr lang="en-US" sz="6000" dirty="0"/>
              <a:t> al </a:t>
            </a:r>
            <a:r>
              <a:rPr lang="en-US" sz="6000" dirty="0" err="1" smtClean="0"/>
              <a:t>mestizaje</a:t>
            </a:r>
            <a:r>
              <a:rPr lang="en-US" sz="6000" dirty="0" smtClean="0"/>
              <a:t> </a:t>
            </a:r>
            <a:r>
              <a:rPr lang="en-US" sz="6000" dirty="0"/>
              <a:t>cultural.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770" y="272714"/>
            <a:ext cx="2857501" cy="161219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 err="1" smtClean="0">
                <a:solidFill>
                  <a:srgbClr val="C00000"/>
                </a:solidFill>
                <a:latin typeface="+mn-lt"/>
              </a:rPr>
              <a:t>Nitza</a:t>
            </a:r>
            <a:r>
              <a:rPr kumimoji="1" lang="en-US" altLang="ja-JP" sz="36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kumimoji="1" lang="en-US" altLang="ja-JP" sz="3600" dirty="0" err="1" smtClean="0">
                <a:solidFill>
                  <a:srgbClr val="C00000"/>
                </a:solidFill>
                <a:latin typeface="+mn-lt"/>
              </a:rPr>
              <a:t>Villapol</a:t>
            </a:r>
            <a:r>
              <a:rPr kumimoji="1" lang="en-US" altLang="ja-JP" sz="3600" dirty="0" smtClean="0">
                <a:latin typeface="+mn-lt"/>
              </a:rPr>
              <a:t> </a:t>
            </a:r>
            <a:r>
              <a:rPr kumimoji="1" lang="en-US" altLang="ja-JP" sz="3200" dirty="0" err="1" smtClean="0">
                <a:latin typeface="+mn-lt"/>
              </a:rPr>
              <a:t>Cocina</a:t>
            </a:r>
            <a:r>
              <a:rPr kumimoji="1" lang="en-US" altLang="ja-JP" sz="3200" dirty="0" smtClean="0">
                <a:latin typeface="+mn-lt"/>
              </a:rPr>
              <a:t> al </a:t>
            </a:r>
            <a:r>
              <a:rPr kumimoji="1" lang="en-US" altLang="ja-JP" sz="3200" dirty="0" err="1" smtClean="0">
                <a:latin typeface="+mn-lt"/>
              </a:rPr>
              <a:t>minuto</a:t>
            </a:r>
            <a:endParaRPr kumimoji="1" lang="ja-JP" altLang="en-US" sz="3200" dirty="0">
              <a:latin typeface="+mn-lt"/>
            </a:endParaRPr>
          </a:p>
        </p:txBody>
      </p:sp>
      <p:pic>
        <p:nvPicPr>
          <p:cNvPr id="5" name="Content Placeholder 4" descr="IMG_116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67" r="-17967"/>
          <a:stretch>
            <a:fillRect/>
          </a:stretch>
        </p:blipFill>
        <p:spPr>
          <a:xfrm>
            <a:off x="2489343" y="1965493"/>
            <a:ext cx="7429909" cy="4082964"/>
          </a:xfrm>
        </p:spPr>
      </p:pic>
      <p:sp>
        <p:nvSpPr>
          <p:cNvPr id="4" name="TextBox 3"/>
          <p:cNvSpPr txBox="1"/>
          <p:nvPr/>
        </p:nvSpPr>
        <p:spPr>
          <a:xfrm>
            <a:off x="202242" y="6048457"/>
            <a:ext cx="8075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hlinkClick r:id="rId3"/>
              </a:rPr>
              <a:t>http://www.bing.com/videos/search?q=</a:t>
            </a:r>
            <a:r>
              <a:rPr lang="en-US" altLang="ja-JP" sz="1400" dirty="0" smtClean="0">
                <a:hlinkClick r:id="rId3"/>
              </a:rPr>
              <a:t>Nitza+</a:t>
            </a:r>
            <a:r>
              <a:rPr lang="en-US" altLang="ja-JP" sz="1400" dirty="0">
                <a:hlinkClick r:id="rId3"/>
              </a:rPr>
              <a:t>Villapol&amp;view=detail&amp;mid=D1230A5416FADA7FF89AD1230A5416FADA7FF89A&amp;FORM=VIRE</a:t>
            </a:r>
            <a:endParaRPr lang="en-US" altLang="ja-JP" sz="1400" dirty="0"/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361156" y="5506208"/>
            <a:ext cx="325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Calle</a:t>
            </a:r>
            <a:r>
              <a:rPr lang="en-US" sz="2400" b="1" dirty="0" smtClean="0"/>
              <a:t> de La Habana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" y="1891436"/>
            <a:ext cx="2839131" cy="4184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242" y="174156"/>
            <a:ext cx="64090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</a:t>
            </a:r>
            <a:r>
              <a:rPr lang="en-US" sz="2000" dirty="0" err="1" smtClean="0"/>
              <a:t>enseñaba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cubanos</a:t>
            </a:r>
            <a:r>
              <a:rPr lang="en-US" sz="2000" dirty="0"/>
              <a:t> con “</a:t>
            </a:r>
            <a:r>
              <a:rPr lang="en-US" sz="2000" dirty="0" err="1"/>
              <a:t>recetas</a:t>
            </a:r>
            <a:r>
              <a:rPr lang="en-US" sz="2000" dirty="0"/>
              <a:t> </a:t>
            </a:r>
            <a:r>
              <a:rPr lang="en-US" sz="2000" dirty="0" err="1" smtClean="0"/>
              <a:t>rápidas</a:t>
            </a:r>
            <a:r>
              <a:rPr lang="en-US" sz="2000" dirty="0" smtClean="0"/>
              <a:t> </a:t>
            </a:r>
            <a:r>
              <a:rPr lang="en-US" sz="2000" dirty="0"/>
              <a:t>y </a:t>
            </a:r>
            <a:r>
              <a:rPr lang="en-US" sz="2000" dirty="0" err="1" smtClean="0"/>
              <a:t>fáciles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hacer</a:t>
            </a:r>
            <a:r>
              <a:rPr lang="en-US" sz="2000" dirty="0"/>
              <a:t>” a </a:t>
            </a:r>
            <a:r>
              <a:rPr lang="en-US" sz="2000" dirty="0" err="1"/>
              <a:t>cocinar</a:t>
            </a:r>
            <a:r>
              <a:rPr lang="en-US" sz="2000" dirty="0"/>
              <a:t> con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alimentos</a:t>
            </a:r>
            <a:r>
              <a:rPr lang="en-US" sz="2000" dirty="0"/>
              <a:t> que </a:t>
            </a:r>
            <a:r>
              <a:rPr lang="en-US" sz="2000" dirty="0" err="1" smtClean="0"/>
              <a:t>había</a:t>
            </a:r>
            <a:r>
              <a:rPr lang="en-US" sz="2000" dirty="0" smtClean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mercado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un </a:t>
            </a:r>
            <a:r>
              <a:rPr lang="en-US" sz="2000" dirty="0" err="1"/>
              <a:t>momento</a:t>
            </a:r>
            <a:r>
              <a:rPr lang="en-US" sz="2000" dirty="0"/>
              <a:t> </a:t>
            </a:r>
            <a:r>
              <a:rPr lang="en-US" sz="2000" dirty="0" err="1"/>
              <a:t>determinado</a:t>
            </a:r>
            <a:r>
              <a:rPr lang="en-US" sz="2000" dirty="0"/>
              <a:t>, </a:t>
            </a:r>
            <a:r>
              <a:rPr lang="en-US" sz="2000" dirty="0" err="1"/>
              <a:t>incluso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momentos</a:t>
            </a:r>
            <a:r>
              <a:rPr lang="en-US" sz="2000" dirty="0"/>
              <a:t> de gran </a:t>
            </a:r>
            <a:r>
              <a:rPr lang="en-US" sz="2000" dirty="0" err="1"/>
              <a:t>escasez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fue</a:t>
            </a:r>
            <a:r>
              <a:rPr lang="en-US" sz="2000" dirty="0"/>
              <a:t> la </a:t>
            </a:r>
            <a:r>
              <a:rPr lang="en-US" sz="2000" dirty="0" err="1" smtClean="0"/>
              <a:t>década</a:t>
            </a:r>
            <a:r>
              <a:rPr lang="en-US" sz="2000" dirty="0" smtClean="0"/>
              <a:t> </a:t>
            </a:r>
            <a:r>
              <a:rPr lang="en-US" sz="2000" dirty="0"/>
              <a:t>de 1990, </a:t>
            </a:r>
            <a:r>
              <a:rPr lang="en-US" sz="2000" dirty="0" err="1"/>
              <a:t>conocida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el “</a:t>
            </a:r>
            <a:r>
              <a:rPr lang="en-US" sz="2000" dirty="0" err="1" smtClean="0"/>
              <a:t>período</a:t>
            </a:r>
            <a:r>
              <a:rPr lang="en-US" sz="2000" dirty="0" smtClean="0"/>
              <a:t> </a:t>
            </a:r>
            <a:r>
              <a:rPr lang="en-US" sz="2000" dirty="0"/>
              <a:t>especial.”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88" y="-91840"/>
            <a:ext cx="5532492" cy="1818860"/>
          </a:xfrm>
        </p:spPr>
        <p:txBody>
          <a:bodyPr/>
          <a:lstStyle/>
          <a:p>
            <a:pPr algn="l"/>
            <a:r>
              <a:rPr lang="en-US" sz="2000" dirty="0" err="1" smtClean="0">
                <a:latin typeface="+mn-lt"/>
              </a:rPr>
              <a:t>Aunque</a:t>
            </a:r>
            <a:r>
              <a:rPr lang="en-US" sz="2000" dirty="0" smtClean="0">
                <a:latin typeface="+mn-lt"/>
              </a:rPr>
              <a:t> Cuba </a:t>
            </a:r>
            <a:r>
              <a:rPr lang="en-US" sz="2000" dirty="0" err="1" smtClean="0">
                <a:latin typeface="+mn-lt"/>
              </a:rPr>
              <a:t>superó</a:t>
            </a:r>
            <a:r>
              <a:rPr lang="en-US" sz="2000" dirty="0" smtClean="0">
                <a:latin typeface="+mn-lt"/>
              </a:rPr>
              <a:t> el </a:t>
            </a:r>
            <a:r>
              <a:rPr lang="en-US" sz="2000" dirty="0" err="1" smtClean="0">
                <a:solidFill>
                  <a:srgbClr val="C00000"/>
                </a:solidFill>
                <a:latin typeface="+mn-lt"/>
              </a:rPr>
              <a:t>Período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especial</a:t>
            </a:r>
            <a:r>
              <a:rPr lang="en-US" sz="2000" dirty="0" smtClean="0">
                <a:latin typeface="+mn-lt"/>
              </a:rPr>
              <a:t>, el </a:t>
            </a:r>
            <a:r>
              <a:rPr lang="en-US" sz="2000" dirty="0" err="1" smtClean="0">
                <a:latin typeface="+mn-lt"/>
              </a:rPr>
              <a:t>acceso</a:t>
            </a:r>
            <a:r>
              <a:rPr lang="en-US" sz="2000" dirty="0" smtClean="0">
                <a:latin typeface="+mn-lt"/>
              </a:rPr>
              <a:t> a la comida </a:t>
            </a:r>
            <a:r>
              <a:rPr lang="en-US" sz="2000" dirty="0" err="1" smtClean="0">
                <a:latin typeface="+mn-lt"/>
              </a:rPr>
              <a:t>sigue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siendo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difícil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ya</a:t>
            </a:r>
            <a:r>
              <a:rPr lang="en-US" sz="2000" dirty="0" smtClean="0">
                <a:latin typeface="+mn-lt"/>
              </a:rPr>
              <a:t> que la Isla no produce la </a:t>
            </a:r>
            <a:r>
              <a:rPr lang="en-US" sz="2000" dirty="0" err="1" smtClean="0">
                <a:latin typeface="+mn-lt"/>
              </a:rPr>
              <a:t>suficiente</a:t>
            </a:r>
            <a:r>
              <a:rPr lang="en-US" sz="2000" dirty="0" smtClean="0">
                <a:latin typeface="+mn-lt"/>
              </a:rPr>
              <a:t> comida para </a:t>
            </a:r>
            <a:r>
              <a:rPr lang="en-US" sz="2000" dirty="0" err="1" smtClean="0">
                <a:latin typeface="+mn-lt"/>
              </a:rPr>
              <a:t>alimentar</a:t>
            </a:r>
            <a:r>
              <a:rPr lang="en-US" sz="2000" dirty="0" smtClean="0">
                <a:latin typeface="+mn-lt"/>
              </a:rPr>
              <a:t> a </a:t>
            </a:r>
            <a:r>
              <a:rPr lang="en-US" sz="2000" dirty="0" err="1" smtClean="0">
                <a:latin typeface="+mn-lt"/>
              </a:rPr>
              <a:t>todos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sus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habitantes</a:t>
            </a:r>
            <a:r>
              <a:rPr lang="en-US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pic>
        <p:nvPicPr>
          <p:cNvPr id="4" name="Content Placeholder 3" descr="IMG_00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27" r="-71827"/>
          <a:stretch>
            <a:fillRect/>
          </a:stretch>
        </p:blipFill>
        <p:spPr>
          <a:xfrm>
            <a:off x="-2090057" y="1525476"/>
            <a:ext cx="8560377" cy="4512733"/>
          </a:xfrm>
        </p:spPr>
      </p:pic>
      <p:sp>
        <p:nvSpPr>
          <p:cNvPr id="6" name="TextBox 5"/>
          <p:cNvSpPr txBox="1"/>
          <p:nvPr/>
        </p:nvSpPr>
        <p:spPr>
          <a:xfrm>
            <a:off x="153288" y="6038209"/>
            <a:ext cx="9060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Los </a:t>
            </a:r>
            <a:r>
              <a:rPr lang="en-US" sz="2000" dirty="0" err="1" smtClean="0"/>
              <a:t>agricultores</a:t>
            </a:r>
            <a:r>
              <a:rPr lang="en-US" sz="2000" dirty="0" smtClean="0"/>
              <a:t> </a:t>
            </a:r>
            <a:r>
              <a:rPr lang="en-US" sz="2000" dirty="0" err="1" smtClean="0"/>
              <a:t>pueden</a:t>
            </a:r>
            <a:r>
              <a:rPr lang="en-US" sz="2000" dirty="0" smtClean="0"/>
              <a:t> vender </a:t>
            </a:r>
            <a:r>
              <a:rPr lang="en-US" sz="2000" dirty="0" err="1" smtClean="0"/>
              <a:t>libremente</a:t>
            </a:r>
            <a:r>
              <a:rPr lang="en-US" sz="2000" dirty="0" smtClean="0"/>
              <a:t> solo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pequeña</a:t>
            </a:r>
            <a:r>
              <a:rPr lang="en-US" sz="2000" dirty="0" smtClean="0"/>
              <a:t> parte de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producción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pequeños</a:t>
            </a:r>
            <a:r>
              <a:rPr lang="en-US" sz="2000" dirty="0" smtClean="0"/>
              <a:t> </a:t>
            </a:r>
            <a:r>
              <a:rPr lang="en-US" sz="2000" dirty="0" err="1" smtClean="0"/>
              <a:t>mercados</a:t>
            </a:r>
            <a:r>
              <a:rPr lang="en-US" sz="2000" dirty="0" smtClean="0"/>
              <a:t> y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puestos</a:t>
            </a:r>
            <a:r>
              <a:rPr lang="en-US" sz="2000" dirty="0" smtClean="0"/>
              <a:t> </a:t>
            </a:r>
            <a:r>
              <a:rPr lang="en-US" sz="2000" dirty="0" err="1" smtClean="0"/>
              <a:t>ambulantes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3" y="2824956"/>
            <a:ext cx="4761349" cy="3184482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29" y="237586"/>
            <a:ext cx="3182443" cy="2504121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11982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42" y="136256"/>
            <a:ext cx="8497957" cy="1289185"/>
          </a:xfrm>
        </p:spPr>
        <p:txBody>
          <a:bodyPr/>
          <a:lstStyle/>
          <a:p>
            <a:pPr algn="l"/>
            <a:r>
              <a:rPr lang="en-US" sz="2800" dirty="0" smtClean="0">
                <a:latin typeface="+mn-lt"/>
                <a:cs typeface="Arial Black"/>
              </a:rPr>
              <a:t>Las </a:t>
            </a:r>
            <a:r>
              <a:rPr lang="en-US" sz="2800" dirty="0" err="1" smtClean="0">
                <a:latin typeface="+mn-lt"/>
                <a:cs typeface="Arial Black"/>
              </a:rPr>
              <a:t>panaderías</a:t>
            </a:r>
            <a:r>
              <a:rPr lang="en-US" sz="2800" dirty="0" smtClean="0">
                <a:latin typeface="+mn-lt"/>
                <a:cs typeface="Arial Black"/>
              </a:rPr>
              <a:t> y </a:t>
            </a:r>
            <a:r>
              <a:rPr lang="en-US" sz="2800" dirty="0" err="1" smtClean="0">
                <a:latin typeface="+mn-lt"/>
                <a:cs typeface="Arial Black"/>
              </a:rPr>
              <a:t>otras</a:t>
            </a:r>
            <a:r>
              <a:rPr lang="en-US" sz="2800" dirty="0" smtClean="0">
                <a:latin typeface="+mn-lt"/>
                <a:cs typeface="Arial Black"/>
              </a:rPr>
              <a:t> </a:t>
            </a:r>
            <a:r>
              <a:rPr lang="en-US" sz="2800" dirty="0" err="1" smtClean="0">
                <a:latin typeface="+mn-lt"/>
                <a:cs typeface="Arial Black"/>
              </a:rPr>
              <a:t>tiendas</a:t>
            </a:r>
            <a:r>
              <a:rPr lang="en-US" sz="2800" dirty="0" smtClean="0">
                <a:latin typeface="+mn-lt"/>
                <a:cs typeface="Arial Black"/>
              </a:rPr>
              <a:t> de </a:t>
            </a:r>
            <a:r>
              <a:rPr lang="en-US" sz="2800" dirty="0" err="1" smtClean="0">
                <a:latin typeface="+mn-lt"/>
                <a:cs typeface="Arial Black"/>
              </a:rPr>
              <a:t>alimentos</a:t>
            </a:r>
            <a:r>
              <a:rPr lang="en-US" sz="2800" dirty="0" smtClean="0">
                <a:latin typeface="+mn-lt"/>
                <a:cs typeface="Arial Black"/>
              </a:rPr>
              <a:t> de La Habana se </a:t>
            </a:r>
            <a:r>
              <a:rPr lang="en-US" sz="2800" dirty="0" err="1" smtClean="0">
                <a:latin typeface="+mn-lt"/>
                <a:cs typeface="Arial Black"/>
              </a:rPr>
              <a:t>presentan</a:t>
            </a:r>
            <a:r>
              <a:rPr lang="en-US" sz="2800" dirty="0" smtClean="0">
                <a:latin typeface="+mn-lt"/>
                <a:cs typeface="Arial Black"/>
              </a:rPr>
              <a:t> a </a:t>
            </a:r>
            <a:r>
              <a:rPr lang="en-US" sz="2800" dirty="0" err="1" smtClean="0">
                <a:latin typeface="+mn-lt"/>
                <a:cs typeface="Arial Black"/>
              </a:rPr>
              <a:t>veces</a:t>
            </a:r>
            <a:r>
              <a:rPr lang="en-US" sz="2800" dirty="0" smtClean="0">
                <a:latin typeface="+mn-lt"/>
                <a:cs typeface="Arial Black"/>
              </a:rPr>
              <a:t> </a:t>
            </a:r>
            <a:r>
              <a:rPr lang="en-US" sz="2800" dirty="0" err="1" smtClean="0">
                <a:latin typeface="+mn-lt"/>
                <a:cs typeface="Arial Black"/>
              </a:rPr>
              <a:t>unidas</a:t>
            </a:r>
            <a:r>
              <a:rPr lang="en-US" sz="2800" dirty="0" smtClean="0">
                <a:latin typeface="+mn-lt"/>
                <a:cs typeface="Arial Black"/>
              </a:rPr>
              <a:t> a un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  <a:cs typeface="Arial Black"/>
              </a:rPr>
              <a:t>mensaje</a:t>
            </a:r>
            <a:r>
              <a:rPr lang="en-US" sz="2800" dirty="0" smtClean="0">
                <a:solidFill>
                  <a:srgbClr val="C00000"/>
                </a:solidFill>
                <a:latin typeface="+mn-lt"/>
                <a:cs typeface="Arial Black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+mn-lt"/>
                <a:cs typeface="Arial Black"/>
              </a:rPr>
              <a:t>político</a:t>
            </a:r>
            <a:endParaRPr lang="en-US" sz="2800" dirty="0">
              <a:solidFill>
                <a:srgbClr val="C00000"/>
              </a:solidFill>
              <a:latin typeface="+mn-lt"/>
              <a:cs typeface="Arial Black"/>
            </a:endParaRPr>
          </a:p>
        </p:txBody>
      </p:sp>
      <p:pic>
        <p:nvPicPr>
          <p:cNvPr id="4" name="Content Placeholder 3" descr="IMG_118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765968" y="1433267"/>
            <a:ext cx="7612064" cy="4182035"/>
          </a:xfrm>
        </p:spPr>
      </p:pic>
      <p:sp>
        <p:nvSpPr>
          <p:cNvPr id="5" name="TextBox 4"/>
          <p:cNvSpPr txBox="1"/>
          <p:nvPr/>
        </p:nvSpPr>
        <p:spPr>
          <a:xfrm>
            <a:off x="188842" y="5645426"/>
            <a:ext cx="8955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Panadería</a:t>
            </a:r>
            <a:r>
              <a:rPr lang="en-US" sz="2400" dirty="0" smtClean="0"/>
              <a:t> La Providencia: “REVOLUCION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sentido</a:t>
            </a:r>
            <a:r>
              <a:rPr lang="en-US" sz="2400" dirty="0" smtClean="0"/>
              <a:t> del </a:t>
            </a:r>
            <a:r>
              <a:rPr lang="en-US" sz="2400" dirty="0" err="1" smtClean="0"/>
              <a:t>momento</a:t>
            </a:r>
            <a:r>
              <a:rPr lang="en-US" sz="2400" dirty="0" smtClean="0"/>
              <a:t> </a:t>
            </a:r>
            <a:r>
              <a:rPr lang="en-US" sz="2400" dirty="0" err="1" smtClean="0"/>
              <a:t>histórico</a:t>
            </a:r>
            <a:r>
              <a:rPr lang="en-US" sz="2400" dirty="0" smtClean="0"/>
              <a:t>,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cambiar</a:t>
            </a:r>
            <a:r>
              <a:rPr lang="en-US" sz="2400" dirty="0" smtClean="0"/>
              <a:t> </a:t>
            </a:r>
            <a:r>
              <a:rPr lang="en-US" sz="2400" dirty="0" err="1" smtClean="0"/>
              <a:t>todo</a:t>
            </a:r>
            <a:r>
              <a:rPr lang="en-US" sz="2400" dirty="0" smtClean="0"/>
              <a:t> lo que </a:t>
            </a:r>
            <a:r>
              <a:rPr lang="en-US" sz="2400" dirty="0" err="1" smtClean="0"/>
              <a:t>debe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cambiado</a:t>
            </a:r>
            <a:r>
              <a:rPr lang="en-US" sz="2400" dirty="0"/>
              <a:t>.</a:t>
            </a:r>
            <a:r>
              <a:rPr lang="en-US" sz="2400" dirty="0" smtClean="0"/>
              <a:t> Fidel Castro”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24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9102"/>
            <a:ext cx="8607287" cy="1417638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 smtClean="0">
                <a:latin typeface="+mn-lt"/>
              </a:rPr>
              <a:t>En</a:t>
            </a:r>
            <a:r>
              <a:rPr lang="en-US" sz="4000" dirty="0" smtClean="0">
                <a:latin typeface="+mn-lt"/>
              </a:rPr>
              <a:t> Cuba, </a:t>
            </a:r>
            <a:r>
              <a:rPr lang="en-US" sz="4000" dirty="0" err="1" smtClean="0">
                <a:latin typeface="+mn-lt"/>
              </a:rPr>
              <a:t>los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mensajes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políticos</a:t>
            </a:r>
            <a:r>
              <a:rPr lang="en-US" sz="4000" dirty="0" smtClean="0">
                <a:latin typeface="+mn-lt"/>
              </a:rPr>
              <a:t> son parte </a:t>
            </a:r>
            <a:r>
              <a:rPr lang="en-US" sz="4000" dirty="0" err="1" smtClean="0">
                <a:latin typeface="+mn-lt"/>
              </a:rPr>
              <a:t>integrante</a:t>
            </a:r>
            <a:r>
              <a:rPr lang="en-US" sz="4000" dirty="0" smtClean="0">
                <a:latin typeface="+mn-lt"/>
              </a:rPr>
              <a:t> del </a:t>
            </a:r>
            <a:r>
              <a:rPr lang="en-US" sz="4000" dirty="0" err="1" smtClean="0">
                <a:latin typeface="+mn-lt"/>
              </a:rPr>
              <a:t>paisaje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urbano</a:t>
            </a:r>
            <a:r>
              <a:rPr lang="mr-IN" sz="4000" dirty="0" smtClean="0">
                <a:latin typeface="+mn-lt"/>
              </a:rPr>
              <a:t>…</a:t>
            </a:r>
            <a:r>
              <a:rPr lang="en-US" sz="4000" dirty="0" smtClean="0">
                <a:latin typeface="+mn-lt"/>
              </a:rPr>
              <a:t> 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 descr="IMG_076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1603"/>
          <a:stretch>
            <a:fillRect/>
          </a:stretch>
        </p:blipFill>
        <p:spPr>
          <a:xfrm>
            <a:off x="228600" y="1470990"/>
            <a:ext cx="8681023" cy="4769316"/>
          </a:xfrm>
        </p:spPr>
      </p:pic>
      <p:sp>
        <p:nvSpPr>
          <p:cNvPr id="3" name="TextBox 2"/>
          <p:cNvSpPr txBox="1"/>
          <p:nvPr/>
        </p:nvSpPr>
        <p:spPr>
          <a:xfrm>
            <a:off x="417444" y="6240306"/>
            <a:ext cx="8253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“VIVA CUBA LIBRE: </a:t>
            </a:r>
            <a:r>
              <a:rPr lang="en-US" sz="2000" dirty="0" err="1" smtClean="0"/>
              <a:t>estudio</a:t>
            </a:r>
            <a:r>
              <a:rPr lang="en-US" sz="2000" dirty="0" smtClean="0"/>
              <a:t>, </a:t>
            </a:r>
            <a:r>
              <a:rPr lang="en-US" sz="2000" dirty="0" err="1" smtClean="0"/>
              <a:t>trabajo</a:t>
            </a:r>
            <a:r>
              <a:rPr lang="en-US" sz="2000" dirty="0" smtClean="0"/>
              <a:t>, fusil. Nos </a:t>
            </a:r>
            <a:r>
              <a:rPr lang="en-US" sz="2000" dirty="0" err="1" smtClean="0"/>
              <a:t>sobran</a:t>
            </a:r>
            <a:r>
              <a:rPr lang="en-US" sz="2000" dirty="0" smtClean="0"/>
              <a:t> </a:t>
            </a:r>
            <a:r>
              <a:rPr lang="en-US" sz="2000" dirty="0" err="1" smtClean="0"/>
              <a:t>razones</a:t>
            </a:r>
            <a:r>
              <a:rPr lang="en-US" sz="2000" dirty="0" smtClean="0"/>
              <a:t> para </a:t>
            </a:r>
            <a:r>
              <a:rPr lang="en-US" sz="2000" dirty="0" err="1" smtClean="0"/>
              <a:t>vencer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83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87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3341"/>
          <a:stretch>
            <a:fillRect/>
          </a:stretch>
        </p:blipFill>
        <p:spPr>
          <a:xfrm>
            <a:off x="238401" y="162533"/>
            <a:ext cx="7612064" cy="4182035"/>
          </a:xfrm>
        </p:spPr>
      </p:pic>
      <p:pic>
        <p:nvPicPr>
          <p:cNvPr id="5" name="Content Placeholder 3" descr="IMG_084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3419061" y="3651169"/>
            <a:ext cx="5653917" cy="3106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401" y="4834956"/>
            <a:ext cx="2367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4400" dirty="0" smtClean="0"/>
              <a:t>…</a:t>
            </a:r>
            <a:r>
              <a:rPr lang="en-US" sz="4400" dirty="0" smtClean="0"/>
              <a:t>y rural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72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248478"/>
            <a:ext cx="1858617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B10000"/>
                </a:solidFill>
                <a:latin typeface="+mn-lt"/>
              </a:rPr>
              <a:t>C</a:t>
            </a:r>
            <a:r>
              <a:rPr lang="en-US" sz="5400" dirty="0" smtClean="0">
                <a:solidFill>
                  <a:srgbClr val="B10000"/>
                </a:solidFill>
                <a:latin typeface="+mn-lt"/>
              </a:rPr>
              <a:t>uba</a:t>
            </a:r>
            <a:endParaRPr lang="en-US" sz="5400" dirty="0">
              <a:solidFill>
                <a:srgbClr val="B1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05" y="1391478"/>
            <a:ext cx="8309113" cy="48006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400" dirty="0" err="1" smtClean="0">
                <a:effectLst/>
              </a:rPr>
              <a:t>En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/>
              <a:t>é</a:t>
            </a:r>
            <a:r>
              <a:rPr lang="en-US" sz="2400" dirty="0" err="1" smtClean="0">
                <a:effectLst/>
              </a:rPr>
              <a:t>poca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effectLst/>
              </a:rPr>
              <a:t>precolombina</a:t>
            </a:r>
            <a:r>
              <a:rPr lang="en-US" sz="2400" dirty="0" smtClean="0">
                <a:effectLst/>
              </a:rPr>
              <a:t>, la </a:t>
            </a:r>
            <a:r>
              <a:rPr lang="en-US" sz="2400" dirty="0" err="1" smtClean="0">
                <a:effectLst/>
              </a:rPr>
              <a:t>dieta</a:t>
            </a:r>
            <a:r>
              <a:rPr lang="en-US" sz="2400" dirty="0" smtClean="0">
                <a:effectLst/>
              </a:rPr>
              <a:t> de </a:t>
            </a:r>
            <a:r>
              <a:rPr lang="en-US" sz="2400" dirty="0" err="1" smtClean="0">
                <a:effectLst/>
              </a:rPr>
              <a:t>los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siboneyes</a:t>
            </a:r>
            <a:r>
              <a:rPr lang="en-US" sz="2400" dirty="0" smtClean="0">
                <a:effectLst/>
              </a:rPr>
              <a:t> y </a:t>
            </a:r>
            <a:r>
              <a:rPr lang="en-US" sz="2400" dirty="0" err="1" smtClean="0">
                <a:effectLst/>
              </a:rPr>
              <a:t>los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taínos</a:t>
            </a:r>
            <a:r>
              <a:rPr lang="en-US" sz="2400" dirty="0" smtClean="0">
                <a:effectLst/>
              </a:rPr>
              <a:t> se </a:t>
            </a:r>
            <a:r>
              <a:rPr lang="en-US" sz="2400" dirty="0" err="1" smtClean="0">
                <a:effectLst/>
              </a:rPr>
              <a:t>caracterizaba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>
                <a:effectLst/>
              </a:rPr>
              <a:t>por</a:t>
            </a:r>
            <a:r>
              <a:rPr lang="en-US" sz="2400" dirty="0">
                <a:effectLst/>
              </a:rPr>
              <a:t> el </a:t>
            </a:r>
            <a:r>
              <a:rPr lang="en-US" sz="2400" dirty="0" err="1">
                <a:effectLst/>
              </a:rPr>
              <a:t>consumo</a:t>
            </a:r>
            <a:r>
              <a:rPr lang="en-US" sz="2400" dirty="0">
                <a:effectLst/>
              </a:rPr>
              <a:t> del </a:t>
            </a:r>
            <a:r>
              <a:rPr lang="en-US" sz="2400" dirty="0" err="1">
                <a:effectLst/>
              </a:rPr>
              <a:t>casabe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una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torta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delgada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hecha</a:t>
            </a:r>
            <a:r>
              <a:rPr lang="en-US" sz="2400" dirty="0">
                <a:effectLst/>
              </a:rPr>
              <a:t> con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yuca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como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alimento</a:t>
            </a:r>
            <a:r>
              <a:rPr lang="en-US" sz="2400" dirty="0">
                <a:effectLst/>
              </a:rPr>
              <a:t> </a:t>
            </a:r>
            <a:r>
              <a:rPr lang="en-US" sz="2400" dirty="0" err="1" smtClean="0">
                <a:effectLst/>
              </a:rPr>
              <a:t>básico</a:t>
            </a:r>
            <a:r>
              <a:rPr lang="en-US" sz="2400" dirty="0" smtClean="0">
                <a:effectLst/>
              </a:rPr>
              <a:t>.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effectLst/>
              </a:rPr>
              <a:t>También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effectLst/>
              </a:rPr>
              <a:t>comían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las </a:t>
            </a:r>
            <a:r>
              <a:rPr lang="en-US" sz="2400" dirty="0" err="1">
                <a:effectLst/>
              </a:rPr>
              <a:t>abundantes</a:t>
            </a:r>
            <a:r>
              <a:rPr lang="en-US" sz="2400" dirty="0">
                <a:effectLst/>
              </a:rPr>
              <a:t> y </a:t>
            </a:r>
            <a:r>
              <a:rPr lang="en-US" sz="2400" dirty="0" err="1">
                <a:effectLst/>
              </a:rPr>
              <a:t>deliciosas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frutas</a:t>
            </a:r>
            <a:r>
              <a:rPr lang="en-US" sz="2400" dirty="0">
                <a:effectLst/>
              </a:rPr>
              <a:t> de la </a:t>
            </a:r>
            <a:r>
              <a:rPr lang="en-US" sz="2400" dirty="0" err="1">
                <a:effectLst/>
              </a:rPr>
              <a:t>isla</a:t>
            </a:r>
            <a:r>
              <a:rPr lang="en-US" sz="2400" dirty="0">
                <a:effectLst/>
              </a:rPr>
              <a:t>, tales </a:t>
            </a:r>
            <a:r>
              <a:rPr lang="en-US" sz="2400" dirty="0" err="1">
                <a:effectLst/>
              </a:rPr>
              <a:t>como</a:t>
            </a:r>
            <a:r>
              <a:rPr lang="en-US" sz="2400" dirty="0">
                <a:effectLst/>
              </a:rPr>
              <a:t> el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zapote</a:t>
            </a:r>
            <a:r>
              <a:rPr lang="en-US" sz="2400" dirty="0" smtClean="0">
                <a:effectLst/>
              </a:rPr>
              <a:t>, </a:t>
            </a:r>
            <a:r>
              <a:rPr lang="en-US" sz="2400" dirty="0">
                <a:effectLst/>
              </a:rPr>
              <a:t>la </a:t>
            </a:r>
            <a:r>
              <a:rPr lang="en-US" sz="2400" dirty="0">
                <a:solidFill>
                  <a:srgbClr val="C00000"/>
                </a:solidFill>
                <a:effectLst/>
              </a:rPr>
              <a:t>papaya</a:t>
            </a:r>
            <a:r>
              <a:rPr lang="en-US" sz="2400" dirty="0">
                <a:effectLst/>
              </a:rPr>
              <a:t> (</a:t>
            </a:r>
            <a:r>
              <a:rPr lang="en-US" sz="2400" dirty="0" err="1" smtClean="0">
                <a:effectLst/>
              </a:rPr>
              <a:t>también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>
                <a:effectLst/>
              </a:rPr>
              <a:t>llamada</a:t>
            </a:r>
            <a:r>
              <a:rPr lang="en-US" sz="2400" dirty="0">
                <a:effectLst/>
              </a:rPr>
              <a:t> ‘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fruta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bomba</a:t>
            </a:r>
            <a:r>
              <a:rPr lang="en-US" sz="2400" dirty="0">
                <a:effectLst/>
              </a:rPr>
              <a:t>’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Cuba), la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guayaba</a:t>
            </a:r>
            <a:r>
              <a:rPr lang="en-US" sz="2400" dirty="0">
                <a:effectLst/>
              </a:rPr>
              <a:t>, la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chirimoya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y la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granadina</a:t>
            </a:r>
            <a:r>
              <a:rPr lang="en-US" sz="2400" dirty="0" smtClean="0">
                <a:effectLst/>
              </a:rPr>
              <a:t>, </a:t>
            </a:r>
            <a:r>
              <a:rPr lang="en-US" sz="2400" dirty="0">
                <a:effectLst/>
              </a:rPr>
              <a:t>entre </a:t>
            </a:r>
            <a:r>
              <a:rPr lang="en-US" sz="2400" dirty="0" err="1">
                <a:effectLst/>
              </a:rPr>
              <a:t>otras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muchas</a:t>
            </a:r>
            <a:r>
              <a:rPr lang="en-US" sz="2400" dirty="0">
                <a:effectLst/>
              </a:rPr>
              <a:t>. </a:t>
            </a:r>
            <a:endParaRPr lang="en-US" sz="2400" dirty="0" smtClean="0">
              <a:effectLst/>
            </a:endParaRPr>
          </a:p>
          <a:p>
            <a:pPr>
              <a:buFont typeface="Wingdings" charset="2"/>
              <a:buChar char="q"/>
            </a:pPr>
            <a:r>
              <a:rPr lang="en-US" sz="2400" dirty="0" err="1" smtClean="0">
                <a:effectLst/>
              </a:rPr>
              <a:t>Alimento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 smtClean="0">
                <a:effectLst/>
              </a:rPr>
              <a:t>básico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era lo que hoy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Cuba se </a:t>
            </a:r>
            <a:r>
              <a:rPr lang="en-US" sz="2400" dirty="0" err="1">
                <a:effectLst/>
              </a:rPr>
              <a:t>denominan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viandas</a:t>
            </a:r>
            <a:r>
              <a:rPr lang="en-US" sz="2400" dirty="0">
                <a:effectLst/>
              </a:rPr>
              <a:t>, </a:t>
            </a:r>
            <a:r>
              <a:rPr lang="en-US" sz="2400" dirty="0" err="1" smtClean="0">
                <a:effectLst/>
              </a:rPr>
              <a:t>tubérculos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 err="1">
                <a:effectLst/>
              </a:rPr>
              <a:t>como</a:t>
            </a:r>
            <a:r>
              <a:rPr lang="en-US" sz="2400" dirty="0">
                <a:effectLst/>
              </a:rPr>
              <a:t> el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boniato</a:t>
            </a:r>
            <a:r>
              <a:rPr lang="en-US" sz="2400" dirty="0">
                <a:effectLst/>
              </a:rPr>
              <a:t> y la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malanga</a:t>
            </a:r>
            <a:r>
              <a:rPr lang="en-US" sz="2400" dirty="0" smtClean="0">
                <a:effectLst/>
              </a:rPr>
              <a:t>, </a:t>
            </a:r>
            <a:r>
              <a:rPr lang="en-US" sz="2400" dirty="0" err="1" smtClean="0">
                <a:effectLst/>
              </a:rPr>
              <a:t>además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de la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yuca</a:t>
            </a:r>
            <a:r>
              <a:rPr lang="en-US" sz="2400" dirty="0">
                <a:effectLst/>
              </a:rPr>
              <a:t>, a </a:t>
            </a:r>
            <a:r>
              <a:rPr lang="en-US" sz="2400" dirty="0" err="1">
                <a:effectLst/>
              </a:rPr>
              <a:t>los</a:t>
            </a:r>
            <a:r>
              <a:rPr lang="en-US" sz="2400" dirty="0">
                <a:effectLst/>
              </a:rPr>
              <a:t> que </a:t>
            </a:r>
            <a:r>
              <a:rPr lang="en-US" sz="2400" dirty="0" err="1" smtClean="0">
                <a:effectLst/>
              </a:rPr>
              <a:t>después</a:t>
            </a:r>
            <a:r>
              <a:rPr lang="en-US" sz="2400" dirty="0">
                <a:effectLst/>
              </a:rPr>
              <a:t>, con la </a:t>
            </a:r>
            <a:r>
              <a:rPr lang="en-US" sz="2400" dirty="0" err="1">
                <a:effectLst/>
              </a:rPr>
              <a:t>llegada</a:t>
            </a:r>
            <a:r>
              <a:rPr lang="en-US" sz="2400" dirty="0">
                <a:effectLst/>
              </a:rPr>
              <a:t> de </a:t>
            </a:r>
            <a:r>
              <a:rPr lang="en-US" sz="2400" dirty="0" err="1">
                <a:effectLst/>
              </a:rPr>
              <a:t>los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esclavos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africanos</a:t>
            </a:r>
            <a:r>
              <a:rPr lang="en-US" sz="2400" dirty="0">
                <a:effectLst/>
              </a:rPr>
              <a:t>, se </a:t>
            </a:r>
            <a:r>
              <a:rPr lang="en-US" sz="2400" dirty="0" err="1" smtClean="0">
                <a:effectLst/>
              </a:rPr>
              <a:t>añadiría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el </a:t>
            </a:r>
            <a:r>
              <a:rPr lang="en-US" sz="2400" dirty="0" err="1" smtClean="0">
                <a:solidFill>
                  <a:srgbClr val="C00000"/>
                </a:solidFill>
              </a:rPr>
              <a:t>ñ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ame</a:t>
            </a:r>
            <a:r>
              <a:rPr lang="en-US" sz="2400" dirty="0" smtClean="0">
                <a:effectLst/>
              </a:rPr>
              <a:t>. </a:t>
            </a:r>
          </a:p>
          <a:p>
            <a:pPr>
              <a:buFont typeface="Wingdings" charset="2"/>
              <a:buChar char="q"/>
            </a:pPr>
            <a:r>
              <a:rPr lang="en-US" sz="2400" dirty="0" smtClean="0">
                <a:effectLst/>
              </a:rPr>
              <a:t>Como </a:t>
            </a:r>
            <a:r>
              <a:rPr lang="en-US" sz="2400" dirty="0" err="1">
                <a:effectLst/>
              </a:rPr>
              <a:t>otros</a:t>
            </a:r>
            <a:r>
              <a:rPr lang="en-US" sz="2400" dirty="0">
                <a:effectLst/>
              </a:rPr>
              <a:t> pueblos </a:t>
            </a:r>
            <a:r>
              <a:rPr lang="en-US" sz="2400" dirty="0" err="1">
                <a:effectLst/>
              </a:rPr>
              <a:t>americanos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apreciaban</a:t>
            </a:r>
            <a:r>
              <a:rPr lang="en-US" sz="2400" dirty="0">
                <a:effectLst/>
              </a:rPr>
              <a:t> el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maíz</a:t>
            </a:r>
            <a:r>
              <a:rPr lang="en-US" sz="2400" dirty="0" smtClean="0">
                <a:effectLst/>
              </a:rPr>
              <a:t> </a:t>
            </a:r>
            <a:r>
              <a:rPr lang="en-US" sz="2400" dirty="0">
                <a:effectLst/>
              </a:rPr>
              <a:t>y el </a:t>
            </a:r>
            <a:r>
              <a:rPr lang="en-US" sz="2400" dirty="0" err="1" smtClean="0">
                <a:solidFill>
                  <a:srgbClr val="C00000"/>
                </a:solidFill>
                <a:effectLst/>
              </a:rPr>
              <a:t>ají</a:t>
            </a:r>
            <a:r>
              <a:rPr lang="en-US" sz="2400" dirty="0" smtClean="0">
                <a:effectLst/>
              </a:rPr>
              <a:t>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66" y="228107"/>
            <a:ext cx="8627164" cy="141763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+mn-lt"/>
              </a:rPr>
              <a:t>Comida,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esclavitud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e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influencias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africanas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81" y="1645745"/>
            <a:ext cx="8368747" cy="521225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2000" dirty="0" err="1">
                <a:effectLst/>
              </a:rPr>
              <a:t>Por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perfil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effectLst/>
              </a:rPr>
              <a:t>geográfico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>
                <a:effectLst/>
              </a:rPr>
              <a:t>y </a:t>
            </a:r>
            <a:r>
              <a:rPr lang="en-US" sz="2000" dirty="0" err="1">
                <a:effectLst/>
              </a:rPr>
              <a:t>sus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condiciones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effectLst/>
              </a:rPr>
              <a:t>climáticas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muchas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partes</a:t>
            </a:r>
            <a:r>
              <a:rPr lang="en-US" sz="2000" dirty="0">
                <a:solidFill>
                  <a:srgbClr val="C00000"/>
                </a:solidFill>
                <a:effectLst/>
              </a:rPr>
              <a:t> del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continente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americano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presentaban</a:t>
            </a:r>
            <a:r>
              <a:rPr lang="en-US" sz="2000" dirty="0">
                <a:solidFill>
                  <a:srgbClr val="C00000"/>
                </a:solidFill>
                <a:effectLst/>
              </a:rPr>
              <a:t> las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condiciones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ideales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000" dirty="0">
                <a:effectLst/>
              </a:rPr>
              <a:t>para el </a:t>
            </a:r>
            <a:r>
              <a:rPr lang="en-US" sz="2000" dirty="0" err="1">
                <a:effectLst/>
              </a:rPr>
              <a:t>cultivo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intensivo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plantas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muy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apreciadas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en</a:t>
            </a:r>
            <a:r>
              <a:rPr lang="en-US" sz="2000" dirty="0">
                <a:effectLst/>
              </a:rPr>
              <a:t> Europa </a:t>
            </a:r>
            <a:r>
              <a:rPr lang="en-US" sz="2000" dirty="0" err="1">
                <a:effectLst/>
              </a:rPr>
              <a:t>pero</a:t>
            </a:r>
            <a:r>
              <a:rPr lang="en-US" sz="2000" dirty="0">
                <a:effectLst/>
              </a:rPr>
              <a:t> que </a:t>
            </a:r>
            <a:r>
              <a:rPr lang="en-US" sz="2000" dirty="0" err="1">
                <a:effectLst/>
              </a:rPr>
              <a:t>eran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imposibles</a:t>
            </a:r>
            <a:r>
              <a:rPr lang="en-US" sz="2000" dirty="0">
                <a:effectLst/>
              </a:rPr>
              <a:t> de cultivar </a:t>
            </a:r>
            <a:r>
              <a:rPr lang="en-US" sz="2000" dirty="0" err="1">
                <a:effectLst/>
              </a:rPr>
              <a:t>en</a:t>
            </a:r>
            <a:r>
              <a:rPr lang="en-US" sz="2000" dirty="0">
                <a:effectLst/>
              </a:rPr>
              <a:t> ese </a:t>
            </a:r>
            <a:r>
              <a:rPr lang="en-US" sz="2000" dirty="0" err="1">
                <a:effectLst/>
              </a:rPr>
              <a:t>continente</a:t>
            </a:r>
            <a:r>
              <a:rPr lang="en-US" sz="2000" dirty="0">
                <a:effectLst/>
              </a:rPr>
              <a:t>. </a:t>
            </a:r>
            <a:endParaRPr lang="en-US" sz="2000" dirty="0" smtClean="0">
              <a:effectLst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effectLst/>
              </a:rPr>
              <a:t>De </a:t>
            </a:r>
            <a:r>
              <a:rPr lang="en-US" sz="2000" dirty="0" err="1">
                <a:effectLst/>
              </a:rPr>
              <a:t>este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modo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muy</a:t>
            </a:r>
            <a:r>
              <a:rPr lang="en-US" sz="2000" dirty="0">
                <a:effectLst/>
              </a:rPr>
              <a:t> pronto se </a:t>
            </a:r>
            <a:r>
              <a:rPr lang="en-US" sz="2000" dirty="0" err="1">
                <a:effectLst/>
              </a:rPr>
              <a:t>establecieron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plantaciones</a:t>
            </a:r>
            <a:r>
              <a:rPr lang="en-US" sz="2000" dirty="0">
                <a:solidFill>
                  <a:srgbClr val="C00000"/>
                </a:solidFill>
                <a:effectLst/>
              </a:rPr>
              <a:t> en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monocultivo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>
                <a:effectLst/>
              </a:rPr>
              <a:t>de </a:t>
            </a:r>
            <a:r>
              <a:rPr lang="en-US" sz="2000" dirty="0" err="1">
                <a:effectLst/>
              </a:rPr>
              <a:t>productos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como</a:t>
            </a:r>
            <a:r>
              <a:rPr lang="en-US" sz="2000" dirty="0">
                <a:effectLst/>
              </a:rPr>
              <a:t> el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tabaco</a:t>
            </a:r>
            <a:r>
              <a:rPr lang="en-US" sz="2000" dirty="0">
                <a:effectLst/>
              </a:rPr>
              <a:t>, el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azúcar</a:t>
            </a:r>
            <a:r>
              <a:rPr lang="en-US" sz="2000" dirty="0">
                <a:effectLst/>
              </a:rPr>
              <a:t>, el 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café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>
                <a:effectLst/>
              </a:rPr>
              <a:t>y el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algodón</a:t>
            </a:r>
            <a:r>
              <a:rPr lang="en-US" sz="2000" dirty="0">
                <a:effectLst/>
              </a:rPr>
              <a:t>. </a:t>
            </a:r>
            <a:endParaRPr lang="en-US" sz="2000" dirty="0" smtClean="0">
              <a:effectLst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effectLst/>
              </a:rPr>
              <a:t>El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azúcar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>
                <a:effectLst/>
              </a:rPr>
              <a:t>estuvo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desde</a:t>
            </a:r>
            <a:r>
              <a:rPr lang="en-US" sz="2000" dirty="0">
                <a:effectLst/>
              </a:rPr>
              <a:t> el principio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ligado</a:t>
            </a:r>
            <a:r>
              <a:rPr lang="en-US" sz="2000" dirty="0">
                <a:solidFill>
                  <a:srgbClr val="C00000"/>
                </a:solidFill>
                <a:effectLst/>
              </a:rPr>
              <a:t> al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consumo</a:t>
            </a:r>
            <a:r>
              <a:rPr lang="en-US" sz="2000" dirty="0">
                <a:solidFill>
                  <a:srgbClr val="C00000"/>
                </a:solidFill>
                <a:effectLst/>
              </a:rPr>
              <a:t> de 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café </a:t>
            </a:r>
            <a:r>
              <a:rPr lang="en-US" sz="2000" dirty="0">
                <a:solidFill>
                  <a:srgbClr val="C00000"/>
                </a:solidFill>
                <a:effectLst/>
              </a:rPr>
              <a:t>y de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té</a:t>
            </a:r>
            <a:r>
              <a:rPr lang="en-US" sz="2000" dirty="0" smtClean="0">
                <a:effectLst/>
              </a:rPr>
              <a:t>, </a:t>
            </a:r>
            <a:r>
              <a:rPr lang="en-US" sz="2000" dirty="0" err="1">
                <a:effectLst/>
              </a:rPr>
              <a:t>igual</a:t>
            </a:r>
            <a:r>
              <a:rPr lang="en-US" sz="2000" dirty="0">
                <a:effectLst/>
              </a:rPr>
              <a:t> que lo </a:t>
            </a:r>
            <a:r>
              <a:rPr lang="en-US" sz="2000" dirty="0" err="1">
                <a:effectLst/>
              </a:rPr>
              <a:t>estaba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ya</a:t>
            </a:r>
            <a:r>
              <a:rPr lang="en-US" sz="2000" dirty="0">
                <a:effectLst/>
              </a:rPr>
              <a:t> al del chocolate. </a:t>
            </a:r>
            <a:endParaRPr lang="en-US" sz="2000" dirty="0" smtClean="0">
              <a:effectLst/>
            </a:endParaRPr>
          </a:p>
          <a:p>
            <a:pPr>
              <a:buFont typeface="Wingdings" charset="2"/>
              <a:buChar char="q"/>
            </a:pPr>
            <a:r>
              <a:rPr lang="en-US" sz="2000" dirty="0" smtClean="0">
                <a:effectLst/>
              </a:rPr>
              <a:t>El </a:t>
            </a:r>
            <a:r>
              <a:rPr lang="en-US" sz="2000" dirty="0" err="1" smtClean="0">
                <a:effectLst/>
              </a:rPr>
              <a:t>azúcar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había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>
                <a:effectLst/>
              </a:rPr>
              <a:t>sido</a:t>
            </a:r>
            <a:r>
              <a:rPr lang="en-US" sz="2000" dirty="0">
                <a:effectLst/>
              </a:rPr>
              <a:t> un </a:t>
            </a:r>
            <a:r>
              <a:rPr lang="en-US" sz="2000" dirty="0" err="1">
                <a:effectLst/>
              </a:rPr>
              <a:t>cultivo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limitado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en</a:t>
            </a:r>
            <a:r>
              <a:rPr lang="en-US" sz="2000" dirty="0">
                <a:effectLst/>
              </a:rPr>
              <a:t> Europa </a:t>
            </a:r>
            <a:r>
              <a:rPr lang="en-US" sz="2000" dirty="0" smtClean="0">
                <a:effectLst/>
              </a:rPr>
              <a:t>y, </a:t>
            </a:r>
            <a:r>
              <a:rPr lang="en-US" sz="2000" dirty="0" err="1">
                <a:effectLst/>
              </a:rPr>
              <a:t>por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effectLst/>
              </a:rPr>
              <a:t>tanto</a:t>
            </a:r>
            <a:r>
              <a:rPr lang="en-US" sz="2000" dirty="0" smtClean="0">
                <a:effectLst/>
              </a:rPr>
              <a:t>, </a:t>
            </a:r>
            <a:r>
              <a:rPr lang="en-US" sz="2000" dirty="0">
                <a:effectLst/>
              </a:rPr>
              <a:t>un </a:t>
            </a:r>
            <a:r>
              <a:rPr lang="en-US" sz="2000" dirty="0" err="1">
                <a:effectLst/>
              </a:rPr>
              <a:t>producto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caro</a:t>
            </a:r>
            <a:r>
              <a:rPr lang="en-US" sz="2000" dirty="0">
                <a:effectLst/>
              </a:rPr>
              <a:t> </a:t>
            </a:r>
            <a:r>
              <a:rPr lang="en-US" sz="2000" dirty="0" smtClean="0">
                <a:effectLst/>
              </a:rPr>
              <a:t>y, </a:t>
            </a:r>
            <a:r>
              <a:rPr lang="en-US" sz="2000" dirty="0" err="1">
                <a:effectLst/>
              </a:rPr>
              <a:t>por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effectLst/>
              </a:rPr>
              <a:t>necesidad</a:t>
            </a:r>
            <a:r>
              <a:rPr lang="en-US" sz="2000" dirty="0" smtClean="0">
                <a:effectLst/>
              </a:rPr>
              <a:t>, </a:t>
            </a:r>
            <a:r>
              <a:rPr lang="en-US" sz="2000" dirty="0">
                <a:effectLst/>
              </a:rPr>
              <a:t>de </a:t>
            </a:r>
            <a:r>
              <a:rPr lang="en-US" sz="2000" dirty="0" err="1">
                <a:effectLst/>
              </a:rPr>
              <a:t>bajo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consumo</a:t>
            </a:r>
            <a:r>
              <a:rPr lang="en-US" sz="2000" dirty="0">
                <a:effectLst/>
              </a:rPr>
              <a:t> entre las </a:t>
            </a:r>
            <a:r>
              <a:rPr lang="en-US" sz="2000" dirty="0" err="1">
                <a:effectLst/>
              </a:rPr>
              <a:t>clases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populares</a:t>
            </a:r>
            <a:r>
              <a:rPr lang="en-US" sz="2000" dirty="0">
                <a:effectLst/>
              </a:rPr>
              <a:t>. Con el </a:t>
            </a:r>
            <a:r>
              <a:rPr lang="en-US" sz="2000" dirty="0" err="1">
                <a:effectLst/>
              </a:rPr>
              <a:t>establecimiento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su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cultivo</a:t>
            </a:r>
            <a:r>
              <a:rPr lang="en-US" sz="2000" dirty="0">
                <a:effectLst/>
              </a:rPr>
              <a:t> en </a:t>
            </a:r>
            <a:r>
              <a:rPr lang="en-US" sz="2000" dirty="0" err="1">
                <a:effectLst/>
              </a:rPr>
              <a:t>plantaciones</a:t>
            </a:r>
            <a:r>
              <a:rPr lang="en-US" sz="2000" dirty="0">
                <a:effectLst/>
              </a:rPr>
              <a:t>, el </a:t>
            </a:r>
            <a:r>
              <a:rPr lang="en-US" sz="2000" dirty="0" err="1" smtClean="0">
                <a:effectLst/>
              </a:rPr>
              <a:t>azúcar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>
                <a:effectLst/>
              </a:rPr>
              <a:t>se </a:t>
            </a:r>
            <a:r>
              <a:rPr lang="en-US" sz="2000" dirty="0" err="1">
                <a:effectLst/>
              </a:rPr>
              <a:t>hizo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effectLst/>
              </a:rPr>
              <a:t>más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>
                <a:effectLst/>
              </a:rPr>
              <a:t>asequible</a:t>
            </a:r>
            <a:r>
              <a:rPr lang="en-US" sz="2000" dirty="0">
                <a:effectLst/>
              </a:rPr>
              <a:t> a </a:t>
            </a:r>
            <a:r>
              <a:rPr lang="en-US" sz="2000" dirty="0" err="1">
                <a:effectLst/>
              </a:rPr>
              <a:t>toda</a:t>
            </a:r>
            <a:r>
              <a:rPr lang="en-US" sz="2000" dirty="0">
                <a:effectLst/>
              </a:rPr>
              <a:t> la </a:t>
            </a:r>
            <a:r>
              <a:rPr lang="en-US" sz="2000" dirty="0" err="1" smtClean="0">
                <a:effectLst/>
              </a:rPr>
              <a:t>población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>
                <a:effectLst/>
              </a:rPr>
              <a:t>y </a:t>
            </a:r>
            <a:r>
              <a:rPr lang="en-US" sz="2000" dirty="0">
                <a:solidFill>
                  <a:srgbClr val="C00000"/>
                </a:solidFill>
                <a:effectLst/>
              </a:rPr>
              <a:t>se</a:t>
            </a:r>
            <a:r>
              <a:rPr lang="en-US" sz="2000" dirty="0">
                <a:effectLst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convirtió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>
                <a:solidFill>
                  <a:srgbClr val="C00000"/>
                </a:solidFill>
                <a:effectLst/>
              </a:rPr>
              <a:t>en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una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fuente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importante</a:t>
            </a:r>
            <a:r>
              <a:rPr lang="en-US" sz="2000" dirty="0">
                <a:solidFill>
                  <a:srgbClr val="C00000"/>
                </a:solidFill>
                <a:effectLst/>
              </a:rPr>
              <a:t> de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calorías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>
                <a:solidFill>
                  <a:srgbClr val="C00000"/>
                </a:solidFill>
                <a:effectLst/>
              </a:rPr>
              <a:t>para las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clases</a:t>
            </a:r>
            <a:r>
              <a:rPr lang="en-US" sz="2000" dirty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más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</a:rPr>
              <a:t>bajas</a:t>
            </a:r>
            <a:r>
              <a:rPr lang="en-US" sz="2000" dirty="0">
                <a:effectLst/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81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Caña</a:t>
            </a:r>
            <a:r>
              <a:rPr lang="en-US" dirty="0" smtClean="0"/>
              <a:t> de </a:t>
            </a:r>
            <a:r>
              <a:rPr lang="en-US" dirty="0" err="1" smtClean="0"/>
              <a:t>azúcar</a:t>
            </a:r>
            <a:endParaRPr lang="en-US" dirty="0"/>
          </a:p>
        </p:txBody>
      </p:sp>
      <p:pic>
        <p:nvPicPr>
          <p:cNvPr id="6" name="Content Placeholder 5" descr="IMG_20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4" b="13804"/>
          <a:stretch>
            <a:fillRect/>
          </a:stretch>
        </p:blipFill>
        <p:spPr>
          <a:xfrm>
            <a:off x="198783" y="239844"/>
            <a:ext cx="7612064" cy="4241526"/>
          </a:xfrm>
          <a:ln w="12700">
            <a:solidFill>
              <a:srgbClr val="4E8F00"/>
            </a:solidFill>
          </a:ln>
        </p:spPr>
      </p:pic>
      <p:pic>
        <p:nvPicPr>
          <p:cNvPr id="7" name="Picture 6" descr="IMG_09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82" y="2357454"/>
            <a:ext cx="3372618" cy="4333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013" y="4678408"/>
            <a:ext cx="42351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 el </a:t>
            </a:r>
            <a:r>
              <a:rPr lang="en-US" sz="2800" dirty="0">
                <a:solidFill>
                  <a:srgbClr val="C00000"/>
                </a:solidFill>
              </a:rPr>
              <a:t>jugo </a:t>
            </a:r>
            <a:r>
              <a:rPr lang="en-US" sz="2800" dirty="0" err="1">
                <a:solidFill>
                  <a:srgbClr val="C00000"/>
                </a:solidFill>
              </a:rPr>
              <a:t>fermentado</a:t>
            </a:r>
            <a:r>
              <a:rPr lang="en-US" sz="2800" dirty="0">
                <a:solidFill>
                  <a:srgbClr val="C00000"/>
                </a:solidFill>
              </a:rPr>
              <a:t> de la </a:t>
            </a:r>
            <a:r>
              <a:rPr lang="en-US" sz="2800" dirty="0" err="1">
                <a:solidFill>
                  <a:srgbClr val="C00000"/>
                </a:solidFill>
              </a:rPr>
              <a:t>caña</a:t>
            </a:r>
            <a:r>
              <a:rPr lang="en-US" sz="2800" dirty="0">
                <a:solidFill>
                  <a:srgbClr val="C00000"/>
                </a:solidFill>
              </a:rPr>
              <a:t> de </a:t>
            </a:r>
            <a:r>
              <a:rPr lang="en-US" sz="2800" dirty="0" err="1">
                <a:solidFill>
                  <a:srgbClr val="C00000"/>
                </a:solidFill>
              </a:rPr>
              <a:t>azúcar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se </a:t>
            </a:r>
            <a:r>
              <a:rPr lang="en-US" sz="2800" dirty="0" err="1"/>
              <a:t>hacen</a:t>
            </a:r>
            <a:r>
              <a:rPr lang="en-US" sz="2800" dirty="0"/>
              <a:t> </a:t>
            </a:r>
            <a:r>
              <a:rPr lang="en-US" sz="2800" dirty="0" err="1"/>
              <a:t>bebidas</a:t>
            </a:r>
            <a:r>
              <a:rPr lang="en-US" sz="2800" dirty="0"/>
              <a:t> </a:t>
            </a:r>
            <a:r>
              <a:rPr lang="en-US" sz="2800" dirty="0" err="1"/>
              <a:t>destiladas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el </a:t>
            </a:r>
            <a:r>
              <a:rPr lang="en-US" sz="2800" dirty="0" err="1"/>
              <a:t>ron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6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809532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Haciendo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jugo</a:t>
            </a:r>
            <a:r>
              <a:rPr lang="en-US" dirty="0" smtClean="0">
                <a:latin typeface="+mn-lt"/>
              </a:rPr>
              <a:t> de </a:t>
            </a:r>
            <a:r>
              <a:rPr lang="en-US" dirty="0" err="1" smtClean="0">
                <a:latin typeface="+mn-lt"/>
              </a:rPr>
              <a:t>caña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 descr="IMG_1079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b="8203"/>
          <a:stretch>
            <a:fillRect/>
          </a:stretch>
        </p:blipFill>
        <p:spPr>
          <a:xfrm>
            <a:off x="240062" y="913265"/>
            <a:ext cx="6551596" cy="4889500"/>
          </a:xfrm>
          <a:prstGeom prst="rect">
            <a:avLst/>
          </a:prstGeom>
          <a:ln w="19050" cmpd="sng"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7809" y="5827030"/>
            <a:ext cx="864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>
                <a:solidFill>
                  <a:srgbClr val="C00000"/>
                </a:solidFill>
              </a:rPr>
              <a:t>guarapo</a:t>
            </a:r>
            <a:r>
              <a:rPr lang="en-US" sz="2400" dirty="0" smtClean="0"/>
              <a:t> o jugo de la </a:t>
            </a:r>
            <a:r>
              <a:rPr lang="en-US" sz="2400" dirty="0" err="1" smtClean="0"/>
              <a:t>caña</a:t>
            </a:r>
            <a:r>
              <a:rPr lang="en-US" sz="2400" dirty="0" smtClean="0"/>
              <a:t> se </a:t>
            </a:r>
            <a:r>
              <a:rPr lang="en-US" sz="2400" dirty="0" err="1" smtClean="0"/>
              <a:t>mezcla</a:t>
            </a:r>
            <a:r>
              <a:rPr lang="en-US" sz="2400" dirty="0" smtClean="0"/>
              <a:t> con jugo de piña y </a:t>
            </a:r>
            <a:r>
              <a:rPr lang="en-US" sz="2400" dirty="0" err="1" smtClean="0"/>
              <a:t>naranja</a:t>
            </a:r>
            <a:r>
              <a:rPr lang="en-US" sz="2400" dirty="0" smtClean="0"/>
              <a:t> </a:t>
            </a:r>
            <a:r>
              <a:rPr lang="en-US" sz="2400" dirty="0" err="1" smtClean="0"/>
              <a:t>agria</a:t>
            </a:r>
            <a:r>
              <a:rPr lang="en-US" sz="2400" dirty="0" smtClean="0"/>
              <a:t> para </a:t>
            </a:r>
            <a:r>
              <a:rPr lang="en-US" sz="2400" dirty="0" err="1" smtClean="0"/>
              <a:t>hacer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deliciosa</a:t>
            </a:r>
            <a:r>
              <a:rPr lang="en-US" sz="2400" dirty="0" smtClean="0"/>
              <a:t> </a:t>
            </a:r>
            <a:r>
              <a:rPr lang="en-US" sz="2400" dirty="0" err="1" smtClean="0"/>
              <a:t>bebida</a:t>
            </a:r>
            <a:r>
              <a:rPr lang="en-US" sz="2400" dirty="0" smtClean="0"/>
              <a:t> sin alcohol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086" y="452179"/>
            <a:ext cx="1973602" cy="1442614"/>
          </a:xfrm>
          <a:prstGeom prst="rect">
            <a:avLst/>
          </a:prstGeom>
          <a:ln w="12700" cmpd="sng">
            <a:solidFill>
              <a:srgbClr val="4E8F00"/>
            </a:solidFill>
          </a:ln>
        </p:spPr>
      </p:pic>
      <p:pic>
        <p:nvPicPr>
          <p:cNvPr id="9" name="Content Placeholder 3" descr="IMG_108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42" y="1894793"/>
            <a:ext cx="2937041" cy="3932237"/>
          </a:xfrm>
          <a:ln w="12700" cmpd="sng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31293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416" y="4333460"/>
            <a:ext cx="4880113" cy="221642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+mn-lt"/>
              </a:rPr>
              <a:t>El </a:t>
            </a:r>
            <a:r>
              <a:rPr lang="en-US" sz="3200" dirty="0" err="1" smtClean="0">
                <a:solidFill>
                  <a:srgbClr val="C00000"/>
                </a:solidFill>
                <a:latin typeface="+mn-lt"/>
              </a:rPr>
              <a:t>bohío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es</a:t>
            </a:r>
            <a:r>
              <a:rPr lang="en-US" sz="3200" dirty="0" smtClean="0">
                <a:latin typeface="+mn-lt"/>
              </a:rPr>
              <a:t> el </a:t>
            </a:r>
            <a:r>
              <a:rPr lang="en-US" sz="3200" dirty="0" err="1" smtClean="0">
                <a:latin typeface="+mn-lt"/>
              </a:rPr>
              <a:t>tipo</a:t>
            </a:r>
            <a:r>
              <a:rPr lang="en-US" sz="3200" dirty="0" smtClean="0">
                <a:latin typeface="+mn-lt"/>
              </a:rPr>
              <a:t> de casa </a:t>
            </a:r>
            <a:r>
              <a:rPr lang="en-US" sz="3200" dirty="0" err="1" smtClean="0">
                <a:latin typeface="+mn-lt"/>
              </a:rPr>
              <a:t>tradicional</a:t>
            </a:r>
            <a:r>
              <a:rPr lang="en-US" sz="3200" dirty="0" smtClean="0">
                <a:latin typeface="+mn-lt"/>
              </a:rPr>
              <a:t> del campo </a:t>
            </a:r>
            <a:r>
              <a:rPr lang="en-US" sz="3200" dirty="0" err="1" smtClean="0">
                <a:latin typeface="+mn-lt"/>
              </a:rPr>
              <a:t>cubano</a:t>
            </a:r>
            <a:r>
              <a:rPr lang="en-US" sz="3200" dirty="0" smtClean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mientras</a:t>
            </a:r>
            <a:r>
              <a:rPr lang="en-US" sz="3200" dirty="0" smtClean="0">
                <a:latin typeface="+mn-lt"/>
              </a:rPr>
              <a:t> que el </a:t>
            </a:r>
            <a:r>
              <a:rPr lang="en-US" sz="3200" dirty="0" err="1" smtClean="0">
                <a:solidFill>
                  <a:srgbClr val="C00000"/>
                </a:solidFill>
                <a:latin typeface="+mn-lt"/>
              </a:rPr>
              <a:t>guajiro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es</a:t>
            </a:r>
            <a:r>
              <a:rPr lang="en-US" sz="3200" dirty="0" smtClean="0">
                <a:latin typeface="+mn-lt"/>
              </a:rPr>
              <a:t> el </a:t>
            </a:r>
            <a:r>
              <a:rPr lang="en-US" sz="3200" dirty="0" err="1" smtClean="0">
                <a:latin typeface="+mn-lt"/>
              </a:rPr>
              <a:t>habitante</a:t>
            </a:r>
            <a:r>
              <a:rPr lang="en-US" sz="3200" dirty="0" smtClean="0">
                <a:latin typeface="+mn-lt"/>
              </a:rPr>
              <a:t> de las zonas </a:t>
            </a:r>
            <a:r>
              <a:rPr lang="en-US" sz="3200" dirty="0" err="1" smtClean="0">
                <a:latin typeface="+mn-lt"/>
              </a:rPr>
              <a:t>rurales</a:t>
            </a:r>
            <a:r>
              <a:rPr lang="en-US" sz="3200" dirty="0" smtClean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IMG_0955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8" b="9148"/>
          <a:stretch>
            <a:fillRect/>
          </a:stretch>
        </p:blipFill>
        <p:spPr>
          <a:xfrm>
            <a:off x="258416" y="278295"/>
            <a:ext cx="6659219" cy="3588025"/>
          </a:xfrm>
          <a:prstGeom prst="rect">
            <a:avLst/>
          </a:prstGeom>
          <a:ln w="19050" cmpd="sng">
            <a:solidFill>
              <a:srgbClr val="4E8F00"/>
            </a:solidFill>
          </a:ln>
        </p:spPr>
      </p:pic>
      <p:pic>
        <p:nvPicPr>
          <p:cNvPr id="7" name="Content Placeholder 5" descr="IMG_168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99" y="2617649"/>
            <a:ext cx="3272454" cy="3932237"/>
          </a:xfrm>
          <a:ln w="19050" cmpd="sng">
            <a:solidFill>
              <a:srgbClr val="4E8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078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1386875" y="350219"/>
            <a:ext cx="1745050" cy="1024224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+mn-lt"/>
              </a:rPr>
              <a:t>Café</a:t>
            </a:r>
            <a:endParaRPr lang="en-US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394460"/>
            <a:ext cx="4732020" cy="532638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400" dirty="0"/>
              <a:t>Se </a:t>
            </a:r>
            <a:r>
              <a:rPr lang="en-US" sz="2400" dirty="0" err="1"/>
              <a:t>cree</a:t>
            </a:r>
            <a:r>
              <a:rPr lang="en-US" sz="2400" dirty="0"/>
              <a:t> que la planta de </a:t>
            </a:r>
            <a:r>
              <a:rPr lang="en-US" sz="2400" dirty="0" smtClean="0"/>
              <a:t>café </a:t>
            </a:r>
            <a:r>
              <a:rPr lang="en-US" sz="2400" dirty="0" err="1"/>
              <a:t>proviene</a:t>
            </a:r>
            <a:r>
              <a:rPr lang="en-US" sz="2400" dirty="0"/>
              <a:t> de </a:t>
            </a:r>
            <a:r>
              <a:rPr lang="en-US" sz="2400" dirty="0" err="1" smtClean="0"/>
              <a:t>Etiopía</a:t>
            </a:r>
            <a:r>
              <a:rPr lang="en-US" sz="2400" dirty="0"/>
              <a:t>. La </a:t>
            </a:r>
            <a:r>
              <a:rPr lang="en-US" sz="2400" dirty="0" err="1"/>
              <a:t>evidencia</a:t>
            </a:r>
            <a:r>
              <a:rPr lang="en-US" sz="2400" dirty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 err="1"/>
              <a:t>temprana</a:t>
            </a:r>
            <a:r>
              <a:rPr lang="en-US" sz="2400" dirty="0"/>
              <a:t> de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consumo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monasterios</a:t>
            </a:r>
            <a:r>
              <a:rPr lang="en-US" sz="2400" dirty="0"/>
              <a:t> </a:t>
            </a:r>
            <a:r>
              <a:rPr lang="en-US" sz="2400" dirty="0" err="1" smtClean="0"/>
              <a:t>sufíes</a:t>
            </a:r>
            <a:r>
              <a:rPr lang="en-US" sz="2400" dirty="0" smtClean="0"/>
              <a:t> </a:t>
            </a:r>
            <a:r>
              <a:rPr lang="en-US" sz="2400" dirty="0"/>
              <a:t>de Yemen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siglo</a:t>
            </a:r>
            <a:r>
              <a:rPr lang="en-US" sz="2400" dirty="0"/>
              <a:t> XV. </a:t>
            </a:r>
          </a:p>
          <a:p>
            <a:pPr>
              <a:buFont typeface="Wingdings" charset="2"/>
              <a:buChar char="q"/>
            </a:pPr>
            <a:r>
              <a:rPr lang="en-US" sz="2400" dirty="0" err="1" smtClean="0"/>
              <a:t>Después</a:t>
            </a:r>
            <a:r>
              <a:rPr lang="en-US" sz="2400" dirty="0" smtClean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consumo</a:t>
            </a:r>
            <a:r>
              <a:rPr lang="en-US" sz="2400" dirty="0"/>
              <a:t> se </a:t>
            </a:r>
            <a:r>
              <a:rPr lang="en-US" sz="2400" dirty="0" err="1" smtClean="0"/>
              <a:t>propagó</a:t>
            </a:r>
            <a:r>
              <a:rPr lang="en-US" sz="2400" dirty="0" smtClean="0"/>
              <a:t> </a:t>
            </a:r>
            <a:r>
              <a:rPr lang="en-US" sz="2400" dirty="0" err="1"/>
              <a:t>por</a:t>
            </a:r>
            <a:r>
              <a:rPr lang="en-US" sz="2400" dirty="0"/>
              <a:t> el </a:t>
            </a:r>
            <a:r>
              <a:rPr lang="en-US" sz="2400" dirty="0" err="1"/>
              <a:t>Oriente</a:t>
            </a:r>
            <a:r>
              <a:rPr lang="en-US" sz="2400" dirty="0"/>
              <a:t> Medio, </a:t>
            </a:r>
            <a:r>
              <a:rPr lang="en-US" sz="2400" dirty="0" err="1" smtClean="0"/>
              <a:t>Turquía</a:t>
            </a:r>
            <a:r>
              <a:rPr lang="en-US" sz="2400" dirty="0"/>
              <a:t>, Persia, </a:t>
            </a:r>
            <a:r>
              <a:rPr lang="en-US" sz="2400" dirty="0" err="1"/>
              <a:t>partes</a:t>
            </a:r>
            <a:r>
              <a:rPr lang="en-US" sz="2400" dirty="0"/>
              <a:t> de la India y de </a:t>
            </a:r>
            <a:r>
              <a:rPr lang="en-US" sz="2400" dirty="0" err="1" smtClean="0"/>
              <a:t>África</a:t>
            </a:r>
            <a:r>
              <a:rPr lang="en-US" sz="2400" dirty="0"/>
              <a:t>. Con </a:t>
            </a:r>
            <a:r>
              <a:rPr lang="en-US" sz="2400" dirty="0" err="1"/>
              <a:t>posterioridad</a:t>
            </a:r>
            <a:r>
              <a:rPr lang="en-US" sz="2400" dirty="0"/>
              <a:t>,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consumo</a:t>
            </a:r>
            <a:r>
              <a:rPr lang="en-US" sz="2400" dirty="0"/>
              <a:t> se </a:t>
            </a:r>
            <a:r>
              <a:rPr lang="en-US" sz="2400" dirty="0" err="1" smtClean="0"/>
              <a:t>extendió</a:t>
            </a:r>
            <a:r>
              <a:rPr lang="en-US" sz="2400" dirty="0" smtClean="0"/>
              <a:t> </a:t>
            </a:r>
            <a:r>
              <a:rPr lang="en-US" sz="2400" dirty="0"/>
              <a:t>a los </a:t>
            </a:r>
            <a:r>
              <a:rPr lang="en-US" sz="2400" dirty="0" err="1"/>
              <a:t>Balcanes</a:t>
            </a:r>
            <a:r>
              <a:rPr lang="en-US" sz="2400" dirty="0"/>
              <a:t> y a Europa, </a:t>
            </a:r>
            <a:r>
              <a:rPr lang="en-US" sz="2400" dirty="0" smtClean="0"/>
              <a:t>Indonesia </a:t>
            </a:r>
            <a:r>
              <a:rPr lang="en-US" sz="2400" dirty="0"/>
              <a:t>y </a:t>
            </a:r>
            <a:r>
              <a:rPr lang="en-US" sz="2400" dirty="0" err="1" smtClean="0"/>
              <a:t>después</a:t>
            </a:r>
            <a:r>
              <a:rPr lang="en-US" sz="2400" dirty="0" smtClean="0"/>
              <a:t> a </a:t>
            </a:r>
            <a:r>
              <a:rPr lang="en-US" sz="2400" dirty="0" err="1" smtClean="0"/>
              <a:t>América</a:t>
            </a:r>
            <a:r>
              <a:rPr lang="en-US" sz="2400" dirty="0"/>
              <a:t>. </a:t>
            </a:r>
          </a:p>
          <a:p>
            <a:pPr>
              <a:buFont typeface="Wingdings" charset="2"/>
              <a:buChar char="q"/>
            </a:pPr>
            <a:r>
              <a:rPr lang="en-US" sz="2400" dirty="0"/>
              <a:t>La palabra </a:t>
            </a:r>
            <a:r>
              <a:rPr lang="en-US" sz="2400" dirty="0" smtClean="0"/>
              <a:t>café, </a:t>
            </a:r>
            <a:r>
              <a:rPr lang="en-US" sz="2400" dirty="0" err="1"/>
              <a:t>igual</a:t>
            </a:r>
            <a:r>
              <a:rPr lang="en-US" sz="2400" dirty="0"/>
              <a:t> que las palabras que </a:t>
            </a:r>
            <a:r>
              <a:rPr lang="en-US" sz="2400" dirty="0" err="1"/>
              <a:t>designan</a:t>
            </a:r>
            <a:r>
              <a:rPr lang="en-US" sz="2400" dirty="0"/>
              <a:t> la planta y la </a:t>
            </a:r>
            <a:r>
              <a:rPr lang="en-US" sz="2400" dirty="0" err="1"/>
              <a:t>bebida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otras</a:t>
            </a:r>
            <a:r>
              <a:rPr lang="en-US" sz="2400" dirty="0"/>
              <a:t> </a:t>
            </a:r>
            <a:r>
              <a:rPr lang="en-US" sz="2400" dirty="0" err="1"/>
              <a:t>lenguas</a:t>
            </a:r>
            <a:r>
              <a:rPr lang="en-US" sz="2400" dirty="0"/>
              <a:t>, </a:t>
            </a:r>
            <a:r>
              <a:rPr lang="en-US" sz="2400" dirty="0" err="1"/>
              <a:t>derivan</a:t>
            </a:r>
            <a:r>
              <a:rPr lang="en-US" sz="2400" dirty="0"/>
              <a:t> del </a:t>
            </a:r>
            <a:r>
              <a:rPr lang="en-US" sz="2400" dirty="0" err="1" smtClean="0"/>
              <a:t>árabe</a:t>
            </a:r>
            <a:r>
              <a:rPr lang="en-US" sz="2400" dirty="0" smtClean="0"/>
              <a:t> </a:t>
            </a:r>
            <a:r>
              <a:rPr lang="en-US" sz="2400" i="1" dirty="0" err="1"/>
              <a:t>qahwah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70" y="117673"/>
            <a:ext cx="4201935" cy="6603167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0655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05" y="1822753"/>
            <a:ext cx="1686540" cy="129482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C00000"/>
                </a:solidFill>
                <a:latin typeface="+mn-lt"/>
              </a:rPr>
              <a:t>Café</a:t>
            </a:r>
            <a:endParaRPr lang="en-US" sz="5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1" y="3193907"/>
            <a:ext cx="4302818" cy="3227114"/>
          </a:xfrm>
        </p:spPr>
      </p:pic>
      <p:sp>
        <p:nvSpPr>
          <p:cNvPr id="3" name="TextBox 2"/>
          <p:cNvSpPr txBox="1"/>
          <p:nvPr/>
        </p:nvSpPr>
        <p:spPr>
          <a:xfrm>
            <a:off x="6653048" y="3594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74" y="1444899"/>
            <a:ext cx="3665483" cy="48873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1229" y="1822753"/>
            <a:ext cx="2375452" cy="120032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grano</a:t>
            </a:r>
            <a:r>
              <a:rPr lang="en-US" sz="2400" dirty="0" smtClean="0"/>
              <a:t> de café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verde</a:t>
            </a:r>
            <a:r>
              <a:rPr lang="en-US" sz="2400" dirty="0" smtClean="0"/>
              <a:t> antes de </a:t>
            </a:r>
            <a:r>
              <a:rPr lang="en-US" sz="2400" dirty="0" err="1" smtClean="0"/>
              <a:t>tostarse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7305" y="161545"/>
            <a:ext cx="86082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 </a:t>
            </a:r>
            <a:r>
              <a:rPr lang="en-US" sz="2400" dirty="0" err="1"/>
              <a:t>cultivo</a:t>
            </a:r>
            <a:r>
              <a:rPr lang="en-US" sz="2400" dirty="0"/>
              <a:t> del </a:t>
            </a:r>
            <a:r>
              <a:rPr lang="en-US" sz="2400" dirty="0" smtClean="0"/>
              <a:t>café </a:t>
            </a:r>
            <a:r>
              <a:rPr lang="en-US" sz="2400" dirty="0"/>
              <a:t>se </a:t>
            </a:r>
            <a:r>
              <a:rPr lang="en-US" sz="2400" dirty="0" err="1"/>
              <a:t>introdujo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</a:t>
            </a:r>
            <a:r>
              <a:rPr lang="en-US" sz="2400" dirty="0" err="1" smtClean="0"/>
              <a:t>Américas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siglo</a:t>
            </a:r>
            <a:r>
              <a:rPr lang="en-US" sz="2400" dirty="0"/>
              <a:t> XVIII, </a:t>
            </a:r>
            <a:r>
              <a:rPr lang="en-US" sz="2400" dirty="0" err="1" smtClean="0"/>
              <a:t>estableciéndose</a:t>
            </a:r>
            <a:r>
              <a:rPr lang="en-US" sz="2400" dirty="0" smtClean="0"/>
              <a:t> </a:t>
            </a:r>
            <a:r>
              <a:rPr lang="en-US" sz="2400" dirty="0"/>
              <a:t>con </a:t>
            </a:r>
            <a:r>
              <a:rPr lang="en-US" sz="2400" dirty="0" err="1" smtClean="0"/>
              <a:t>éxito</a:t>
            </a:r>
            <a:r>
              <a:rPr lang="en-US" sz="2400" dirty="0" smtClean="0"/>
              <a:t> </a:t>
            </a:r>
            <a:r>
              <a:rPr lang="en-US" sz="2400" dirty="0" err="1"/>
              <a:t>plantaciones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siglo</a:t>
            </a:r>
            <a:r>
              <a:rPr lang="en-US" sz="2400" dirty="0"/>
              <a:t> XIX </a:t>
            </a:r>
            <a:r>
              <a:rPr lang="en-US" sz="2400" dirty="0" err="1"/>
              <a:t>en</a:t>
            </a:r>
            <a:r>
              <a:rPr lang="en-US" sz="2400" dirty="0"/>
              <a:t> zonas de </a:t>
            </a:r>
            <a:r>
              <a:rPr lang="en-US" sz="2400" dirty="0" err="1" smtClean="0"/>
              <a:t>Centroamérica</a:t>
            </a:r>
            <a:r>
              <a:rPr lang="en-US" sz="2400" dirty="0"/>
              <a:t>, el Caribe, </a:t>
            </a:r>
            <a:r>
              <a:rPr lang="en-US" sz="2400" dirty="0" err="1"/>
              <a:t>Brasil</a:t>
            </a:r>
            <a:r>
              <a:rPr lang="en-US" sz="2400" dirty="0"/>
              <a:t>, Colombia y Venezuela que </a:t>
            </a:r>
            <a:r>
              <a:rPr lang="en-US" sz="2400" dirty="0" err="1"/>
              <a:t>tenían</a:t>
            </a:r>
            <a:r>
              <a:rPr lang="en-US" sz="2400" dirty="0"/>
              <a:t> el </a:t>
            </a:r>
            <a:r>
              <a:rPr lang="en-US" sz="2400" dirty="0" err="1"/>
              <a:t>clima</a:t>
            </a:r>
            <a:r>
              <a:rPr lang="en-US" sz="2400" dirty="0"/>
              <a:t> ideal para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cultivo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1855" y="85928"/>
            <a:ext cx="2900855" cy="1417638"/>
          </a:xfrm>
        </p:spPr>
        <p:txBody>
          <a:bodyPr/>
          <a:lstStyle/>
          <a:p>
            <a:r>
              <a:rPr lang="en-US" sz="6000" dirty="0" smtClean="0">
                <a:solidFill>
                  <a:srgbClr val="C00000"/>
                </a:solidFill>
                <a:latin typeface="+mn-lt"/>
                <a:ea typeface="Bernard MT Condensed" charset="0"/>
                <a:cs typeface="Bernard MT Condensed" charset="0"/>
              </a:rPr>
              <a:t>Café</a:t>
            </a:r>
            <a:endParaRPr lang="en-US" sz="6000" dirty="0">
              <a:solidFill>
                <a:srgbClr val="C00000"/>
              </a:solidFill>
              <a:latin typeface="+mn-lt"/>
              <a:ea typeface="Bernard MT Condensed" charset="0"/>
              <a:cs typeface="Bernard MT Condense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6" y="188798"/>
            <a:ext cx="5230105" cy="4183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71" y="3254576"/>
            <a:ext cx="4581939" cy="3436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356" y="4396180"/>
            <a:ext cx="4140415" cy="229485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consumo</a:t>
            </a:r>
            <a:r>
              <a:rPr lang="en-US" sz="2400" dirty="0" smtClean="0"/>
              <a:t> del café </a:t>
            </a:r>
            <a:r>
              <a:rPr lang="en-US" sz="2400" dirty="0" err="1" smtClean="0"/>
              <a:t>estuvo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el principio </a:t>
            </a:r>
            <a:r>
              <a:rPr lang="en-US" sz="2400" dirty="0" err="1" smtClean="0"/>
              <a:t>unido</a:t>
            </a:r>
            <a:r>
              <a:rPr lang="en-US" sz="2400" dirty="0" smtClean="0"/>
              <a:t> al del </a:t>
            </a:r>
            <a:r>
              <a:rPr lang="en-US" sz="2400" dirty="0" err="1" smtClean="0"/>
              <a:t>azúcar</a:t>
            </a:r>
            <a:r>
              <a:rPr lang="en-US" sz="2400" dirty="0" smtClean="0"/>
              <a:t>.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muchos</a:t>
            </a:r>
            <a:r>
              <a:rPr lang="en-US" sz="2400" dirty="0" smtClean="0"/>
              <a:t> </a:t>
            </a:r>
            <a:r>
              <a:rPr lang="en-US" sz="2400" dirty="0" err="1" smtClean="0"/>
              <a:t>lugares</a:t>
            </a:r>
            <a:r>
              <a:rPr lang="en-US" sz="2400" dirty="0" smtClean="0"/>
              <a:t> el café se </a:t>
            </a:r>
            <a:r>
              <a:rPr lang="en-US" sz="2400" dirty="0" err="1" smtClean="0"/>
              <a:t>tomaba</a:t>
            </a:r>
            <a:r>
              <a:rPr lang="en-US" sz="2400" dirty="0" smtClean="0"/>
              <a:t> </a:t>
            </a:r>
            <a:r>
              <a:rPr lang="en-US" sz="2400" dirty="0" err="1" smtClean="0"/>
              <a:t>poniendo</a:t>
            </a:r>
            <a:r>
              <a:rPr lang="en-US" sz="2400" dirty="0" smtClean="0"/>
              <a:t> un </a:t>
            </a:r>
            <a:r>
              <a:rPr lang="en-US" sz="2400" dirty="0" err="1" smtClean="0">
                <a:solidFill>
                  <a:srgbClr val="C00000"/>
                </a:solidFill>
              </a:rPr>
              <a:t>azucarillo</a:t>
            </a:r>
            <a:r>
              <a:rPr lang="en-US" sz="2400" dirty="0" smtClean="0"/>
              <a:t> entre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dientes</a:t>
            </a:r>
            <a:r>
              <a:rPr lang="en-US" sz="2400" dirty="0" smtClean="0"/>
              <a:t> y </a:t>
            </a:r>
            <a:r>
              <a:rPr lang="en-US" sz="2400" dirty="0" err="1" smtClean="0"/>
              <a:t>sorbiéndolo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36" y="1396062"/>
            <a:ext cx="3393499" cy="1768534"/>
          </a:xfrm>
          <a:prstGeom prst="rect">
            <a:avLst/>
          </a:prstGeom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959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9086"/>
            <a:ext cx="8710448" cy="16797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C00000"/>
                </a:solidFill>
                <a:latin typeface="+mn-lt"/>
              </a:rPr>
              <a:t>Los cafés </a:t>
            </a:r>
            <a:r>
              <a:rPr lang="en-US" sz="4000" dirty="0" smtClean="0">
                <a:latin typeface="+mn-lt"/>
              </a:rPr>
              <a:t>se </a:t>
            </a:r>
            <a:r>
              <a:rPr lang="en-US" sz="4000" dirty="0" err="1" smtClean="0">
                <a:latin typeface="+mn-lt"/>
              </a:rPr>
              <a:t>convirtieron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en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lugares</a:t>
            </a:r>
            <a:r>
              <a:rPr lang="en-US" sz="4000" dirty="0" smtClean="0">
                <a:latin typeface="+mn-lt"/>
              </a:rPr>
              <a:t> de </a:t>
            </a:r>
            <a:r>
              <a:rPr lang="en-US" sz="4000" dirty="0" err="1" smtClean="0">
                <a:latin typeface="+mn-lt"/>
              </a:rPr>
              <a:t>reunión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donde</a:t>
            </a:r>
            <a:r>
              <a:rPr lang="en-US" sz="4000" dirty="0" smtClean="0">
                <a:latin typeface="+mn-lt"/>
              </a:rPr>
              <a:t> se </a:t>
            </a:r>
            <a:r>
              <a:rPr lang="en-US" sz="4000" dirty="0" err="1" smtClean="0">
                <a:latin typeface="+mn-lt"/>
              </a:rPr>
              <a:t>intercambiaban</a:t>
            </a:r>
            <a:r>
              <a:rPr lang="en-US" sz="4000" dirty="0" smtClean="0">
                <a:latin typeface="+mn-lt"/>
              </a:rPr>
              <a:t> </a:t>
            </a:r>
            <a:r>
              <a:rPr lang="en-US" sz="4000" dirty="0" err="1" smtClean="0">
                <a:latin typeface="+mn-lt"/>
              </a:rPr>
              <a:t>nuevas</a:t>
            </a:r>
            <a:r>
              <a:rPr lang="en-US" sz="4000" dirty="0" smtClean="0">
                <a:latin typeface="+mn-lt"/>
              </a:rPr>
              <a:t> ideas</a:t>
            </a:r>
            <a:endParaRPr lang="en-US" sz="4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81" y="1828800"/>
            <a:ext cx="6649867" cy="427491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" y="2222938"/>
            <a:ext cx="2140252" cy="2282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868805"/>
            <a:ext cx="2140252" cy="12349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tradicional</a:t>
            </a:r>
            <a:r>
              <a:rPr lang="en-US" sz="2400" dirty="0" smtClean="0"/>
              <a:t> </a:t>
            </a:r>
            <a:r>
              <a:rPr lang="en-US" sz="2400" dirty="0" err="1" smtClean="0"/>
              <a:t>servir</a:t>
            </a:r>
            <a:r>
              <a:rPr lang="en-US" sz="2400" dirty="0" smtClean="0"/>
              <a:t> el café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vaso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6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99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b="16852"/>
          <a:stretch>
            <a:fillRect/>
          </a:stretch>
        </p:blipFill>
        <p:spPr>
          <a:xfrm>
            <a:off x="241445" y="1704356"/>
            <a:ext cx="8743394" cy="4472609"/>
          </a:xfrm>
          <a:prstGeom prst="rect">
            <a:avLst/>
          </a:prstGeom>
          <a:ln w="19050" cmpd="sng">
            <a:solidFill>
              <a:srgbClr val="4E8F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17847" y="6176965"/>
            <a:ext cx="623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Campos de </a:t>
            </a:r>
            <a:r>
              <a:rPr lang="en-US" sz="2400" dirty="0" err="1"/>
              <a:t>cultivo</a:t>
            </a:r>
            <a:r>
              <a:rPr lang="en-US" sz="2400" dirty="0"/>
              <a:t> de </a:t>
            </a:r>
            <a:r>
              <a:rPr lang="en-US" sz="2400" dirty="0" err="1"/>
              <a:t>tabaco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Viñales</a:t>
            </a:r>
            <a:r>
              <a:rPr lang="en-US" sz="2400" dirty="0"/>
              <a:t>, Cuba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066" y="245686"/>
            <a:ext cx="8822773" cy="1371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Aunque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el tabaco </a:t>
            </a:r>
            <a:r>
              <a:rPr lang="en-US" sz="2800" dirty="0">
                <a:latin typeface="+mn-lt"/>
              </a:rPr>
              <a:t>no es propiamente un alimento, sí es un </a:t>
            </a:r>
            <a:r>
              <a:rPr lang="en-US" sz="2800" dirty="0" err="1">
                <a:latin typeface="+mn-lt"/>
              </a:rPr>
              <a:t>producto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agrícola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estrechamente relacionado por </a:t>
            </a:r>
            <a:r>
              <a:rPr lang="en-US" sz="2800" dirty="0" err="1">
                <a:latin typeface="+mn-lt"/>
              </a:rPr>
              <a:t>su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importancia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económica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y por sus propiedades estimulantes con el </a:t>
            </a:r>
            <a:r>
              <a:rPr lang="en-US" sz="2800" dirty="0" smtClean="0">
                <a:latin typeface="+mn-lt"/>
              </a:rPr>
              <a:t>café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1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87" y="190607"/>
            <a:ext cx="8686163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muchos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lugares</a:t>
            </a:r>
            <a:r>
              <a:rPr lang="en-US" dirty="0" smtClean="0">
                <a:latin typeface="+mn-lt"/>
              </a:rPr>
              <a:t> se </a:t>
            </a:r>
            <a:r>
              <a:rPr lang="en-US" dirty="0" err="1" smtClean="0">
                <a:latin typeface="+mn-lt"/>
              </a:rPr>
              <a:t>acostumbra</a:t>
            </a:r>
            <a:r>
              <a:rPr lang="en-US" dirty="0" smtClean="0">
                <a:latin typeface="+mn-lt"/>
              </a:rPr>
              <a:t> a </a:t>
            </a:r>
            <a:r>
              <a:rPr lang="en-US" dirty="0" err="1" smtClean="0">
                <a:latin typeface="+mn-lt"/>
              </a:rPr>
              <a:t>fumar</a:t>
            </a:r>
            <a:r>
              <a:rPr lang="en-US" dirty="0" smtClean="0">
                <a:latin typeface="+mn-lt"/>
              </a:rPr>
              <a:t> al </a:t>
            </a:r>
            <a:r>
              <a:rPr lang="en-US" dirty="0" err="1" smtClean="0">
                <a:latin typeface="+mn-lt"/>
              </a:rPr>
              <a:t>mismo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tiempo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que</a:t>
            </a:r>
            <a:r>
              <a:rPr lang="en-US" dirty="0" smtClean="0">
                <a:latin typeface="+mn-lt"/>
              </a:rPr>
              <a:t> se </a:t>
            </a:r>
            <a:r>
              <a:rPr lang="en-US" dirty="0" err="1" smtClean="0">
                <a:latin typeface="+mn-lt"/>
              </a:rPr>
              <a:t>toma</a:t>
            </a:r>
            <a:r>
              <a:rPr lang="en-US" dirty="0" smtClean="0">
                <a:latin typeface="+mn-lt"/>
              </a:rPr>
              <a:t> el café </a:t>
            </a:r>
            <a:r>
              <a:rPr lang="en-US" dirty="0" err="1" smtClean="0">
                <a:latin typeface="+mn-lt"/>
              </a:rPr>
              <a:t>después</a:t>
            </a:r>
            <a:r>
              <a:rPr lang="en-US" dirty="0" smtClean="0">
                <a:latin typeface="+mn-lt"/>
              </a:rPr>
              <a:t> de comer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7" y="1642837"/>
            <a:ext cx="6442960" cy="4644447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9584" y="6288774"/>
            <a:ext cx="798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Muchas</a:t>
            </a:r>
            <a:r>
              <a:rPr lang="en-US" dirty="0" smtClean="0"/>
              <a:t> personas </a:t>
            </a:r>
            <a:r>
              <a:rPr lang="en-US" dirty="0" err="1" smtClean="0"/>
              <a:t>gustan</a:t>
            </a:r>
            <a:r>
              <a:rPr lang="en-US" dirty="0" smtClean="0"/>
              <a:t> de </a:t>
            </a:r>
            <a:r>
              <a:rPr lang="en-US" dirty="0" err="1" smtClean="0"/>
              <a:t>terminar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buena</a:t>
            </a:r>
            <a:r>
              <a:rPr lang="en-US" dirty="0" smtClean="0"/>
              <a:t> comida con “café, </a:t>
            </a:r>
            <a:r>
              <a:rPr lang="en-US" dirty="0" err="1" smtClean="0"/>
              <a:t>copa</a:t>
            </a:r>
            <a:r>
              <a:rPr lang="en-US" dirty="0" smtClean="0"/>
              <a:t> y puro”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0" y="378931"/>
            <a:ext cx="2395330" cy="1600245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+mn-lt"/>
              </a:rPr>
              <a:t>F</a:t>
            </a:r>
            <a:r>
              <a:rPr lang="en-US" sz="3200" dirty="0" err="1" smtClean="0">
                <a:latin typeface="+mn-lt"/>
              </a:rPr>
              <a:t>ruta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bomba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IMG_109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4" r="-17984"/>
          <a:stretch>
            <a:fillRect/>
          </a:stretch>
        </p:blipFill>
        <p:spPr>
          <a:xfrm>
            <a:off x="-774272" y="2345961"/>
            <a:ext cx="7612064" cy="4248427"/>
          </a:xfrm>
          <a:ln>
            <a:noFill/>
          </a:ln>
        </p:spPr>
      </p:pic>
      <p:pic>
        <p:nvPicPr>
          <p:cNvPr id="5" name="Picture 4" descr="IMG_10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72" y="254756"/>
            <a:ext cx="5063207" cy="3781778"/>
          </a:xfrm>
          <a:prstGeom prst="rect">
            <a:avLst/>
          </a:prstGeom>
          <a:ln w="19050" cmpd="sng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600080" y="4503371"/>
            <a:ext cx="170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Guayaba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542" y="228600"/>
            <a:ext cx="4234070" cy="1838739"/>
          </a:xfrm>
        </p:spPr>
        <p:txBody>
          <a:bodyPr/>
          <a:lstStyle/>
          <a:p>
            <a:pPr algn="l"/>
            <a:r>
              <a:rPr lang="en-US" sz="3200" dirty="0" err="1" smtClean="0">
                <a:latin typeface="+mn-lt"/>
              </a:rPr>
              <a:t>Plantas</a:t>
            </a:r>
            <a:r>
              <a:rPr lang="en-US" sz="3200" dirty="0" smtClean="0">
                <a:latin typeface="+mn-lt"/>
              </a:rPr>
              <a:t> de </a:t>
            </a:r>
            <a:r>
              <a:rPr lang="en-US" sz="3200" dirty="0" err="1" smtClean="0">
                <a:latin typeface="+mn-lt"/>
              </a:rPr>
              <a:t>tabaco</a:t>
            </a:r>
            <a:r>
              <a:rPr lang="en-US" sz="3200" dirty="0" smtClean="0">
                <a:latin typeface="+mn-lt"/>
              </a:rPr>
              <a:t> y </a:t>
            </a:r>
            <a:r>
              <a:rPr lang="en-US" sz="3200" dirty="0" err="1" smtClean="0">
                <a:latin typeface="+mn-lt"/>
              </a:rPr>
              <a:t>secado</a:t>
            </a:r>
            <a:r>
              <a:rPr lang="en-US" sz="3200" dirty="0" smtClean="0">
                <a:latin typeface="+mn-lt"/>
              </a:rPr>
              <a:t> de </a:t>
            </a:r>
            <a:r>
              <a:rPr lang="en-US" sz="3200" dirty="0" err="1" smtClean="0">
                <a:latin typeface="+mn-lt"/>
              </a:rPr>
              <a:t>sus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hojas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en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Viñales</a:t>
            </a:r>
            <a:r>
              <a:rPr lang="en-US" sz="3200" dirty="0" smtClean="0">
                <a:latin typeface="+mn-lt"/>
              </a:rPr>
              <a:t>, Cuba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IMG_10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b="16852"/>
          <a:stretch>
            <a:fillRect/>
          </a:stretch>
        </p:blipFill>
        <p:spPr>
          <a:xfrm>
            <a:off x="377687" y="2487963"/>
            <a:ext cx="8289235" cy="4104706"/>
          </a:xfrm>
          <a:prstGeom prst="rect">
            <a:avLst/>
          </a:prstGeom>
        </p:spPr>
      </p:pic>
      <p:pic>
        <p:nvPicPr>
          <p:cNvPr id="5" name="Content Placeholder 3" descr="IMG_1017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7" b="31507"/>
          <a:stretch>
            <a:fillRect/>
          </a:stretch>
        </p:blipFill>
        <p:spPr>
          <a:xfrm>
            <a:off x="4505612" y="228600"/>
            <a:ext cx="4403725" cy="21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782" y="119224"/>
            <a:ext cx="8198333" cy="1417638"/>
          </a:xfrm>
        </p:spPr>
        <p:txBody>
          <a:bodyPr/>
          <a:lstStyle/>
          <a:p>
            <a:pPr algn="l"/>
            <a:r>
              <a:rPr lang="en-US" sz="3200" dirty="0" smtClean="0">
                <a:latin typeface="+mn-lt"/>
              </a:rPr>
              <a:t>El </a:t>
            </a:r>
            <a:r>
              <a:rPr lang="en-US" sz="3200" dirty="0" err="1" smtClean="0">
                <a:latin typeface="+mn-lt"/>
              </a:rPr>
              <a:t>tabaco</a:t>
            </a:r>
            <a:r>
              <a:rPr lang="en-US" sz="3200" dirty="0" smtClean="0">
                <a:latin typeface="+mn-lt"/>
              </a:rPr>
              <a:t> se </a:t>
            </a:r>
            <a:r>
              <a:rPr lang="en-US" sz="3200" dirty="0" err="1" smtClean="0">
                <a:latin typeface="+mn-lt"/>
              </a:rPr>
              <a:t>seca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en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+mn-lt"/>
              </a:rPr>
              <a:t>secaderos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construidos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cerca</a:t>
            </a:r>
            <a:r>
              <a:rPr lang="en-US" sz="3200" dirty="0" smtClean="0">
                <a:latin typeface="+mn-lt"/>
              </a:rPr>
              <a:t> de </a:t>
            </a:r>
            <a:r>
              <a:rPr lang="en-US" sz="3200" dirty="0" err="1" smtClean="0">
                <a:latin typeface="+mn-lt"/>
              </a:rPr>
              <a:t>los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campos</a:t>
            </a:r>
            <a:r>
              <a:rPr lang="en-US" sz="3200" dirty="0" smtClean="0">
                <a:latin typeface="+mn-lt"/>
              </a:rPr>
              <a:t> de </a:t>
            </a:r>
            <a:r>
              <a:rPr lang="en-US" sz="3200" dirty="0" err="1" smtClean="0">
                <a:latin typeface="+mn-lt"/>
              </a:rPr>
              <a:t>cultivo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IMG_10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2" b="16852"/>
          <a:stretch>
            <a:fillRect/>
          </a:stretch>
        </p:blipFill>
        <p:spPr>
          <a:xfrm>
            <a:off x="298174" y="1898374"/>
            <a:ext cx="8547652" cy="45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35" y="159026"/>
            <a:ext cx="8945217" cy="1658862"/>
          </a:xfrm>
        </p:spPr>
        <p:txBody>
          <a:bodyPr/>
          <a:lstStyle/>
          <a:p>
            <a:pPr algn="l"/>
            <a:r>
              <a:rPr lang="en-US" sz="3600" dirty="0" smtClean="0">
                <a:latin typeface="+mn-lt"/>
              </a:rPr>
              <a:t>El </a:t>
            </a:r>
            <a:r>
              <a:rPr lang="en-US" sz="3600" dirty="0" err="1" smtClean="0">
                <a:latin typeface="+mn-lt"/>
              </a:rPr>
              <a:t>tabaco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cubano</a:t>
            </a:r>
            <a:r>
              <a:rPr lang="en-US" sz="3600" dirty="0" smtClean="0">
                <a:latin typeface="+mn-lt"/>
              </a:rPr>
              <a:t> se </a:t>
            </a:r>
            <a:r>
              <a:rPr lang="en-US" sz="3600" dirty="0" err="1" smtClean="0">
                <a:latin typeface="+mn-lt"/>
              </a:rPr>
              <a:t>enrolla</a:t>
            </a:r>
            <a:r>
              <a:rPr lang="en-US" sz="3600" dirty="0" smtClean="0">
                <a:latin typeface="+mn-lt"/>
              </a:rPr>
              <a:t> y </a:t>
            </a:r>
            <a:r>
              <a:rPr lang="en-US" sz="3600" dirty="0" err="1" smtClean="0">
                <a:latin typeface="+mn-lt"/>
              </a:rPr>
              <a:t>empaqueta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manualmente</a:t>
            </a:r>
            <a:r>
              <a:rPr lang="en-US" sz="3600" dirty="0" smtClean="0">
                <a:latin typeface="+mn-lt"/>
              </a:rPr>
              <a:t>, </a:t>
            </a:r>
            <a:r>
              <a:rPr lang="en-US" sz="3600" dirty="0" err="1" smtClean="0">
                <a:latin typeface="+mn-lt"/>
              </a:rPr>
              <a:t>siguiendo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métodos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tradicionales</a:t>
            </a:r>
            <a:r>
              <a:rPr lang="en-US" sz="3600" dirty="0" smtClean="0">
                <a:latin typeface="+mn-lt"/>
              </a:rPr>
              <a:t> 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 descr="IMG_16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0" r="-18210"/>
          <a:stretch>
            <a:fillRect/>
          </a:stretch>
        </p:blipFill>
        <p:spPr>
          <a:xfrm>
            <a:off x="-698230" y="2335695"/>
            <a:ext cx="7098376" cy="3899817"/>
          </a:xfrm>
        </p:spPr>
      </p:pic>
      <p:pic>
        <p:nvPicPr>
          <p:cNvPr id="5" name="Content Placeholder 3" descr="IMG_15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3001618" y="1817888"/>
            <a:ext cx="8420702" cy="46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98783"/>
            <a:ext cx="7961244" cy="893853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+mn-lt"/>
              </a:rPr>
              <a:t>El </a:t>
            </a:r>
            <a:r>
              <a:rPr lang="en-US" sz="3200" dirty="0" err="1" smtClean="0">
                <a:latin typeface="+mn-lt"/>
              </a:rPr>
              <a:t>laborioso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proceso</a:t>
            </a:r>
            <a:r>
              <a:rPr lang="en-US" sz="3200" dirty="0" smtClean="0">
                <a:latin typeface="+mn-lt"/>
              </a:rPr>
              <a:t> da </a:t>
            </a:r>
            <a:r>
              <a:rPr lang="en-US" sz="3200" dirty="0" err="1" smtClean="0">
                <a:latin typeface="+mn-lt"/>
              </a:rPr>
              <a:t>como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resultado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los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conocidos</a:t>
            </a:r>
            <a:r>
              <a:rPr lang="en-US" sz="3200" dirty="0" smtClean="0">
                <a:latin typeface="+mn-lt"/>
              </a:rPr>
              <a:t> puros </a:t>
            </a:r>
            <a:r>
              <a:rPr lang="en-US" sz="3200" dirty="0" err="1" smtClean="0">
                <a:latin typeface="+mn-lt"/>
              </a:rPr>
              <a:t>habanos</a:t>
            </a:r>
            <a:r>
              <a:rPr lang="mr-IN" sz="3200" dirty="0" smtClean="0">
                <a:latin typeface="+mn-lt"/>
              </a:rPr>
              <a:t>…</a:t>
            </a:r>
            <a:endParaRPr lang="en-US" sz="3200" dirty="0">
              <a:latin typeface="+mn-lt"/>
            </a:endParaRPr>
          </a:p>
        </p:txBody>
      </p:sp>
      <p:pic>
        <p:nvPicPr>
          <p:cNvPr id="4" name="Content Placeholder 3" descr="IMG_07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 b="20892"/>
          <a:stretch>
            <a:fillRect/>
          </a:stretch>
        </p:blipFill>
        <p:spPr>
          <a:xfrm>
            <a:off x="238540" y="1092636"/>
            <a:ext cx="7419447" cy="4076212"/>
          </a:xfrm>
          <a:ln w="19050" cmpd="sng"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Content Placeholder 3" descr="IMG_20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4" b="13064"/>
          <a:stretch>
            <a:fillRect/>
          </a:stretch>
        </p:blipFill>
        <p:spPr>
          <a:xfrm>
            <a:off x="4863646" y="4294241"/>
            <a:ext cx="4101449" cy="2385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445" y="5314136"/>
            <a:ext cx="395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Mensaje</a:t>
            </a:r>
            <a:r>
              <a:rPr lang="en-US" sz="2400" dirty="0" smtClean="0"/>
              <a:t> </a:t>
            </a:r>
            <a:r>
              <a:rPr lang="en-US" sz="2400" dirty="0" err="1" smtClean="0"/>
              <a:t>impreso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interior de las </a:t>
            </a:r>
            <a:r>
              <a:rPr lang="en-US" sz="2400" dirty="0" err="1" smtClean="0"/>
              <a:t>cajas</a:t>
            </a:r>
            <a:r>
              <a:rPr lang="en-US" sz="2400" dirty="0" smtClean="0"/>
              <a:t> de </a:t>
            </a:r>
            <a:r>
              <a:rPr lang="en-US" sz="2400" dirty="0" err="1" smtClean="0"/>
              <a:t>habanos</a:t>
            </a:r>
            <a:r>
              <a:rPr lang="en-US" sz="2400" dirty="0" smtClean="0"/>
              <a:t> </a:t>
            </a:r>
            <a:r>
              <a:rPr lang="en-US" sz="2400" dirty="0" err="1" smtClean="0"/>
              <a:t>Cohiba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774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195" y="4333623"/>
            <a:ext cx="3311535" cy="2323728"/>
          </a:xfrm>
        </p:spPr>
        <p:txBody>
          <a:bodyPr>
            <a:normAutofit fontScale="90000"/>
          </a:bodyPr>
          <a:lstStyle/>
          <a:p>
            <a:pPr algn="l"/>
            <a:r>
              <a:rPr lang="mr-IN" sz="2800" dirty="0" smtClean="0">
                <a:latin typeface="+mn-lt"/>
                <a:ea typeface="Arial Rounded MT Bold" charset="0"/>
                <a:cs typeface="Arial Rounded MT Bold" charset="0"/>
              </a:rPr>
              <a:t>…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sin embargo,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en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la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actualidad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hay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muchos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estudios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que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prueban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los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efectos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nocivos</a:t>
            </a:r>
            <a:r>
              <a:rPr lang="en-US" sz="2800" dirty="0" smtClean="0">
                <a:latin typeface="+mn-lt"/>
                <a:ea typeface="Arial Rounded MT Bold" charset="0"/>
                <a:cs typeface="Arial Rounded MT Bold" charset="0"/>
              </a:rPr>
              <a:t> del </a:t>
            </a:r>
            <a:r>
              <a:rPr lang="en-US" sz="2800" dirty="0" err="1" smtClean="0">
                <a:latin typeface="+mn-lt"/>
                <a:ea typeface="Arial Rounded MT Bold" charset="0"/>
                <a:cs typeface="Arial Rounded MT Bold" charset="0"/>
              </a:rPr>
              <a:t>tabaco</a:t>
            </a:r>
            <a:endParaRPr lang="en-US" sz="2800" dirty="0">
              <a:latin typeface="+mn-lt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89" y="221031"/>
            <a:ext cx="2647270" cy="4183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5" y="221031"/>
            <a:ext cx="5721533" cy="3535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2" y="3530031"/>
            <a:ext cx="5056657" cy="31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Ana M. Gómez-Bravo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2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4" y="740360"/>
            <a:ext cx="3867806" cy="2900855"/>
          </a:xfrm>
          <a:ln w="19050">
            <a:solidFill>
              <a:srgbClr val="008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4" y="3641215"/>
            <a:ext cx="3965311" cy="2243310"/>
          </a:xfrm>
          <a:prstGeom prst="rect">
            <a:avLst/>
          </a:prstGeom>
          <a:ln w="19050">
            <a:solidFill>
              <a:srgbClr val="008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74504" y="6018850"/>
            <a:ext cx="251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Granadilla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1" y="1010089"/>
            <a:ext cx="4048703" cy="4146331"/>
          </a:xfrm>
          <a:prstGeom prst="rect">
            <a:avLst/>
          </a:prstGeom>
          <a:ln w="19050">
            <a:solidFill>
              <a:srgbClr val="008F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65167" y="5434075"/>
            <a:ext cx="2269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Chirimoyas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93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33" y="119269"/>
            <a:ext cx="8923284" cy="1417638"/>
          </a:xfrm>
          <a:ln w="19050">
            <a:noFill/>
          </a:ln>
        </p:spPr>
        <p:txBody>
          <a:bodyPr>
            <a:normAutofit/>
          </a:bodyPr>
          <a:lstStyle/>
          <a:p>
            <a:pPr algn="l"/>
            <a:r>
              <a:rPr lang="en-US" sz="4400" dirty="0" err="1" smtClean="0">
                <a:latin typeface="+mn-lt"/>
              </a:rPr>
              <a:t>En</a:t>
            </a:r>
            <a:r>
              <a:rPr lang="en-US" sz="4400" dirty="0" smtClean="0">
                <a:latin typeface="+mn-lt"/>
              </a:rPr>
              <a:t> Cuba se </a:t>
            </a:r>
            <a:r>
              <a:rPr lang="en-US" sz="4400" dirty="0" err="1" smtClean="0">
                <a:latin typeface="+mn-lt"/>
              </a:rPr>
              <a:t>usa</a:t>
            </a:r>
            <a:r>
              <a:rPr lang="en-US" sz="4400" dirty="0" smtClean="0">
                <a:latin typeface="+mn-lt"/>
              </a:rPr>
              <a:t> la palabra ‘</a:t>
            </a:r>
            <a:r>
              <a:rPr lang="en-US" sz="4400" dirty="0" err="1" smtClean="0">
                <a:solidFill>
                  <a:srgbClr val="C00000"/>
                </a:solidFill>
                <a:latin typeface="+mn-lt"/>
              </a:rPr>
              <a:t>vianda</a:t>
            </a:r>
            <a:r>
              <a:rPr lang="en-US" sz="4400" dirty="0" smtClean="0">
                <a:latin typeface="+mn-lt"/>
              </a:rPr>
              <a:t>’ para </a:t>
            </a:r>
            <a:r>
              <a:rPr lang="en-US" sz="4400" dirty="0" err="1" smtClean="0">
                <a:latin typeface="+mn-lt"/>
              </a:rPr>
              <a:t>referirse</a:t>
            </a:r>
            <a:r>
              <a:rPr lang="en-US" sz="4400" dirty="0" smtClean="0">
                <a:latin typeface="+mn-lt"/>
              </a:rPr>
              <a:t> a </a:t>
            </a:r>
            <a:r>
              <a:rPr lang="en-US" sz="4400" dirty="0" err="1" smtClean="0">
                <a:latin typeface="+mn-lt"/>
              </a:rPr>
              <a:t>los</a:t>
            </a:r>
            <a:r>
              <a:rPr lang="en-US" sz="4400" dirty="0" smtClean="0">
                <a:latin typeface="+mn-lt"/>
              </a:rPr>
              <a:t> </a:t>
            </a:r>
            <a:r>
              <a:rPr lang="en-US" sz="4400" dirty="0" err="1" smtClean="0">
                <a:latin typeface="+mn-lt"/>
              </a:rPr>
              <a:t>tubérculos</a:t>
            </a:r>
            <a:endParaRPr lang="en-US" sz="4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08" y="2348240"/>
            <a:ext cx="4690628" cy="3509963"/>
          </a:xfr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5920740" y="5917161"/>
            <a:ext cx="169059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ea typeface="Arial Rounded MT Bold" charset="0"/>
                <a:cs typeface="Arial Rounded MT Bold" charset="0"/>
              </a:rPr>
              <a:t>Ñame</a:t>
            </a:r>
            <a:endParaRPr lang="en-US" sz="3200" dirty="0"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3" y="1671226"/>
            <a:ext cx="4230537" cy="334229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99153" y="5452898"/>
            <a:ext cx="116664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Yuca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76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17" y="981531"/>
            <a:ext cx="2485034" cy="1494623"/>
          </a:xfrm>
        </p:spPr>
        <p:txBody>
          <a:bodyPr/>
          <a:lstStyle/>
          <a:p>
            <a:r>
              <a:rPr lang="en-US" sz="3200" dirty="0" err="1" smtClean="0">
                <a:latin typeface="+mn-lt"/>
              </a:rPr>
              <a:t>Boniato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" y="2476154"/>
            <a:ext cx="5577417" cy="4183063"/>
          </a:xfrm>
          <a:ln w="19050">
            <a:solidFill>
              <a:srgbClr val="4E8F00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17" y="346071"/>
            <a:ext cx="5170717" cy="3878038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6424275" y="4564500"/>
            <a:ext cx="264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Malanga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0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0"/>
            <a:ext cx="8806070" cy="1218594"/>
          </a:xfrm>
        </p:spPr>
        <p:txBody>
          <a:bodyPr/>
          <a:lstStyle/>
          <a:p>
            <a:pPr algn="l"/>
            <a:r>
              <a:rPr lang="en-US" sz="3200" dirty="0" err="1" smtClean="0">
                <a:latin typeface="+mn-lt"/>
              </a:rPr>
              <a:t>Animales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nativos</a:t>
            </a:r>
            <a:r>
              <a:rPr lang="en-US" sz="3200" dirty="0" smtClean="0">
                <a:latin typeface="+mn-lt"/>
              </a:rPr>
              <a:t> comestibles de Cuba son las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jutías</a:t>
            </a:r>
            <a:r>
              <a:rPr lang="en-US" sz="3200" dirty="0" smtClean="0">
                <a:latin typeface="+mn-lt"/>
              </a:rPr>
              <a:t>, </a:t>
            </a:r>
            <a:r>
              <a:rPr lang="en-US" sz="3200" dirty="0" err="1" smtClean="0">
                <a:latin typeface="+mn-lt"/>
              </a:rPr>
              <a:t>los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cocodrilos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y las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iguanas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Content Placeholder 3" descr="IMG_10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4" r="-17984"/>
          <a:stretch>
            <a:fillRect/>
          </a:stretch>
        </p:blipFill>
        <p:spPr>
          <a:xfrm>
            <a:off x="2379947" y="1052028"/>
            <a:ext cx="7612064" cy="41820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" y="3359425"/>
            <a:ext cx="4546111" cy="3349487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9" y="1218594"/>
            <a:ext cx="2565400" cy="2006600"/>
          </a:xfrm>
          <a:prstGeom prst="rect">
            <a:avLst/>
          </a:prstGeom>
          <a:ln w="19050"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40631" y="5520690"/>
            <a:ext cx="376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estos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se </a:t>
            </a:r>
            <a:r>
              <a:rPr lang="en-US" dirty="0" err="1" smtClean="0"/>
              <a:t>unieron</a:t>
            </a:r>
            <a:r>
              <a:rPr lang="en-US" dirty="0" smtClean="0"/>
              <a:t> el </a:t>
            </a:r>
            <a:r>
              <a:rPr lang="en-US" dirty="0" err="1" smtClean="0"/>
              <a:t>cerdo</a:t>
            </a:r>
            <a:r>
              <a:rPr lang="en-US" dirty="0" smtClean="0"/>
              <a:t>, la res, la </a:t>
            </a:r>
            <a:r>
              <a:rPr lang="en-US" dirty="0" err="1" smtClean="0"/>
              <a:t>cabra</a:t>
            </a:r>
            <a:r>
              <a:rPr lang="en-US" dirty="0" smtClean="0"/>
              <a:t> y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animales</a:t>
            </a:r>
            <a:r>
              <a:rPr lang="en-US" dirty="0" smtClean="0"/>
              <a:t> </a:t>
            </a:r>
            <a:r>
              <a:rPr lang="en-US" dirty="0" err="1" smtClean="0"/>
              <a:t>traídos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españoles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355379"/>
            <a:ext cx="8584923" cy="1542258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err="1" smtClean="0">
                <a:latin typeface="+mn-lt"/>
              </a:rPr>
              <a:t>Debido</a:t>
            </a:r>
            <a:r>
              <a:rPr lang="en-US" sz="2700" dirty="0" smtClean="0">
                <a:latin typeface="+mn-lt"/>
              </a:rPr>
              <a:t> a la </a:t>
            </a:r>
            <a:r>
              <a:rPr lang="en-US" sz="2700" dirty="0" err="1" smtClean="0">
                <a:latin typeface="+mn-lt"/>
              </a:rPr>
              <a:t>extensión</a:t>
            </a:r>
            <a:r>
              <a:rPr lang="en-US" sz="2700" dirty="0" smtClean="0">
                <a:latin typeface="+mn-lt"/>
              </a:rPr>
              <a:t> de </a:t>
            </a:r>
            <a:r>
              <a:rPr lang="en-US" sz="2700" dirty="0" err="1" smtClean="0">
                <a:latin typeface="+mn-lt"/>
              </a:rPr>
              <a:t>su</a:t>
            </a:r>
            <a:r>
              <a:rPr lang="en-US" sz="2700" dirty="0" smtClean="0">
                <a:latin typeface="+mn-lt"/>
              </a:rPr>
              <a:t> </a:t>
            </a:r>
            <a:r>
              <a:rPr lang="en-US" sz="2700" dirty="0" err="1" smtClean="0">
                <a:latin typeface="+mn-lt"/>
              </a:rPr>
              <a:t>litoral</a:t>
            </a:r>
            <a:r>
              <a:rPr lang="en-US" sz="2700" dirty="0" smtClean="0">
                <a:latin typeface="+mn-lt"/>
              </a:rPr>
              <a:t>, </a:t>
            </a:r>
            <a:r>
              <a:rPr lang="en-US" sz="2700" dirty="0" err="1" smtClean="0">
                <a:effectLst/>
                <a:latin typeface="+mn-lt"/>
              </a:rPr>
              <a:t>en</a:t>
            </a:r>
            <a:r>
              <a:rPr lang="en-US" sz="2700" dirty="0" smtClean="0">
                <a:effectLst/>
                <a:latin typeface="+mn-lt"/>
              </a:rPr>
              <a:t> Cuba hay </a:t>
            </a:r>
            <a:r>
              <a:rPr lang="en-US" sz="2700" dirty="0">
                <a:effectLst/>
                <a:latin typeface="+mn-lt"/>
              </a:rPr>
              <a:t>gran </a:t>
            </a:r>
            <a:r>
              <a:rPr lang="en-US" sz="2700" dirty="0" err="1">
                <a:effectLst/>
                <a:latin typeface="+mn-lt"/>
              </a:rPr>
              <a:t>abundancia</a:t>
            </a:r>
            <a:r>
              <a:rPr lang="en-US" sz="2700" dirty="0">
                <a:effectLst/>
                <a:latin typeface="+mn-lt"/>
              </a:rPr>
              <a:t> de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pescado</a:t>
            </a:r>
            <a:r>
              <a:rPr lang="en-US" sz="2700" dirty="0">
                <a:effectLst/>
                <a:latin typeface="+mn-lt"/>
              </a:rPr>
              <a:t> y </a:t>
            </a:r>
            <a:r>
              <a:rPr lang="en-US" sz="2700" dirty="0" err="1">
                <a:effectLst/>
                <a:latin typeface="+mn-lt"/>
              </a:rPr>
              <a:t>otros</a:t>
            </a:r>
            <a:r>
              <a:rPr lang="en-US" sz="2700" dirty="0">
                <a:effectLst/>
                <a:latin typeface="+mn-lt"/>
              </a:rPr>
              <a:t> </a:t>
            </a:r>
            <a:r>
              <a:rPr lang="en-US" sz="2700" dirty="0" err="1">
                <a:effectLst/>
                <a:latin typeface="+mn-lt"/>
              </a:rPr>
              <a:t>animales</a:t>
            </a:r>
            <a:r>
              <a:rPr lang="en-US" sz="2700" dirty="0">
                <a:effectLst/>
                <a:latin typeface="+mn-lt"/>
              </a:rPr>
              <a:t> </a:t>
            </a:r>
            <a:r>
              <a:rPr lang="en-US" sz="2700" dirty="0" err="1">
                <a:effectLst/>
                <a:latin typeface="+mn-lt"/>
              </a:rPr>
              <a:t>marinos</a:t>
            </a:r>
            <a:r>
              <a:rPr lang="en-US" sz="2700" dirty="0">
                <a:effectLst/>
                <a:latin typeface="+mn-lt"/>
              </a:rPr>
              <a:t>, que </a:t>
            </a:r>
            <a:r>
              <a:rPr lang="en-US" sz="2700" dirty="0" err="1" smtClean="0">
                <a:effectLst/>
                <a:latin typeface="+mn-lt"/>
              </a:rPr>
              <a:t>también</a:t>
            </a:r>
            <a:r>
              <a:rPr lang="en-US" sz="2700" dirty="0" smtClean="0">
                <a:effectLst/>
                <a:latin typeface="+mn-lt"/>
              </a:rPr>
              <a:t> </a:t>
            </a:r>
            <a:r>
              <a:rPr lang="en-US" sz="2700" dirty="0" err="1" smtClean="0">
                <a:effectLst/>
                <a:latin typeface="+mn-lt"/>
              </a:rPr>
              <a:t>consumían</a:t>
            </a:r>
            <a:r>
              <a:rPr lang="en-US" sz="2700" dirty="0" smtClean="0">
                <a:effectLst/>
                <a:latin typeface="+mn-lt"/>
              </a:rPr>
              <a:t> </a:t>
            </a:r>
            <a:r>
              <a:rPr lang="en-US" sz="2700" dirty="0">
                <a:effectLst/>
                <a:latin typeface="+mn-lt"/>
              </a:rPr>
              <a:t>las </a:t>
            </a:r>
            <a:r>
              <a:rPr lang="en-US" sz="2700" dirty="0" err="1">
                <a:effectLst/>
                <a:latin typeface="+mn-lt"/>
              </a:rPr>
              <a:t>poblaciones</a:t>
            </a:r>
            <a:r>
              <a:rPr lang="en-US" sz="2700" dirty="0">
                <a:effectLst/>
                <a:latin typeface="+mn-lt"/>
              </a:rPr>
              <a:t> </a:t>
            </a:r>
            <a:r>
              <a:rPr lang="en-US" sz="2700" dirty="0" err="1">
                <a:effectLst/>
                <a:latin typeface="+mn-lt"/>
              </a:rPr>
              <a:t>precolombinas</a:t>
            </a:r>
            <a:r>
              <a:rPr lang="en-US" sz="2700" dirty="0">
                <a:effectLst/>
                <a:latin typeface="+mn-lt"/>
              </a:rPr>
              <a:t>. Entre las </a:t>
            </a:r>
            <a:r>
              <a:rPr lang="en-US" sz="2700" dirty="0" err="1">
                <a:effectLst/>
                <a:latin typeface="+mn-lt"/>
              </a:rPr>
              <a:t>especies</a:t>
            </a:r>
            <a:r>
              <a:rPr lang="en-US" sz="2700" dirty="0">
                <a:effectLst/>
                <a:latin typeface="+mn-lt"/>
              </a:rPr>
              <a:t> </a:t>
            </a:r>
            <a:r>
              <a:rPr lang="en-US" sz="2700" dirty="0" err="1">
                <a:effectLst/>
                <a:latin typeface="+mn-lt"/>
              </a:rPr>
              <a:t>consumidas</a:t>
            </a:r>
            <a:r>
              <a:rPr lang="en-US" sz="2700" dirty="0">
                <a:effectLst/>
                <a:latin typeface="+mn-lt"/>
              </a:rPr>
              <a:t> se </a:t>
            </a:r>
            <a:r>
              <a:rPr lang="en-US" sz="2700" dirty="0" err="1">
                <a:effectLst/>
                <a:latin typeface="+mn-lt"/>
              </a:rPr>
              <a:t>encontraban</a:t>
            </a:r>
            <a:r>
              <a:rPr lang="en-US" sz="2700" dirty="0">
                <a:effectLst/>
                <a:latin typeface="+mn-lt"/>
              </a:rPr>
              <a:t> las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lisas</a:t>
            </a:r>
            <a:r>
              <a:rPr lang="en-US" sz="2700" dirty="0" smtClean="0">
                <a:solidFill>
                  <a:srgbClr val="C00000"/>
                </a:solidFill>
                <a:effectLst/>
                <a:latin typeface="+mn-lt"/>
              </a:rPr>
              <a:t>, 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la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jaiba</a:t>
            </a:r>
            <a:r>
              <a:rPr lang="en-US" sz="2700" dirty="0" smtClean="0">
                <a:solidFill>
                  <a:srgbClr val="C00000"/>
                </a:solidFill>
                <a:effectLst/>
                <a:latin typeface="+mn-lt"/>
              </a:rPr>
              <a:t>, 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el </a:t>
            </a:r>
            <a:r>
              <a:rPr lang="en-US" sz="2700" dirty="0" err="1" smtClean="0">
                <a:solidFill>
                  <a:srgbClr val="C00000"/>
                </a:solidFill>
                <a:effectLst/>
                <a:latin typeface="+mn-lt"/>
              </a:rPr>
              <a:t>manatí</a:t>
            </a:r>
            <a:r>
              <a:rPr lang="en-US" sz="2700" dirty="0" smtClean="0">
                <a:solidFill>
                  <a:srgbClr val="C00000"/>
                </a:solidFill>
                <a:effectLst/>
                <a:latin typeface="+mn-lt"/>
              </a:rPr>
              <a:t>,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los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camarones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, </a:t>
            </a:r>
            <a:r>
              <a:rPr lang="en-US" sz="2700" dirty="0" err="1" smtClean="0">
                <a:solidFill>
                  <a:srgbClr val="C00000"/>
                </a:solidFill>
                <a:effectLst/>
                <a:latin typeface="+mn-lt"/>
              </a:rPr>
              <a:t>ostiones</a:t>
            </a:r>
            <a:r>
              <a:rPr lang="en-US" sz="2700" dirty="0" smtClean="0"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y </a:t>
            </a:r>
            <a:r>
              <a:rPr lang="en-US" sz="2700" dirty="0" err="1" smtClean="0">
                <a:solidFill>
                  <a:srgbClr val="C00000"/>
                </a:solidFill>
                <a:effectLst/>
                <a:latin typeface="+mn-lt"/>
              </a:rPr>
              <a:t>almejas</a:t>
            </a:r>
            <a:r>
              <a:rPr lang="en-US" sz="2700" dirty="0" smtClean="0"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en-US" sz="2700" dirty="0">
                <a:solidFill>
                  <a:srgbClr val="C00000"/>
                </a:solidFill>
                <a:effectLst/>
                <a:latin typeface="+mn-lt"/>
              </a:rPr>
              <a:t>y las </a:t>
            </a:r>
            <a:r>
              <a:rPr lang="en-US" sz="2700" dirty="0" err="1">
                <a:solidFill>
                  <a:srgbClr val="C00000"/>
                </a:solidFill>
                <a:effectLst/>
                <a:latin typeface="+mn-lt"/>
              </a:rPr>
              <a:t>tortugas</a:t>
            </a:r>
            <a:r>
              <a:rPr lang="en-US" sz="2700" dirty="0">
                <a:effectLst/>
              </a:rPr>
              <a:t>.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Content Placeholder 3" descr="IMG_004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3" b="13213"/>
          <a:stretch>
            <a:fillRect/>
          </a:stretch>
        </p:blipFill>
        <p:spPr>
          <a:xfrm>
            <a:off x="925578" y="1979212"/>
            <a:ext cx="7190961" cy="4290318"/>
          </a:xfrm>
        </p:spPr>
      </p:pic>
      <p:sp>
        <p:nvSpPr>
          <p:cNvPr id="3" name="TextBox 2"/>
          <p:cNvSpPr txBox="1"/>
          <p:nvPr/>
        </p:nvSpPr>
        <p:spPr>
          <a:xfrm>
            <a:off x="2007705" y="6289409"/>
            <a:ext cx="5247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Pescando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el </a:t>
            </a:r>
            <a:r>
              <a:rPr lang="en-US" sz="2400" dirty="0" err="1" smtClean="0"/>
              <a:t>Malecón</a:t>
            </a:r>
            <a:r>
              <a:rPr lang="en-US" sz="2400" dirty="0" smtClean="0"/>
              <a:t> </a:t>
            </a:r>
            <a:r>
              <a:rPr lang="en-US" sz="2400" dirty="0" err="1" smtClean="0"/>
              <a:t>en</a:t>
            </a:r>
            <a:r>
              <a:rPr lang="en-US" sz="2400" dirty="0" smtClean="0"/>
              <a:t> La Habana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41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45" y="109522"/>
            <a:ext cx="5953538" cy="1374527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2400" dirty="0" err="1" smtClean="0">
                <a:latin typeface="+mn-lt"/>
              </a:rPr>
              <a:t>Aunque</a:t>
            </a:r>
            <a:r>
              <a:rPr lang="en-US" sz="2400" dirty="0" smtClean="0">
                <a:latin typeface="+mn-lt"/>
              </a:rPr>
              <a:t> el </a:t>
            </a:r>
            <a:r>
              <a:rPr lang="en-US" sz="2400" dirty="0" err="1" smtClean="0">
                <a:latin typeface="+mn-lt"/>
              </a:rPr>
              <a:t>acceso</a:t>
            </a:r>
            <a:r>
              <a:rPr lang="en-US" sz="2400" dirty="0" smtClean="0">
                <a:latin typeface="+mn-lt"/>
              </a:rPr>
              <a:t> a los </a:t>
            </a:r>
            <a:r>
              <a:rPr lang="en-US" sz="2400" dirty="0" err="1" smtClean="0">
                <a:latin typeface="+mn-lt"/>
              </a:rPr>
              <a:t>alimentos</a:t>
            </a:r>
            <a:r>
              <a:rPr lang="en-US" sz="2400" dirty="0" smtClean="0">
                <a:latin typeface="+mn-lt"/>
              </a:rPr>
              <a:t> en </a:t>
            </a:r>
            <a:r>
              <a:rPr lang="en-US" sz="2400" dirty="0">
                <a:latin typeface="+mn-lt"/>
              </a:rPr>
              <a:t>C</a:t>
            </a:r>
            <a:r>
              <a:rPr lang="en-US" sz="2400" dirty="0" smtClean="0">
                <a:latin typeface="+mn-lt"/>
              </a:rPr>
              <a:t>uba </a:t>
            </a:r>
            <a:r>
              <a:rPr lang="en-US" sz="2400" dirty="0" err="1" smtClean="0">
                <a:latin typeface="+mn-lt"/>
              </a:rPr>
              <a:t>es</a:t>
            </a:r>
            <a:r>
              <a:rPr lang="en-US" sz="2400" dirty="0" smtClean="0">
                <a:latin typeface="+mn-lt"/>
              </a:rPr>
              <a:t> hoy </a:t>
            </a:r>
            <a:r>
              <a:rPr lang="en-US" sz="2400" dirty="0" err="1" smtClean="0">
                <a:latin typeface="+mn-lt"/>
              </a:rPr>
              <a:t>limitado</a:t>
            </a:r>
            <a:r>
              <a:rPr lang="en-US" sz="2400" dirty="0" smtClean="0">
                <a:latin typeface="+mn-lt"/>
              </a:rPr>
              <a:t>, </a:t>
            </a:r>
            <a:r>
              <a:rPr lang="en-US" sz="2400" dirty="0" err="1" smtClean="0">
                <a:latin typeface="+mn-lt"/>
              </a:rPr>
              <a:t>es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posible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encontrar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platos</a:t>
            </a:r>
            <a:r>
              <a:rPr lang="en-US" sz="2400" dirty="0" smtClean="0">
                <a:latin typeface="+mn-lt"/>
              </a:rPr>
              <a:t> de </a:t>
            </a:r>
            <a:r>
              <a:rPr lang="en-US" sz="2400" dirty="0" err="1" smtClean="0">
                <a:latin typeface="+mn-lt"/>
              </a:rPr>
              <a:t>pescado</a:t>
            </a:r>
            <a:r>
              <a:rPr lang="en-US" sz="2400" dirty="0" smtClean="0">
                <a:latin typeface="+mn-lt"/>
              </a:rPr>
              <a:t> en </a:t>
            </a:r>
            <a:r>
              <a:rPr lang="en-US" sz="2400" dirty="0" err="1" smtClean="0">
                <a:latin typeface="+mn-lt"/>
              </a:rPr>
              <a:t>establecimientos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dedicados</a:t>
            </a:r>
            <a:r>
              <a:rPr lang="en-US" sz="2400" dirty="0" smtClean="0">
                <a:latin typeface="+mn-lt"/>
              </a:rPr>
              <a:t> a los </a:t>
            </a:r>
            <a:r>
              <a:rPr lang="en-US" sz="2400" dirty="0" err="1" smtClean="0">
                <a:latin typeface="+mn-lt"/>
              </a:rPr>
              <a:t>turistas</a:t>
            </a:r>
            <a:r>
              <a:rPr lang="en-US" sz="2400" dirty="0" smtClean="0"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  <p:pic>
        <p:nvPicPr>
          <p:cNvPr id="6" name="Content Placeholder 5" descr="IMG_079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4" r="-17984"/>
          <a:stretch>
            <a:fillRect/>
          </a:stretch>
        </p:blipFill>
        <p:spPr>
          <a:xfrm>
            <a:off x="-786434" y="1484049"/>
            <a:ext cx="7612064" cy="4182035"/>
          </a:xfrm>
        </p:spPr>
      </p:pic>
      <p:pic>
        <p:nvPicPr>
          <p:cNvPr id="7" name="Picture 6" descr="IMG_11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68" y="4218699"/>
            <a:ext cx="3226901" cy="2410216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  <p:pic>
        <p:nvPicPr>
          <p:cNvPr id="8" name="Picture 7" descr="IMG_005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8" y="268990"/>
            <a:ext cx="2830983" cy="3790241"/>
          </a:xfrm>
          <a:prstGeom prst="rect">
            <a:avLst/>
          </a:prstGeom>
          <a:ln w="12700">
            <a:solidFill>
              <a:srgbClr val="4E8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8845" y="5804452"/>
            <a:ext cx="4189207" cy="834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</a:t>
            </a:r>
            <a:r>
              <a:rPr lang="en-US" sz="2400" dirty="0" err="1" smtClean="0"/>
              <a:t>latos</a:t>
            </a:r>
            <a:r>
              <a:rPr lang="en-US" sz="2400" dirty="0" smtClean="0"/>
              <a:t> de </a:t>
            </a:r>
            <a:r>
              <a:rPr lang="en-US" sz="2400" dirty="0" err="1" smtClean="0"/>
              <a:t>calamares</a:t>
            </a:r>
            <a:r>
              <a:rPr lang="en-US" sz="2400" dirty="0" smtClean="0"/>
              <a:t>, </a:t>
            </a:r>
            <a:r>
              <a:rPr lang="en-US" sz="2400" dirty="0" err="1" smtClean="0"/>
              <a:t>pescado</a:t>
            </a:r>
            <a:r>
              <a:rPr lang="en-US" sz="2400" dirty="0" smtClean="0"/>
              <a:t> </a:t>
            </a:r>
            <a:r>
              <a:rPr lang="en-US" sz="2400" dirty="0" err="1" smtClean="0"/>
              <a:t>blanco</a:t>
            </a:r>
            <a:r>
              <a:rPr lang="en-US" sz="2400" dirty="0" smtClean="0"/>
              <a:t> y </a:t>
            </a:r>
            <a:r>
              <a:rPr lang="en-US" sz="2400" dirty="0" err="1" smtClean="0"/>
              <a:t>langosta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714</TotalTime>
  <Words>1308</Words>
  <Application>Microsoft Macintosh PowerPoint</Application>
  <PresentationFormat>On-screen Show (4:3)</PresentationFormat>
  <Paragraphs>84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 Black</vt:lpstr>
      <vt:lpstr>Arial Rounded MT Bold</vt:lpstr>
      <vt:lpstr>Bernard MT Condensed</vt:lpstr>
      <vt:lpstr>Calibri</vt:lpstr>
      <vt:lpstr>Franklin Gothic Book</vt:lpstr>
      <vt:lpstr>Franklin Gothic Medium</vt:lpstr>
      <vt:lpstr>HGｺﾞｼｯｸE</vt:lpstr>
      <vt:lpstr>Mangal</vt:lpstr>
      <vt:lpstr>Wingdings</vt:lpstr>
      <vt:lpstr>Arial</vt:lpstr>
      <vt:lpstr>Savon</vt:lpstr>
      <vt:lpstr>Capítulo 9</vt:lpstr>
      <vt:lpstr>Cuba</vt:lpstr>
      <vt:lpstr>Fruta bomba</vt:lpstr>
      <vt:lpstr>PowerPoint Presentation</vt:lpstr>
      <vt:lpstr>En Cuba se usa la palabra ‘vianda’ para referirse a los tubérculos</vt:lpstr>
      <vt:lpstr>Boniato </vt:lpstr>
      <vt:lpstr>Animales nativos comestibles de Cuba son las jutías, los cocodrilos y las iguanas</vt:lpstr>
      <vt:lpstr>Debido a la extensión de su litoral, en Cuba hay gran abundancia de pescado y otros animales marinos, que también consumían las poblaciones precolombinas. Entre las especies consumidas se encontraban las lisas, la jaiba, el manatí, los camarones, ostiones y almejas y las tortugas.    </vt:lpstr>
      <vt:lpstr>Aunque el acceso a los alimentos en Cuba es hoy limitado, es posible encontrar platos de pescado en establecimientos dedicados a los turistas </vt:lpstr>
      <vt:lpstr>Ajiaco</vt:lpstr>
      <vt:lpstr>Otra muestra de la influencia africana en el Caribe es el tapado de marisco o caldo garífuna</vt:lpstr>
      <vt:lpstr>La Santería es una religión sincrética que incorpora muchos elementos africanos  </vt:lpstr>
      <vt:lpstr>Influencia africana en Hispanoamérica: anticuchos</vt:lpstr>
      <vt:lpstr>En parejas</vt:lpstr>
      <vt:lpstr>Nitza Villapol Cocina al minuto</vt:lpstr>
      <vt:lpstr>Aunque Cuba superó el Período especial, el acceso a la comida sigue siendo difícil, ya que la Isla no produce la suficiente comida para alimentar a todos sus habitantes </vt:lpstr>
      <vt:lpstr>Las panaderías y otras tiendas de alimentos de La Habana se presentan a veces unidas a un mensaje político</vt:lpstr>
      <vt:lpstr>En Cuba, los mensajes políticos son parte integrante del paisaje urbano… </vt:lpstr>
      <vt:lpstr>PowerPoint Presentation</vt:lpstr>
      <vt:lpstr>Comida, esclavitud e influencias africanas</vt:lpstr>
      <vt:lpstr>Caña de azúcar</vt:lpstr>
      <vt:lpstr>Haciendo jugo de caña</vt:lpstr>
      <vt:lpstr>El bohío es el tipo de casa tradicional del campo cubano, mientras que el guajiro es el habitante de las zonas rurales </vt:lpstr>
      <vt:lpstr>Café</vt:lpstr>
      <vt:lpstr>Café</vt:lpstr>
      <vt:lpstr>Café</vt:lpstr>
      <vt:lpstr>Los cafés se convirtieron en lugares de reunión donde se intercambiaban nuevas ideas</vt:lpstr>
      <vt:lpstr>Aunque el tabaco no es propiamente un alimento, sí es un producto agrícola estrechamente relacionado por su importancia económica y por sus propiedades estimulantes con el café</vt:lpstr>
      <vt:lpstr>En muchos lugares se acostumbra a fumar al mismo tiempo que se toma el café después de comer</vt:lpstr>
      <vt:lpstr>Plantas de tabaco y secado de sus hojas en Viñales, Cuba</vt:lpstr>
      <vt:lpstr>El tabaco se seca en secaderos construidos cerca de los campos de cultivo</vt:lpstr>
      <vt:lpstr>El tabaco cubano se enrolla y empaqueta manualmente, siguiendo métodos tradicionales </vt:lpstr>
      <vt:lpstr>El laborioso proceso da como resultado los conocidos puros habanos…</vt:lpstr>
      <vt:lpstr>…sin embargo, en la actualidad hay muchos estudios que prueban los efectos nocivos del tabaco</vt:lpstr>
      <vt:lpstr>Imágenes</vt:lpstr>
    </vt:vector>
  </TitlesOfParts>
  <Company>UW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25</dc:title>
  <dc:creator>Ana GomezBravo</dc:creator>
  <cp:lastModifiedBy>Microsoft Office User</cp:lastModifiedBy>
  <cp:revision>166</cp:revision>
  <cp:lastPrinted>2017-11-12T23:10:33Z</cp:lastPrinted>
  <dcterms:created xsi:type="dcterms:W3CDTF">2017-04-03T00:07:41Z</dcterms:created>
  <dcterms:modified xsi:type="dcterms:W3CDTF">2017-11-13T20:35:57Z</dcterms:modified>
</cp:coreProperties>
</file>