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88" r:id="rId2"/>
    <p:sldId id="289" r:id="rId3"/>
    <p:sldId id="258" r:id="rId4"/>
    <p:sldId id="259" r:id="rId5"/>
    <p:sldId id="260" r:id="rId6"/>
    <p:sldId id="261" r:id="rId7"/>
    <p:sldId id="285" r:id="rId8"/>
    <p:sldId id="286" r:id="rId9"/>
    <p:sldId id="262" r:id="rId10"/>
    <p:sldId id="263" r:id="rId11"/>
    <p:sldId id="264" r:id="rId12"/>
    <p:sldId id="287" r:id="rId13"/>
    <p:sldId id="265" r:id="rId14"/>
    <p:sldId id="266" r:id="rId15"/>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1602" autoAdjust="0"/>
  </p:normalViewPr>
  <p:slideViewPr>
    <p:cSldViewPr snapToGrid="0">
      <p:cViewPr varScale="1">
        <p:scale>
          <a:sx n="75" d="100"/>
          <a:sy n="75" d="100"/>
        </p:scale>
        <p:origin x="20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2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tags" Target="tags/tag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C8428FB-D2AB-44F8-81DD-0AEB1F8FF9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B1737F6F-CC8C-4DFB-8EC1-F11B42AC3C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75CAA-393A-47DB-BEF3-B169983C4989}" type="datetimeFigureOut">
              <a:rPr lang="en-GB" smtClean="0"/>
              <a:t>17/03/2018</a:t>
            </a:fld>
            <a:endParaRPr lang="en-GB"/>
          </a:p>
        </p:txBody>
      </p:sp>
      <p:sp>
        <p:nvSpPr>
          <p:cNvPr id="4" name="Footer Placeholder 3">
            <a:extLst>
              <a:ext uri="{FF2B5EF4-FFF2-40B4-BE49-F238E27FC236}">
                <a16:creationId xmlns:a16="http://schemas.microsoft.com/office/drawing/2014/main" xmlns="" id="{AA7C91C6-35A9-4FDC-8976-092AE7C0A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Simone Krüger Bridge © Equinox</a:t>
            </a:r>
          </a:p>
        </p:txBody>
      </p:sp>
      <p:sp>
        <p:nvSpPr>
          <p:cNvPr id="5" name="Slide Number Placeholder 4">
            <a:extLst>
              <a:ext uri="{FF2B5EF4-FFF2-40B4-BE49-F238E27FC236}">
                <a16:creationId xmlns:a16="http://schemas.microsoft.com/office/drawing/2014/main" xmlns="" id="{C0238AA5-E047-4CF3-ACEB-339F54200D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533E0E-FB6F-4164-908E-7851C9D469AA}" type="slidenum">
              <a:rPr lang="en-GB" smtClean="0"/>
              <a:t>‹#›</a:t>
            </a:fld>
            <a:endParaRPr lang="en-GB"/>
          </a:p>
        </p:txBody>
      </p:sp>
    </p:spTree>
    <p:extLst>
      <p:ext uri="{BB962C8B-B14F-4D97-AF65-F5344CB8AC3E}">
        <p14:creationId xmlns:p14="http://schemas.microsoft.com/office/powerpoint/2010/main" val="40995206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326FE-A3F8-4F5B-9289-CB51C1EBA1BB}" type="datetimeFigureOut">
              <a:rPr lang="en-GB" smtClean="0"/>
              <a:t>17/03/2018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Simone Krüger Bridge © Equinox</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C0FA2-FE22-40AF-8A71-811A9D8BAFF2}" type="slidenum">
              <a:rPr lang="en-GB" smtClean="0"/>
              <a:t>‹#›</a:t>
            </a:fld>
            <a:endParaRPr lang="en-GB"/>
          </a:p>
        </p:txBody>
      </p:sp>
    </p:spTree>
    <p:extLst>
      <p:ext uri="{BB962C8B-B14F-4D97-AF65-F5344CB8AC3E}">
        <p14:creationId xmlns:p14="http://schemas.microsoft.com/office/powerpoint/2010/main" val="41623576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Globalisation is one of the most frequently used buzzwords of today as it concerns cultural, political and economic aspects of life. Contemporary globalisation is made possible by the global media and particularly the new communication technologies with their ‘global reach’. Globalisation is impacting on the lives of everyone, everywhere; it is changing consciousness too, as everyone becomes more globally aware and oriented. Globalisation may thus be the defining feature of human society in the twenty-first century. </a:t>
            </a:r>
          </a:p>
          <a:p>
            <a:endParaRPr lang="en-GB" dirty="0"/>
          </a:p>
          <a:p>
            <a:r>
              <a:rPr lang="en-GB" dirty="0"/>
              <a:t>What is globalisation? Defining and theorising globalisation is problematic. </a:t>
            </a:r>
            <a:r>
              <a:rPr lang="en-GB" dirty="0" err="1"/>
              <a:t>Gobalization</a:t>
            </a:r>
            <a:r>
              <a:rPr lang="en-GB" baseline="0" dirty="0"/>
              <a:t> has often been used as a blanket term to refer to transnational </a:t>
            </a:r>
            <a:r>
              <a:rPr lang="en-GB" dirty="0"/>
              <a:t>processes</a:t>
            </a:r>
            <a:r>
              <a:rPr lang="en-GB" baseline="0" dirty="0"/>
              <a:t> and flows of people, goods, capital, and so forth, </a:t>
            </a:r>
            <a:r>
              <a:rPr lang="en-GB" dirty="0"/>
              <a:t>through which sovereign national states have become</a:t>
            </a:r>
            <a:r>
              <a:rPr lang="en-GB" baseline="0" dirty="0"/>
              <a:t> </a:t>
            </a:r>
            <a:r>
              <a:rPr lang="en-GB" dirty="0"/>
              <a:t>undermined by transnational actors (such as transnational corporations, political organization, and the like). </a:t>
            </a:r>
          </a:p>
          <a:p>
            <a:r>
              <a:rPr lang="en-GB" dirty="0"/>
              <a:t>Anthony Giddens proposed that globalisation is</a:t>
            </a:r>
            <a:r>
              <a:rPr lang="en-GB" baseline="0" dirty="0"/>
              <a:t> “</a:t>
            </a:r>
            <a:r>
              <a:rPr lang="en-GB" dirty="0"/>
              <a:t>…the intensification of world-wide social relationships which link distant places in such a way that local happenings are shaped by events occurring many miles away and vice-versa” (Giddens 1990:64).</a:t>
            </a:r>
          </a:p>
          <a:p>
            <a:endParaRPr lang="en-GB" dirty="0"/>
          </a:p>
          <a:p>
            <a:r>
              <a:rPr lang="en-GB" dirty="0"/>
              <a:t>Globalisation thus refers to:</a:t>
            </a:r>
          </a:p>
          <a:p>
            <a:pPr marL="171450" indent="-171450">
              <a:buFont typeface="Arial" panose="020B0604020202020204" pitchFamily="34" charset="0"/>
              <a:buChar char="•"/>
            </a:pPr>
            <a:r>
              <a:rPr lang="en-GB" dirty="0"/>
              <a:t>an intensified compression of the world;</a:t>
            </a:r>
          </a:p>
          <a:p>
            <a:pPr marL="171450" indent="-171450">
              <a:buFont typeface="Arial" panose="020B0604020202020204" pitchFamily="34" charset="0"/>
              <a:buChar char="•"/>
            </a:pPr>
            <a:r>
              <a:rPr lang="en-GB" dirty="0"/>
              <a:t>our increasing consciousness of the world.</a:t>
            </a:r>
          </a:p>
          <a:p>
            <a:endParaRPr lang="en-GB" dirty="0"/>
          </a:p>
          <a:p>
            <a:r>
              <a:rPr lang="en-GB" dirty="0"/>
              <a:t>It is important to distinguish forces of globalisation as these operate in different contexts:</a:t>
            </a:r>
          </a:p>
          <a:p>
            <a:pPr marL="171450" indent="-171450">
              <a:buFont typeface="Arial" panose="020B0604020202020204" pitchFamily="34" charset="0"/>
              <a:buChar char="•"/>
            </a:pPr>
            <a:r>
              <a:rPr lang="en-GB" dirty="0"/>
              <a:t>political globalisation (as evident in the former ‘second world’ countries, which have moved away from socialism to liberal democracy and markets of Western variety; or evident in certain ‘Pacific Rim’ countries);</a:t>
            </a:r>
          </a:p>
          <a:p>
            <a:pPr marL="171450" indent="-171450">
              <a:buFont typeface="Arial" panose="020B0604020202020204" pitchFamily="34" charset="0"/>
              <a:buChar char="•"/>
            </a:pPr>
            <a:r>
              <a:rPr lang="en-GB" dirty="0"/>
              <a:t>economic globalisation (evident in the global economy through global trading and capital markets);</a:t>
            </a:r>
          </a:p>
          <a:p>
            <a:pPr marL="171450" indent="-171450">
              <a:buFont typeface="Arial" panose="020B0604020202020204" pitchFamily="34" charset="0"/>
              <a:buChar char="•"/>
            </a:pPr>
            <a:r>
              <a:rPr lang="en-GB" dirty="0"/>
              <a:t>social and cultural globalisation.</a:t>
            </a:r>
          </a:p>
          <a:p>
            <a:endParaRPr lang="en-GB" dirty="0"/>
          </a:p>
          <a:p>
            <a:endParaRPr lang="en-GB" dirty="0"/>
          </a:p>
        </p:txBody>
      </p:sp>
      <p:sp>
        <p:nvSpPr>
          <p:cNvPr id="4" name="Slide Number Placeholder 3"/>
          <p:cNvSpPr>
            <a:spLocks noGrp="1"/>
          </p:cNvSpPr>
          <p:nvPr>
            <p:ph type="sldNum" sz="quarter" idx="10"/>
          </p:nvPr>
        </p:nvSpPr>
        <p:spPr/>
        <p:txBody>
          <a:bodyPr/>
          <a:lstStyle/>
          <a:p>
            <a:fld id="{F5CC0FA2-FE22-40AF-8A71-811A9D8BAFF2}" type="slidenum">
              <a:rPr lang="en-GB" smtClean="0"/>
              <a:t>3</a:t>
            </a:fld>
            <a:endParaRPr lang="en-GB"/>
          </a:p>
        </p:txBody>
      </p:sp>
      <p:sp>
        <p:nvSpPr>
          <p:cNvPr id="5" name="Footer Placeholder 4">
            <a:extLst>
              <a:ext uri="{FF2B5EF4-FFF2-40B4-BE49-F238E27FC236}">
                <a16:creationId xmlns:a16="http://schemas.microsoft.com/office/drawing/2014/main" xmlns="" id="{C8622F78-02D3-488B-ABCA-D2EDB92E8653}"/>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3548523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Generally, responses to postmodernism are divided: (a) one camp regard the changes as a liberating response to modernism and the promise of a democratic, ‘free’, pluralistic, post-industrial, post-class society of multiple lifestyles; (b) another more pessimistic view regards postmodernism as little more than niche marketing and flexible specialisation, increased commodification and packaging, yet still adhering to the old, exploitative ways of capitalism. </a:t>
            </a:r>
          </a:p>
        </p:txBody>
      </p:sp>
      <p:sp>
        <p:nvSpPr>
          <p:cNvPr id="4" name="Slide Number Placeholder 3"/>
          <p:cNvSpPr>
            <a:spLocks noGrp="1"/>
          </p:cNvSpPr>
          <p:nvPr>
            <p:ph type="sldNum" sz="quarter" idx="10"/>
          </p:nvPr>
        </p:nvSpPr>
        <p:spPr/>
        <p:txBody>
          <a:bodyPr/>
          <a:lstStyle/>
          <a:p>
            <a:fld id="{F5CC0FA2-FE22-40AF-8A71-811A9D8BAFF2}" type="slidenum">
              <a:rPr lang="en-GB" smtClean="0"/>
              <a:t>12</a:t>
            </a:fld>
            <a:endParaRPr lang="en-GB"/>
          </a:p>
        </p:txBody>
      </p:sp>
      <p:sp>
        <p:nvSpPr>
          <p:cNvPr id="5" name="Footer Placeholder 4">
            <a:extLst>
              <a:ext uri="{FF2B5EF4-FFF2-40B4-BE49-F238E27FC236}">
                <a16:creationId xmlns:a16="http://schemas.microsoft.com/office/drawing/2014/main" xmlns="" id="{51FD8439-691F-4CB5-9F03-29DF4BA79F6D}"/>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1312008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02B90-12B9-4F7C-B288-0C783E5FD619}" type="slidenum">
              <a:rPr lang="en-GB"/>
              <a:pPr/>
              <a:t>13</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GB" dirty="0"/>
              <a:t>More generally, a number of features mark out contemporary globalization:</a:t>
            </a:r>
          </a:p>
          <a:p>
            <a:pPr marL="171450" indent="-171450">
              <a:buFont typeface="Arial" panose="020B0604020202020204" pitchFamily="34" charset="0"/>
              <a:buChar char="•"/>
            </a:pPr>
            <a:r>
              <a:rPr lang="en-GB" dirty="0"/>
              <a:t>Increasing speed and volume. Speed of movement (via travel or technologies) and the volume of goods, messages and symbols in circulation have now greatly accelerated and work simultaneously on a number of levels (i.e. economic, political, cultural and individual).</a:t>
            </a:r>
          </a:p>
          <a:p>
            <a:pPr marL="171450" indent="-171450">
              <a:buFont typeface="Arial" panose="020B0604020202020204" pitchFamily="34" charset="0"/>
              <a:buChar char="•"/>
            </a:pPr>
            <a:r>
              <a:rPr lang="en-GB" dirty="0"/>
              <a:t>Shrinking space. Space appears to shrink as travel and communicational time decreases. Instantaneous/ synchronous (tele)communication led to ‘global shrinkage’, with consequences for the phenomenological elimination of space, and the ‘</a:t>
            </a:r>
            <a:r>
              <a:rPr lang="en-GB" dirty="0" err="1"/>
              <a:t>distanciation</a:t>
            </a:r>
            <a:r>
              <a:rPr lang="en-GB" dirty="0"/>
              <a:t>’ (divorce) of time from space. With the development of ‘</a:t>
            </a:r>
            <a:r>
              <a:rPr lang="en-GB" dirty="0" err="1"/>
              <a:t>distanciated</a:t>
            </a:r>
            <a:r>
              <a:rPr lang="en-GB" dirty="0"/>
              <a:t> networks’, social relations become ‘</a:t>
            </a:r>
            <a:r>
              <a:rPr lang="en-GB" dirty="0" err="1"/>
              <a:t>disembedded</a:t>
            </a:r>
            <a:r>
              <a:rPr lang="en-GB" dirty="0"/>
              <a:t>’ (that is, stretched over vast distances).  </a:t>
            </a:r>
          </a:p>
          <a:p>
            <a:pPr marL="171450" indent="-171450">
              <a:buFont typeface="Arial" panose="020B0604020202020204" pitchFamily="34" charset="0"/>
              <a:buChar char="•"/>
            </a:pPr>
            <a:r>
              <a:rPr lang="en-GB" dirty="0"/>
              <a:t>Permeable borders. The interconnectedness between all nation states and the wider world is increasing, made possible through trade, tourism and electronically. Total national autonomy or isolation is almost impossible to maintain, described by some as ‘the death of the nation state’. Whilst it may be too premature to talk of a ‘global society’, the fact is that globalisation affects everyone. How? Satellite-beamed images reach everyone. Environmental pollution (global warming) is evident worldwide. Global economy affects everyone.  </a:t>
            </a:r>
          </a:p>
          <a:p>
            <a:pPr marL="171450" indent="-171450">
              <a:buFont typeface="Arial" panose="020B0604020202020204" pitchFamily="34" charset="0"/>
              <a:buChar char="•"/>
            </a:pPr>
            <a:r>
              <a:rPr lang="en-GB" dirty="0"/>
              <a:t>Reflexivity. People increasingly orient themselves to the world as a whole, regarding themselves both as ‘locals’ and ‘</a:t>
            </a:r>
            <a:r>
              <a:rPr lang="en-GB" dirty="0" err="1"/>
              <a:t>cosmopolitians</a:t>
            </a:r>
            <a:r>
              <a:rPr lang="en-GB" dirty="0"/>
              <a:t>’. Globalisation affects everyone in material and personal ways. People are increasingly ‘thinking globally’ and are ‘globally aware’, i.e. we reproduce the global in our daily lives. Giddens (1990) termed this ‘reflexive modernity’, which is characterised by an increasing flow of information, images, symbols, and purchasable ‘lifestyle’ identities.    </a:t>
            </a:r>
          </a:p>
          <a:p>
            <a:pPr marL="171450" indent="-171450">
              <a:buFont typeface="Arial" panose="020B0604020202020204" pitchFamily="34" charset="0"/>
              <a:buChar char="•"/>
            </a:pPr>
            <a:r>
              <a:rPr lang="en-GB" dirty="0"/>
              <a:t>Risk and trust. Globalisation involves everyone in a web of trust and risk, i.e. trust in unknown experts; faith in science and medicine; stock exchange market. Beck (1992) takes this theme further in ecological terms and labels the emerging global society as the ‘risk society’ (i.e. global ecological threats, such as global pollution, global warming, nuclear accidents and acid rain). Such risks are truly global; and are multiplying (termed by Beck the ‘boomerang effect’, as it affects both perpetrators and victims, rich and poor alike). </a:t>
            </a:r>
          </a:p>
          <a:p>
            <a:endParaRPr lang="en-GB" dirty="0"/>
          </a:p>
        </p:txBody>
      </p:sp>
      <p:sp>
        <p:nvSpPr>
          <p:cNvPr id="2" name="Footer Placeholder 1">
            <a:extLst>
              <a:ext uri="{FF2B5EF4-FFF2-40B4-BE49-F238E27FC236}">
                <a16:creationId xmlns:a16="http://schemas.microsoft.com/office/drawing/2014/main" xmlns="" id="{D98F2DFC-5E98-42F9-9E3E-CCDCBDDEF45B}"/>
              </a:ext>
            </a:extLst>
          </p:cNvPr>
          <p:cNvSpPr>
            <a:spLocks noGrp="1"/>
          </p:cNvSpPr>
          <p:nvPr>
            <p:ph type="ftr" sz="quarter" idx="10"/>
          </p:nvPr>
        </p:nvSpPr>
        <p:spPr/>
        <p:txBody>
          <a:bodyPr/>
          <a:lstStyle/>
          <a:p>
            <a:r>
              <a:rPr lang="en-GB"/>
              <a:t>Simone Krüger Bridge © Equinox</a:t>
            </a:r>
          </a:p>
        </p:txBody>
      </p:sp>
    </p:spTree>
    <p:extLst>
      <p:ext uri="{BB962C8B-B14F-4D97-AF65-F5344CB8AC3E}">
        <p14:creationId xmlns:p14="http://schemas.microsoft.com/office/powerpoint/2010/main" val="3957080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Globalisation thus often refers to:</a:t>
            </a:r>
          </a:p>
          <a:p>
            <a:pPr marL="171450" indent="-171450">
              <a:buFont typeface="Arial" panose="020B0604020202020204" pitchFamily="34" charset="0"/>
              <a:buChar char="•"/>
            </a:pPr>
            <a:r>
              <a:rPr lang="en-GB" dirty="0"/>
              <a:t>an intensified compression of the world;</a:t>
            </a:r>
          </a:p>
          <a:p>
            <a:pPr marL="171450" indent="-171450">
              <a:buFont typeface="Arial" panose="020B0604020202020204" pitchFamily="34" charset="0"/>
              <a:buChar char="•"/>
            </a:pPr>
            <a:r>
              <a:rPr lang="en-GB" dirty="0"/>
              <a:t>our increasing consciousness of the world.</a:t>
            </a:r>
          </a:p>
          <a:p>
            <a:endParaRPr lang="en-GB" dirty="0"/>
          </a:p>
          <a:p>
            <a:r>
              <a:rPr lang="en-GB" dirty="0"/>
              <a:t>While this definition point towards an accelerated ‘coming together’, widely associated with globalisation, there is simultaneous fragmentation. Indeed, surges in local, regional and nationalistic pride, and the push for nationhood, are very much part of the globalisation process. Rather than being about unity, globalisation is about increasing diversity simultaneously operating at a number of levels. </a:t>
            </a:r>
          </a:p>
          <a:p>
            <a:endParaRPr lang="en-GB" dirty="0"/>
          </a:p>
        </p:txBody>
      </p:sp>
      <p:sp>
        <p:nvSpPr>
          <p:cNvPr id="4" name="Slide Number Placeholder 3"/>
          <p:cNvSpPr>
            <a:spLocks noGrp="1"/>
          </p:cNvSpPr>
          <p:nvPr>
            <p:ph type="sldNum" sz="quarter" idx="10"/>
          </p:nvPr>
        </p:nvSpPr>
        <p:spPr/>
        <p:txBody>
          <a:bodyPr/>
          <a:lstStyle/>
          <a:p>
            <a:fld id="{F5CC0FA2-FE22-40AF-8A71-811A9D8BAFF2}" type="slidenum">
              <a:rPr lang="en-GB" smtClean="0"/>
              <a:t>14</a:t>
            </a:fld>
            <a:endParaRPr lang="en-GB"/>
          </a:p>
        </p:txBody>
      </p:sp>
      <p:sp>
        <p:nvSpPr>
          <p:cNvPr id="5" name="Footer Placeholder 4">
            <a:extLst>
              <a:ext uri="{FF2B5EF4-FFF2-40B4-BE49-F238E27FC236}">
                <a16:creationId xmlns:a16="http://schemas.microsoft.com/office/drawing/2014/main" xmlns="" id="{7617E423-BA85-41EF-BCB9-01D7D34686E5}"/>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208493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the context of music, we will focus predominantly on ‘cultural globalisation’. This term refers to the movement of culture, as everyone everywhere is affected by intensive and extensive forms of cultural flows. </a:t>
            </a:r>
          </a:p>
          <a:p>
            <a:endParaRPr lang="en-GB" dirty="0"/>
          </a:p>
          <a:p>
            <a:r>
              <a:rPr lang="en-GB" dirty="0"/>
              <a:t>The processes of cultural globalisation can result in:</a:t>
            </a:r>
          </a:p>
          <a:p>
            <a:pPr marL="228600" indent="-228600">
              <a:buFont typeface="+mj-lt"/>
              <a:buAutoNum type="alphaLcParenR"/>
            </a:pPr>
            <a:r>
              <a:rPr lang="en-GB" dirty="0"/>
              <a:t>cultural homogenisation/ homogeneity as an outcome of the impact of Western media and consumerism; or</a:t>
            </a:r>
          </a:p>
          <a:p>
            <a:pPr marL="228600" indent="-228600">
              <a:buFont typeface="+mj-lt"/>
              <a:buAutoNum type="alphaLcParenR"/>
            </a:pPr>
            <a:r>
              <a:rPr lang="en-GB" dirty="0"/>
              <a:t>the emergence of new, exciting global cultural networks and hybrids; termed ‘cultural hybridisation’.</a:t>
            </a:r>
          </a:p>
          <a:p>
            <a:pPr marL="0" indent="0">
              <a:buFont typeface="+mj-lt"/>
              <a:buNone/>
            </a:pPr>
            <a:endParaRPr lang="en-GB" dirty="0"/>
          </a:p>
          <a:p>
            <a:pPr marL="0" indent="0">
              <a:buFont typeface="+mj-lt"/>
              <a:buNone/>
            </a:pPr>
            <a:r>
              <a:rPr lang="en-GB" dirty="0"/>
              <a:t>Accordingly, cultural globalisation can be viewed in two different ways: as (a) threatening, impoverishing and destructive of local culture and business; or (b) as progressive and liberating. The first view is closely related to the cultural imperialism thesis (or, media imperialism, that is, the cultural domination by economically powerful Western culture industries through their ownership of the means of production and transmission of cultural goods within the global capitalist market), which, it is believed, is eroding local (indigenous) cultures and traditions, and replaces them by the icons of Western (especially American) popular culture. </a:t>
            </a:r>
          </a:p>
          <a:p>
            <a:pPr marL="0" indent="0">
              <a:buFont typeface="+mj-lt"/>
              <a:buNone/>
            </a:pPr>
            <a:endParaRPr lang="en-GB" dirty="0"/>
          </a:p>
          <a:p>
            <a:pPr marL="0" indent="0">
              <a:buFont typeface="+mj-lt"/>
              <a:buNone/>
            </a:pPr>
            <a:r>
              <a:rPr lang="en-GB" dirty="0"/>
              <a:t>However, cultures have been, are and will always be in flux; no culture has ever existed in a ‘pure’, pristine state. Instead, cultures are dynamic, rather than static; they change constantly in response to inside and outside pressures. So whilst cultural homogenisation (‘from the West to the rest’) has occurred to some degree, local and national alternatives are constantly reviving. </a:t>
            </a:r>
          </a:p>
          <a:p>
            <a:pPr marL="0" indent="0">
              <a:buFont typeface="+mj-lt"/>
              <a:buNone/>
            </a:pPr>
            <a:endParaRPr lang="en-GB" dirty="0"/>
          </a:p>
          <a:p>
            <a:pPr marL="0" indent="0">
              <a:buFont typeface="+mj-lt"/>
              <a:buNone/>
            </a:pPr>
            <a:r>
              <a:rPr lang="en-GB" dirty="0"/>
              <a:t>Also, globalisation is uneven in its impact across the world on the basis that people are NOT passive receptacles of cultural products because reflexivity (people’s perceptions) intervenes. People’s reaction to cultural products (music, fashion, television) thus varies across the world; there is no one uniform response. In other words, the global is received in different ways in different locals, and there is unlikely ever to be a homogenous global audience. </a:t>
            </a:r>
          </a:p>
          <a:p>
            <a:pPr marL="0" indent="0">
              <a:buFont typeface="+mj-lt"/>
              <a:buNone/>
            </a:pPr>
            <a:endParaRPr lang="en-GB" dirty="0"/>
          </a:p>
          <a:p>
            <a:pPr marL="0" indent="0">
              <a:buFont typeface="+mj-lt"/>
              <a:buNone/>
            </a:pPr>
            <a:r>
              <a:rPr lang="en-GB" dirty="0"/>
              <a:t>The increasingly global cultural diversity is termed cultural hybridisation, or sometimes ‘creolisation’, which is defined as a process of re-contextualization and meaning re-attribution. In other words, foreign cultural imports are assigned new meanings within the receiving culture, leading to the emergence of new local, hybrid forms and identities. </a:t>
            </a:r>
          </a:p>
          <a:p>
            <a:pPr marL="0" indent="0">
              <a:buFont typeface="+mj-lt"/>
              <a:buNone/>
            </a:pPr>
            <a:endParaRPr lang="en-GB" dirty="0"/>
          </a:p>
          <a:p>
            <a:pPr marL="0" indent="0">
              <a:buFont typeface="+mj-lt"/>
              <a:buNone/>
            </a:pPr>
            <a:r>
              <a:rPr lang="en-GB" dirty="0"/>
              <a:t>One of the principal agents of cultural globalisation is ‘pop music’, also regarded as one of the great ‘globalisers’. It is now literally ‘everywhere’. While the market is dominated by American and British pop music, it is the archetypical product of Western capitalism. </a:t>
            </a:r>
          </a:p>
          <a:p>
            <a:pPr marL="0" indent="0">
              <a:buFont typeface="+mj-lt"/>
              <a:buNone/>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5CC0FA2-FE22-40AF-8A71-811A9D8BAFF2}" type="slidenum">
              <a:rPr lang="en-GB" smtClean="0"/>
              <a:t>4</a:t>
            </a:fld>
            <a:endParaRPr lang="en-GB"/>
          </a:p>
        </p:txBody>
      </p:sp>
      <p:sp>
        <p:nvSpPr>
          <p:cNvPr id="5" name="Footer Placeholder 4">
            <a:extLst>
              <a:ext uri="{FF2B5EF4-FFF2-40B4-BE49-F238E27FC236}">
                <a16:creationId xmlns:a16="http://schemas.microsoft.com/office/drawing/2014/main" xmlns="" id="{F30F3CC2-62A9-4E8E-AB37-D890EFF4F54D}"/>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287919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6F4E9E-9569-4DD2-B113-9E8C0AEB1010}" type="slidenum">
              <a:rPr lang="en-GB"/>
              <a:pPr/>
              <a:t>5</a:t>
            </a:fld>
            <a:endParaRPr lang="en-GB"/>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pPr marL="228600" indent="-228600"/>
            <a:r>
              <a:rPr lang="en-GB" dirty="0"/>
              <a:t>Let us begin by looking at various historical perspectives on globalisation. How and when did globalisation start to develop? There are three standpoints concerning the origins of globalization:</a:t>
            </a:r>
          </a:p>
          <a:p>
            <a:pPr marL="228600" indent="-228600"/>
            <a:endParaRPr lang="en-GB" dirty="0"/>
          </a:p>
          <a:p>
            <a:pPr marL="228600" indent="-228600"/>
            <a:r>
              <a:rPr lang="en-GB" dirty="0"/>
              <a:t>1.	a form of globalization has been in progress throughout history;</a:t>
            </a:r>
          </a:p>
          <a:p>
            <a:pPr marL="228600" indent="-228600"/>
            <a:r>
              <a:rPr lang="en-GB" dirty="0"/>
              <a:t>2.	globalization is an outcome of capitalism in the modern period;</a:t>
            </a:r>
          </a:p>
          <a:p>
            <a:pPr marL="228600" indent="-228600"/>
            <a:r>
              <a:rPr lang="en-GB" dirty="0"/>
              <a:t>3.	globalization is the product of the post-</a:t>
            </a:r>
            <a:r>
              <a:rPr lang="en-GB" dirty="0" err="1"/>
              <a:t>Fordist</a:t>
            </a:r>
            <a:r>
              <a:rPr lang="en-GB" dirty="0"/>
              <a:t> ‘disorganized capital’ of post-industrialism and post-modernity that has replaced old </a:t>
            </a:r>
            <a:r>
              <a:rPr lang="en-GB" dirty="0" err="1"/>
              <a:t>Fordist</a:t>
            </a:r>
            <a:r>
              <a:rPr lang="en-GB" dirty="0"/>
              <a:t> ‘organized capital’.</a:t>
            </a:r>
          </a:p>
          <a:p>
            <a:pPr marL="228600" indent="-228600"/>
            <a:endParaRPr lang="en-US" dirty="0"/>
          </a:p>
        </p:txBody>
      </p:sp>
      <p:sp>
        <p:nvSpPr>
          <p:cNvPr id="2" name="Footer Placeholder 1">
            <a:extLst>
              <a:ext uri="{FF2B5EF4-FFF2-40B4-BE49-F238E27FC236}">
                <a16:creationId xmlns:a16="http://schemas.microsoft.com/office/drawing/2014/main" xmlns="" id="{42A7C48A-F6F0-4994-B240-29C3D4883391}"/>
              </a:ext>
            </a:extLst>
          </p:cNvPr>
          <p:cNvSpPr>
            <a:spLocks noGrp="1"/>
          </p:cNvSpPr>
          <p:nvPr>
            <p:ph type="ftr" sz="quarter" idx="10"/>
          </p:nvPr>
        </p:nvSpPr>
        <p:spPr/>
        <p:txBody>
          <a:bodyPr/>
          <a:lstStyle/>
          <a:p>
            <a:r>
              <a:rPr lang="en-GB"/>
              <a:t>Simone Krüger Bridge © Equinox</a:t>
            </a:r>
          </a:p>
        </p:txBody>
      </p:sp>
    </p:spTree>
    <p:extLst>
      <p:ext uri="{BB962C8B-B14F-4D97-AF65-F5344CB8AC3E}">
        <p14:creationId xmlns:p14="http://schemas.microsoft.com/office/powerpoint/2010/main" val="327359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57578-12D6-4A96-9EA7-8E2CE5E35F7E}" type="slidenum">
              <a:rPr lang="en-GB"/>
              <a:pPr/>
              <a:t>6</a:t>
            </a:fld>
            <a:endParaRPr lang="en-GB"/>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GB" dirty="0"/>
              <a:t>A form of globalization has been in progress throughout history.</a:t>
            </a:r>
            <a:r>
              <a:rPr lang="en-GB" baseline="0" dirty="0"/>
              <a:t> </a:t>
            </a:r>
            <a:r>
              <a:rPr lang="en-GB" dirty="0"/>
              <a:t>According to Roland Robertson (1992), globalisation may be mapped onto five historical phases:</a:t>
            </a:r>
          </a:p>
          <a:p>
            <a:pPr marL="228600" indent="-228600">
              <a:buFont typeface="+mj-lt"/>
              <a:buAutoNum type="arabicParenR"/>
            </a:pPr>
            <a:r>
              <a:rPr lang="en-GB" dirty="0"/>
              <a:t>phase, 1400-1750: marked by global exploration and spread of Catholicism, adoption of the Gregorian calendar, mapping modern geography, growth of national communities and the state system;</a:t>
            </a:r>
          </a:p>
          <a:p>
            <a:pPr marL="228600" indent="-228600">
              <a:buFont typeface="+mj-lt"/>
              <a:buAutoNum type="arabicParenR"/>
            </a:pPr>
            <a:r>
              <a:rPr lang="en-GB" dirty="0"/>
              <a:t>phase, 1750-1875: marked by the emergence of internationalism, and the European-dominated ‘international’ society;</a:t>
            </a:r>
          </a:p>
          <a:p>
            <a:pPr marL="228600" indent="-228600">
              <a:buFont typeface="+mj-lt"/>
              <a:buAutoNum type="arabicParenR"/>
            </a:pPr>
            <a:r>
              <a:rPr lang="en-GB" dirty="0"/>
              <a:t>phase, 1875-1925: described as the ‘take-off-phase’ of globalisation, marked by globalising tendencies (i.e. communicational advances; increasing economic and political connections; Olympic movement; the first ‘world’ conflict);</a:t>
            </a:r>
          </a:p>
          <a:p>
            <a:pPr marL="228600" indent="-228600">
              <a:buFont typeface="+mj-lt"/>
              <a:buAutoNum type="arabicParenR"/>
            </a:pPr>
            <a:r>
              <a:rPr lang="en-GB" dirty="0"/>
              <a:t>phase, 1925-69: described as the ‘struggle-for-dominance’ phase (world war II); founding of the UN and other ‘global’ organisations;</a:t>
            </a:r>
          </a:p>
          <a:p>
            <a:pPr marL="228600" indent="-228600">
              <a:buFont typeface="+mj-lt"/>
              <a:buAutoNum type="arabicParenR"/>
            </a:pPr>
            <a:r>
              <a:rPr lang="en-GB" dirty="0"/>
              <a:t>phase, 1969-date: the end of the Cold War; the moon landing and planetary exploration; emergence of global institutions and global mass media; world-wide debates around race, ethnicity, sex, gender sexuality and human rights.</a:t>
            </a:r>
          </a:p>
          <a:p>
            <a:pPr marL="228600" indent="-228600">
              <a:buFont typeface="+mj-lt"/>
              <a:buAutoNum type="arabicParenR"/>
            </a:pPr>
            <a:r>
              <a:rPr lang="en-GB" dirty="0" err="1"/>
              <a:t>Roberton</a:t>
            </a:r>
            <a:r>
              <a:rPr lang="en-GB" dirty="0"/>
              <a:t> further believes we may already have entered a 6. phase, one of global uncertainty (due to health, environmental, cultural and other ‘global’ risks). In this phase, the long-term outcomes of globalisation are uncertain.</a:t>
            </a:r>
          </a:p>
          <a:p>
            <a:endParaRPr lang="en-GB" dirty="0"/>
          </a:p>
          <a:p>
            <a:r>
              <a:rPr lang="en-GB" dirty="0"/>
              <a:t>Held et al (1999) by comparison see contemporary globalisation as a successor of four historical periods, which are marked by spatial, temporal and organisational circumstances as follows: </a:t>
            </a:r>
          </a:p>
          <a:p>
            <a:pPr marL="228600" indent="-228600">
              <a:buFont typeface="+mj-lt"/>
              <a:buAutoNum type="arabicParenR"/>
            </a:pPr>
            <a:r>
              <a:rPr lang="en-GB" dirty="0"/>
              <a:t>The pre-modern (before 1500): here, globalisation was ‘interregional’, based on empires in Eurasia and the Americas and the movement of peoples into uncultivated areas;</a:t>
            </a:r>
          </a:p>
          <a:p>
            <a:pPr marL="228600" indent="-228600">
              <a:buFont typeface="+mj-lt"/>
              <a:buAutoNum type="arabicParenR"/>
            </a:pPr>
            <a:r>
              <a:rPr lang="en-GB" dirty="0"/>
              <a:t>the early modern (1500-1850): marked by the rise of the West and the movement of Europeans to America and Oceania; spread of world religions (particularly Christianity and Judaism); </a:t>
            </a:r>
          </a:p>
          <a:p>
            <a:pPr marL="228600" indent="-228600">
              <a:buFont typeface="+mj-lt"/>
              <a:buAutoNum type="arabicParenR"/>
            </a:pPr>
            <a:r>
              <a:rPr lang="en-GB" dirty="0"/>
              <a:t>modern globalisation (1850-1945): marked by an acceleration of global networks and cultural flows, and dominated by the European power (esp. the British); mass migration of Europeans to the New World, which transformed the Americas technologically, culturally and otherwise;</a:t>
            </a:r>
          </a:p>
          <a:p>
            <a:pPr marL="228600" indent="-228600">
              <a:buFont typeface="+mj-lt"/>
              <a:buAutoNum type="arabicParenR"/>
            </a:pPr>
            <a:r>
              <a:rPr lang="en-GB" dirty="0"/>
              <a:t>contemporary globalisation: marked by degrading environment and new patterns of global migration; a world-wide system of nation-states, overlaid by regional and global forms of regulation and governance; less dominated by America and Europe; truly global impact of communication and transport; everyone everywhere is ‘connected’. </a:t>
            </a:r>
            <a:endParaRPr lang="en-US" dirty="0"/>
          </a:p>
        </p:txBody>
      </p:sp>
      <p:sp>
        <p:nvSpPr>
          <p:cNvPr id="2" name="Footer Placeholder 1">
            <a:extLst>
              <a:ext uri="{FF2B5EF4-FFF2-40B4-BE49-F238E27FC236}">
                <a16:creationId xmlns:a16="http://schemas.microsoft.com/office/drawing/2014/main" xmlns="" id="{168A9CCF-350D-48D4-A12A-13A3F3DC4121}"/>
              </a:ext>
            </a:extLst>
          </p:cNvPr>
          <p:cNvSpPr>
            <a:spLocks noGrp="1"/>
          </p:cNvSpPr>
          <p:nvPr>
            <p:ph type="ftr" sz="quarter" idx="10"/>
          </p:nvPr>
        </p:nvSpPr>
        <p:spPr/>
        <p:txBody>
          <a:bodyPr/>
          <a:lstStyle/>
          <a:p>
            <a:r>
              <a:rPr lang="en-GB"/>
              <a:t>Simone Krüger Bridge © Equinox</a:t>
            </a:r>
          </a:p>
        </p:txBody>
      </p:sp>
    </p:spTree>
    <p:extLst>
      <p:ext uri="{BB962C8B-B14F-4D97-AF65-F5344CB8AC3E}">
        <p14:creationId xmlns:p14="http://schemas.microsoft.com/office/powerpoint/2010/main" val="31909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Historically, one of the most significant steps was the outward expansion of European institutions and culture from the late 15th century. The explorations by leading maritime nations (i.e. the Spanish, British, French, Portuguese) had a number of consequences:</a:t>
            </a:r>
          </a:p>
          <a:p>
            <a:pPr marL="171450" indent="-171450">
              <a:buFont typeface="Arial" panose="020B0604020202020204" pitchFamily="34" charset="0"/>
              <a:buChar char="•"/>
            </a:pPr>
            <a:r>
              <a:rPr lang="en-GB" dirty="0"/>
              <a:t>the expansion of geographical knowledge with a placing of Europe at the centre of the then known world;</a:t>
            </a:r>
          </a:p>
          <a:p>
            <a:pPr marL="171450" indent="-171450">
              <a:buFont typeface="Arial" panose="020B0604020202020204" pitchFamily="34" charset="0"/>
              <a:buChar char="•"/>
            </a:pPr>
            <a:r>
              <a:rPr lang="en-GB" dirty="0"/>
              <a:t>the expansion of technical information as the European nations improved their techniques of marine construction and navigational skills (including sails from India; the compass and gunpowder from China; the astrolabe from Arabia);</a:t>
            </a:r>
          </a:p>
          <a:p>
            <a:pPr marL="171450" indent="-171450">
              <a:buFont typeface="Arial" panose="020B0604020202020204" pitchFamily="34" charset="0"/>
              <a:buChar char="•"/>
            </a:pPr>
            <a:r>
              <a:rPr lang="en-GB" dirty="0"/>
              <a:t>the emergence of a ‘global consciousness’ and the capacity to conceive of the world as an accessible and attainable whole that could (and was) explored and exploited;</a:t>
            </a:r>
          </a:p>
          <a:p>
            <a:pPr marL="171450" indent="-171450">
              <a:buFont typeface="Arial" panose="020B0604020202020204" pitchFamily="34" charset="0"/>
              <a:buChar char="•"/>
            </a:pPr>
            <a:r>
              <a:rPr lang="en-GB" dirty="0"/>
              <a:t>a mission to spread European culture, institutions and Christianity globally under colonisation, which many colonised countries willingly adopted;</a:t>
            </a:r>
          </a:p>
          <a:p>
            <a:pPr marL="171450" indent="-171450">
              <a:buFont typeface="Arial" panose="020B0604020202020204" pitchFamily="34" charset="0"/>
              <a:buChar char="•"/>
            </a:pPr>
            <a:r>
              <a:rPr lang="en-GB" dirty="0"/>
              <a:t>the international acceptance of European standards (Gregorian calendar; Greenwich meridian; the nation-state);</a:t>
            </a:r>
          </a:p>
          <a:p>
            <a:pPr marL="171450" indent="-171450">
              <a:buFont typeface="Arial" panose="020B0604020202020204" pitchFamily="34" charset="0"/>
              <a:buChar char="•"/>
            </a:pPr>
            <a:r>
              <a:rPr lang="en-GB" dirty="0"/>
              <a:t>the acceptance in Europe of new produce (spices; herbs; potatoes; tomatoes; green beans; peppers; chocolate) in the 16th century, resulting in dramatic local impact.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[Image source:</a:t>
            </a:r>
            <a:r>
              <a:rPr lang="en-GB" baseline="0" dirty="0"/>
              <a:t> David </a:t>
            </a:r>
            <a:r>
              <a:rPr lang="en-GB" baseline="0" dirty="0" err="1"/>
              <a:t>Reck</a:t>
            </a:r>
            <a:r>
              <a:rPr lang="en-GB" baseline="0" dirty="0"/>
              <a:t> (1997). </a:t>
            </a:r>
            <a:r>
              <a:rPr lang="en-GB" i="1" baseline="0" dirty="0"/>
              <a:t>Music of the Whole Earth</a:t>
            </a:r>
            <a:r>
              <a:rPr lang="en-GB" baseline="0" dirty="0"/>
              <a:t>. Da Capo Press Inc.]</a:t>
            </a:r>
            <a:endParaRPr lang="en-GB" dirty="0"/>
          </a:p>
          <a:p>
            <a:endParaRPr lang="en-GB" dirty="0"/>
          </a:p>
        </p:txBody>
      </p:sp>
      <p:sp>
        <p:nvSpPr>
          <p:cNvPr id="4" name="Slide Number Placeholder 3"/>
          <p:cNvSpPr>
            <a:spLocks noGrp="1"/>
          </p:cNvSpPr>
          <p:nvPr>
            <p:ph type="sldNum" sz="quarter" idx="10"/>
          </p:nvPr>
        </p:nvSpPr>
        <p:spPr/>
        <p:txBody>
          <a:bodyPr/>
          <a:lstStyle/>
          <a:p>
            <a:fld id="{F5CC0FA2-FE22-40AF-8A71-811A9D8BAFF2}" type="slidenum">
              <a:rPr lang="en-GB" smtClean="0"/>
              <a:t>7</a:t>
            </a:fld>
            <a:endParaRPr lang="en-GB"/>
          </a:p>
        </p:txBody>
      </p:sp>
      <p:sp>
        <p:nvSpPr>
          <p:cNvPr id="5" name="Footer Placeholder 4">
            <a:extLst>
              <a:ext uri="{FF2B5EF4-FFF2-40B4-BE49-F238E27FC236}">
                <a16:creationId xmlns:a16="http://schemas.microsoft.com/office/drawing/2014/main" xmlns="" id="{FE199D24-FF9B-4AAC-B9B0-3D110B36813B}"/>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18463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the end of the 18th century, a ‘global </a:t>
            </a:r>
            <a:r>
              <a:rPr lang="en-GB" dirty="0" err="1"/>
              <a:t>ecumene</a:t>
            </a:r>
            <a:r>
              <a:rPr lang="en-GB" dirty="0"/>
              <a:t>’ had emerged with European institutions being transplanted across the world. This was followed by mass migration of European peoples to the New World and later Australia and New Zealand in late 19th and early 20th century. Under the impact of railroads, industrialisation, the imitation of European high culture and taste, and explorations of ‘other, exotic’ cultures, the influence of the West intensified. World history was equated with European history and the advances of technology and science, literary and artistic achievements, and the belief in rationality and creativity, leading to a concern with ‘European superiority’ over the rest of the world. </a:t>
            </a:r>
          </a:p>
        </p:txBody>
      </p:sp>
      <p:sp>
        <p:nvSpPr>
          <p:cNvPr id="4" name="Slide Number Placeholder 3"/>
          <p:cNvSpPr>
            <a:spLocks noGrp="1"/>
          </p:cNvSpPr>
          <p:nvPr>
            <p:ph type="sldNum" sz="quarter" idx="10"/>
          </p:nvPr>
        </p:nvSpPr>
        <p:spPr/>
        <p:txBody>
          <a:bodyPr/>
          <a:lstStyle/>
          <a:p>
            <a:fld id="{F5CC0FA2-FE22-40AF-8A71-811A9D8BAFF2}" type="slidenum">
              <a:rPr lang="en-GB" smtClean="0"/>
              <a:t>8</a:t>
            </a:fld>
            <a:endParaRPr lang="en-GB"/>
          </a:p>
        </p:txBody>
      </p:sp>
      <p:sp>
        <p:nvSpPr>
          <p:cNvPr id="5" name="Footer Placeholder 4">
            <a:extLst>
              <a:ext uri="{FF2B5EF4-FFF2-40B4-BE49-F238E27FC236}">
                <a16:creationId xmlns:a16="http://schemas.microsoft.com/office/drawing/2014/main" xmlns="" id="{501A58AE-EE8F-40D1-AF49-6930E438D171}"/>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402540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931D7D-1E1C-470A-8735-6D6AD6086724}" type="slidenum">
              <a:rPr lang="en-GB"/>
              <a:pPr/>
              <a:t>9</a:t>
            </a:fld>
            <a:endParaRPr lang="en-GB"/>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GB" dirty="0"/>
              <a:t>2. Globalisation is an outcome of capitalism in the modern period</a:t>
            </a:r>
          </a:p>
          <a:p>
            <a:r>
              <a:rPr lang="en-GB" dirty="0"/>
              <a:t>According to Anthony Giddens (1990), globalisation is a ‘consequence of modernity’, thus the development of modern societies, industrialisation and accumulation of material resources. He terms this ‘high modernity’, by which is meant that modernity has now moved into a global stage (society has become a ‘world society’ and the individual is confronted by (now global) social institutions. Three factors in the 19th century have resulted in contemporary globalisation: (a) European nations’ conquering and colonising of tribal societies; (b) British investments in colonial ambitions; and (c) European diplomatic networks and transnational political and business agencies. Giddens argues that the nation-state remains at the heart of contemporary globalisation, and that capitalism has fuelled the globalising tendency. </a:t>
            </a:r>
          </a:p>
          <a:p>
            <a:endParaRPr lang="en-US" dirty="0"/>
          </a:p>
        </p:txBody>
      </p:sp>
      <p:sp>
        <p:nvSpPr>
          <p:cNvPr id="2" name="Footer Placeholder 1">
            <a:extLst>
              <a:ext uri="{FF2B5EF4-FFF2-40B4-BE49-F238E27FC236}">
                <a16:creationId xmlns:a16="http://schemas.microsoft.com/office/drawing/2014/main" xmlns="" id="{B421009C-E0E8-4EA2-8747-49EC94A047D3}"/>
              </a:ext>
            </a:extLst>
          </p:cNvPr>
          <p:cNvSpPr>
            <a:spLocks noGrp="1"/>
          </p:cNvSpPr>
          <p:nvPr>
            <p:ph type="ftr" sz="quarter" idx="10"/>
          </p:nvPr>
        </p:nvSpPr>
        <p:spPr/>
        <p:txBody>
          <a:bodyPr/>
          <a:lstStyle/>
          <a:p>
            <a:r>
              <a:rPr lang="en-GB"/>
              <a:t>Simone Krüger Bridge © Equinox</a:t>
            </a:r>
          </a:p>
        </p:txBody>
      </p:sp>
    </p:spTree>
    <p:extLst>
      <p:ext uri="{BB962C8B-B14F-4D97-AF65-F5344CB8AC3E}">
        <p14:creationId xmlns:p14="http://schemas.microsoft.com/office/powerpoint/2010/main" val="3294035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014A4-1656-4F32-A56B-111B857A035B}" type="slidenum">
              <a:rPr lang="en-GB"/>
              <a:pPr/>
              <a:t>10</a:t>
            </a:fld>
            <a:endParaRPr lang="en-GB"/>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GB" dirty="0"/>
              <a:t>3. Globalization is the product of the post-</a:t>
            </a:r>
            <a:r>
              <a:rPr lang="en-GB" dirty="0" err="1"/>
              <a:t>Fordist</a:t>
            </a:r>
            <a:r>
              <a:rPr lang="en-GB" dirty="0"/>
              <a:t> ‘disorganized capital’ of post-industrialism and post-modernity:</a:t>
            </a:r>
          </a:p>
          <a:p>
            <a:r>
              <a:rPr lang="en-GB" dirty="0"/>
              <a:t>The</a:t>
            </a:r>
            <a:r>
              <a:rPr lang="en-GB" baseline="0" dirty="0"/>
              <a:t> capitalist position </a:t>
            </a:r>
            <a:r>
              <a:rPr lang="en-GB" dirty="0"/>
              <a:t>defines globalization as follows:</a:t>
            </a:r>
          </a:p>
          <a:p>
            <a:pPr marL="171450" indent="-171450">
              <a:buFont typeface="Arial" panose="020B0604020202020204" pitchFamily="34" charset="0"/>
              <a:buChar char="•"/>
            </a:pPr>
            <a:r>
              <a:rPr lang="en-GB" dirty="0"/>
              <a:t>more inter-state connections and the decreasing effect of state policy;</a:t>
            </a:r>
          </a:p>
          <a:p>
            <a:pPr marL="171450" indent="-171450">
              <a:buFont typeface="Arial" panose="020B0604020202020204" pitchFamily="34" charset="0"/>
              <a:buChar char="•"/>
            </a:pPr>
            <a:r>
              <a:rPr lang="en-GB" dirty="0"/>
              <a:t>the development of increased transnational communication and activities;</a:t>
            </a:r>
          </a:p>
          <a:p>
            <a:pPr marL="171450" indent="-171450">
              <a:buFont typeface="Arial" panose="020B0604020202020204" pitchFamily="34" charset="0"/>
              <a:buChar char="•"/>
            </a:pPr>
            <a:r>
              <a:rPr lang="en-GB" dirty="0"/>
              <a:t>a decline in the importance of the nation-state;</a:t>
            </a:r>
          </a:p>
          <a:p>
            <a:pPr marL="171450" indent="-171450">
              <a:buFont typeface="Arial" panose="020B0604020202020204" pitchFamily="34" charset="0"/>
              <a:buChar char="•"/>
            </a:pPr>
            <a:r>
              <a:rPr lang="en-GB" dirty="0"/>
              <a:t>the emergence of global political, economic and cultural organisations and bureaucracies;</a:t>
            </a:r>
          </a:p>
          <a:p>
            <a:pPr marL="171450" indent="-171450">
              <a:buFont typeface="Arial" panose="020B0604020202020204" pitchFamily="34" charset="0"/>
              <a:buChar char="•"/>
            </a:pPr>
            <a:r>
              <a:rPr lang="en-GB" dirty="0"/>
              <a:t>the emergence of ‘global cities’ (like London, New York, Paris, Tokyo) as local sites of global interaction;</a:t>
            </a:r>
          </a:p>
          <a:p>
            <a:pPr marL="171450" indent="-171450">
              <a:buFont typeface="Arial" panose="020B0604020202020204" pitchFamily="34" charset="0"/>
              <a:buChar char="•"/>
            </a:pPr>
            <a:r>
              <a:rPr lang="en-GB" dirty="0"/>
              <a:t>a huge increase in the flows of commodities and cultural products;</a:t>
            </a:r>
          </a:p>
          <a:p>
            <a:pPr marL="171450" indent="-171450">
              <a:buFont typeface="Arial" panose="020B0604020202020204" pitchFamily="34" charset="0"/>
              <a:buChar char="•"/>
            </a:pPr>
            <a:r>
              <a:rPr lang="en-GB" dirty="0"/>
              <a:t>the world-wide spread of Western-style consumerism.</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Postmodernity is the latest stage of capitalism, termed as the ‘logic of late capitalism’ or (later) neoliberal capitalism. In this view, market capitalism (</a:t>
            </a:r>
            <a:r>
              <a:rPr lang="en-GB" dirty="0" err="1"/>
              <a:t>appr</a:t>
            </a:r>
            <a:r>
              <a:rPr lang="en-GB" dirty="0"/>
              <a:t>. 1700-1850) gave way to modernism’s monopoly capitalism (1850-1945), which has now in turn led to a late capitalism, characterised by multi- or transnational corporations’ domination of an increasingly global marketplace.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In other words, postmodernity is capitalism in its post-</a:t>
            </a:r>
            <a:r>
              <a:rPr lang="en-GB" dirty="0" err="1"/>
              <a:t>Fordist</a:t>
            </a:r>
            <a:r>
              <a:rPr lang="en-GB" dirty="0"/>
              <a:t> guise, empowered by new technology. This is marked by a move from mass to flexible production based on lifestyle and niche marketing. [Since the 1960s, in order to create new markets, capitalism has ‘renewed’ outdated working practices and replaced traditional ‘high culture’ with a new aesthetic (based on the image industry, i.e. in fashion, pop music and lifestyle) through advertising and the media (part. TV), on a global basis, and led by (predominantly) Anglo-American-owned corporations.]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Postmodernity is the result of fundamental changes in social, economic and political processes, notably the shift from a </a:t>
            </a:r>
            <a:r>
              <a:rPr lang="en-GB" dirty="0" err="1"/>
              <a:t>Fordist</a:t>
            </a:r>
            <a:r>
              <a:rPr lang="en-GB" dirty="0"/>
              <a:t> to a post-</a:t>
            </a:r>
            <a:r>
              <a:rPr lang="en-GB" dirty="0" err="1"/>
              <a:t>Fordist</a:t>
            </a:r>
            <a:r>
              <a:rPr lang="en-GB" dirty="0"/>
              <a:t> economy that is based on information technology, robotics, diversity, decentralisation, differentiation and globalization. Culturally, postmodernity marks the emergence of a more liberated era, different from the modernist era, thus meaning the final end of the Enlightenment project. </a:t>
            </a:r>
          </a:p>
          <a:p>
            <a:pPr marL="0" indent="0">
              <a:buFont typeface="Arial" panose="020B0604020202020204" pitchFamily="34" charset="0"/>
              <a:buNone/>
            </a:pPr>
            <a:endParaRPr lang="en-GB" dirty="0"/>
          </a:p>
          <a:p>
            <a:endParaRPr lang="en-US" dirty="0"/>
          </a:p>
        </p:txBody>
      </p:sp>
      <p:sp>
        <p:nvSpPr>
          <p:cNvPr id="2" name="Footer Placeholder 1">
            <a:extLst>
              <a:ext uri="{FF2B5EF4-FFF2-40B4-BE49-F238E27FC236}">
                <a16:creationId xmlns:a16="http://schemas.microsoft.com/office/drawing/2014/main" xmlns="" id="{FE9B2765-F558-49FE-9171-D8C3A023F037}"/>
              </a:ext>
            </a:extLst>
          </p:cNvPr>
          <p:cNvSpPr>
            <a:spLocks noGrp="1"/>
          </p:cNvSpPr>
          <p:nvPr>
            <p:ph type="ftr" sz="quarter" idx="10"/>
          </p:nvPr>
        </p:nvSpPr>
        <p:spPr/>
        <p:txBody>
          <a:bodyPr/>
          <a:lstStyle/>
          <a:p>
            <a:r>
              <a:rPr lang="en-GB"/>
              <a:t>Simone Krüger Bridge © Equinox</a:t>
            </a:r>
          </a:p>
        </p:txBody>
      </p:sp>
    </p:spTree>
    <p:extLst>
      <p:ext uri="{BB962C8B-B14F-4D97-AF65-F5344CB8AC3E}">
        <p14:creationId xmlns:p14="http://schemas.microsoft.com/office/powerpoint/2010/main" val="2645997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students the task to conduct a “quick” google search</a:t>
            </a:r>
            <a:r>
              <a:rPr lang="en-GB" baseline="0" dirty="0"/>
              <a:t> or read relevant literature to identify the differences between Fordism and post-Fordism.]</a:t>
            </a:r>
            <a:endParaRPr lang="en-GB" dirty="0"/>
          </a:p>
        </p:txBody>
      </p:sp>
      <p:sp>
        <p:nvSpPr>
          <p:cNvPr id="4" name="Slide Number Placeholder 3"/>
          <p:cNvSpPr>
            <a:spLocks noGrp="1"/>
          </p:cNvSpPr>
          <p:nvPr>
            <p:ph type="sldNum" sz="quarter" idx="10"/>
          </p:nvPr>
        </p:nvSpPr>
        <p:spPr/>
        <p:txBody>
          <a:bodyPr/>
          <a:lstStyle/>
          <a:p>
            <a:fld id="{F5CC0FA2-FE22-40AF-8A71-811A9D8BAFF2}" type="slidenum">
              <a:rPr lang="en-GB" smtClean="0"/>
              <a:t>11</a:t>
            </a:fld>
            <a:endParaRPr lang="en-GB"/>
          </a:p>
        </p:txBody>
      </p:sp>
      <p:sp>
        <p:nvSpPr>
          <p:cNvPr id="5" name="Footer Placeholder 4">
            <a:extLst>
              <a:ext uri="{FF2B5EF4-FFF2-40B4-BE49-F238E27FC236}">
                <a16:creationId xmlns:a16="http://schemas.microsoft.com/office/drawing/2014/main" xmlns="" id="{8FF62775-41BC-4B71-A7C7-93075A0B2AF4}"/>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72990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2CF1CD-38E6-4F58-A680-FB703A2474E3}" type="datetime1">
              <a:rPr lang="en-US" smtClean="0"/>
              <a:t>3/17/18</a:t>
            </a:fld>
            <a:endParaRPr lang="en-US" dirty="0"/>
          </a:p>
        </p:txBody>
      </p:sp>
      <p:sp>
        <p:nvSpPr>
          <p:cNvPr id="5" name="Footer Placeholder 4"/>
          <p:cNvSpPr>
            <a:spLocks noGrp="1"/>
          </p:cNvSpPr>
          <p:nvPr>
            <p:ph type="ftr" sz="quarter" idx="11"/>
          </p:nvPr>
        </p:nvSpPr>
        <p:spPr/>
        <p:txBody>
          <a:bodyPr/>
          <a:lstStyle/>
          <a:p>
            <a:r>
              <a:rPr lang="en-US"/>
              <a:t>Simone Krüger Bridge © Equinox</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2FD76D-61EB-463C-8376-F352D49C54B0}" type="datetime1">
              <a:rPr lang="en-US" smtClean="0"/>
              <a:t>3/17/18</a:t>
            </a:fld>
            <a:endParaRPr lang="en-US" dirty="0"/>
          </a:p>
        </p:txBody>
      </p:sp>
      <p:sp>
        <p:nvSpPr>
          <p:cNvPr id="6" name="Footer Placeholder 5"/>
          <p:cNvSpPr>
            <a:spLocks noGrp="1"/>
          </p:cNvSpPr>
          <p:nvPr>
            <p:ph type="ftr" sz="quarter" idx="11"/>
          </p:nvPr>
        </p:nvSpPr>
        <p:spPr/>
        <p:txBody>
          <a:bodyPr/>
          <a:lstStyle/>
          <a:p>
            <a:r>
              <a:rPr lang="en-US"/>
              <a:t>Simone Krüger Bridge © Equinox</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143D89-FECA-4E05-B2C9-C1A685077898}" type="datetime1">
              <a:rPr lang="en-US" smtClean="0"/>
              <a:t>3/17/18</a:t>
            </a:fld>
            <a:endParaRPr lang="en-US" dirty="0"/>
          </a:p>
        </p:txBody>
      </p:sp>
      <p:sp>
        <p:nvSpPr>
          <p:cNvPr id="6" name="Footer Placeholder 5"/>
          <p:cNvSpPr>
            <a:spLocks noGrp="1"/>
          </p:cNvSpPr>
          <p:nvPr>
            <p:ph type="ftr" sz="quarter" idx="11"/>
          </p:nvPr>
        </p:nvSpPr>
        <p:spPr/>
        <p:txBody>
          <a:bodyPr/>
          <a:lstStyle/>
          <a:p>
            <a:r>
              <a:rPr lang="en-US"/>
              <a:t>Simone Krüger Bridge © Equinox</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703BB6-D3F2-40DE-8DF9-9E56CF74649E}" type="datetime1">
              <a:rPr lang="en-US" smtClean="0"/>
              <a:t>3/17/18</a:t>
            </a:fld>
            <a:endParaRPr lang="en-US" dirty="0"/>
          </a:p>
        </p:txBody>
      </p:sp>
      <p:sp>
        <p:nvSpPr>
          <p:cNvPr id="6" name="Footer Placeholder 5"/>
          <p:cNvSpPr>
            <a:spLocks noGrp="1"/>
          </p:cNvSpPr>
          <p:nvPr>
            <p:ph type="ftr" sz="quarter" idx="11"/>
          </p:nvPr>
        </p:nvSpPr>
        <p:spPr/>
        <p:txBody>
          <a:bodyPr/>
          <a:lstStyle/>
          <a:p>
            <a:r>
              <a:rPr lang="en-US"/>
              <a:t>Simone Krüger Bridge © Equinox</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049502-54C0-4E51-8A0C-089067CB9768}" type="datetime1">
              <a:rPr lang="en-US" smtClean="0"/>
              <a:t>3/17/18</a:t>
            </a:fld>
            <a:endParaRPr lang="en-US" dirty="0"/>
          </a:p>
        </p:txBody>
      </p:sp>
      <p:sp>
        <p:nvSpPr>
          <p:cNvPr id="6" name="Footer Placeholder 5"/>
          <p:cNvSpPr>
            <a:spLocks noGrp="1"/>
          </p:cNvSpPr>
          <p:nvPr>
            <p:ph type="ftr" sz="quarter" idx="11"/>
          </p:nvPr>
        </p:nvSpPr>
        <p:spPr/>
        <p:txBody>
          <a:bodyPr/>
          <a:lstStyle/>
          <a:p>
            <a:r>
              <a:rPr lang="en-US"/>
              <a:t>Simone Krüger Bridge © Equinox</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D727C37-0285-4C3F-9AA4-A97AEF261934}" type="datetime1">
              <a:rPr lang="en-US" smtClean="0"/>
              <a:t>3/17/18</a:t>
            </a:fld>
            <a:endParaRPr lang="en-US" dirty="0"/>
          </a:p>
        </p:txBody>
      </p:sp>
      <p:sp>
        <p:nvSpPr>
          <p:cNvPr id="4" name="Footer Placeholder 3"/>
          <p:cNvSpPr>
            <a:spLocks noGrp="1"/>
          </p:cNvSpPr>
          <p:nvPr>
            <p:ph type="ftr" sz="quarter" idx="11"/>
          </p:nvPr>
        </p:nvSpPr>
        <p:spPr/>
        <p:txBody>
          <a:bodyPr/>
          <a:lstStyle/>
          <a:p>
            <a:r>
              <a:rPr lang="en-US"/>
              <a:t>Simone Krüger Bridge © Equinox</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B39BFA1-1623-4CAB-8A6F-4A971A91FE2D}" type="datetime1">
              <a:rPr lang="en-US" smtClean="0"/>
              <a:t>3/17/18</a:t>
            </a:fld>
            <a:endParaRPr lang="en-US" dirty="0"/>
          </a:p>
        </p:txBody>
      </p:sp>
      <p:sp>
        <p:nvSpPr>
          <p:cNvPr id="4" name="Footer Placeholder 3"/>
          <p:cNvSpPr>
            <a:spLocks noGrp="1"/>
          </p:cNvSpPr>
          <p:nvPr>
            <p:ph type="ftr" sz="quarter" idx="11"/>
          </p:nvPr>
        </p:nvSpPr>
        <p:spPr/>
        <p:txBody>
          <a:bodyPr/>
          <a:lstStyle/>
          <a:p>
            <a:r>
              <a:rPr lang="en-US"/>
              <a:t>Simone Krüger Bridge © Equinox</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9CD58-9B5E-4BDE-87BA-035E643DE057}" type="datetime1">
              <a:rPr lang="en-US" smtClean="0"/>
              <a:t>3/17/18</a:t>
            </a:fld>
            <a:endParaRPr lang="en-US" dirty="0"/>
          </a:p>
        </p:txBody>
      </p:sp>
      <p:sp>
        <p:nvSpPr>
          <p:cNvPr id="5" name="Footer Placeholder 4"/>
          <p:cNvSpPr>
            <a:spLocks noGrp="1"/>
          </p:cNvSpPr>
          <p:nvPr>
            <p:ph type="ftr" sz="quarter" idx="11"/>
          </p:nvPr>
        </p:nvSpPr>
        <p:spPr/>
        <p:txBody>
          <a:bodyPr/>
          <a:lstStyle/>
          <a:p>
            <a:r>
              <a:rPr lang="en-US"/>
              <a:t>Simone Krüger Bridge © Equinox</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983C3F-2769-4513-B9FA-3FB6583FDA46}" type="datetime1">
              <a:rPr lang="en-US" smtClean="0"/>
              <a:t>3/17/18</a:t>
            </a:fld>
            <a:endParaRPr lang="en-US" dirty="0"/>
          </a:p>
        </p:txBody>
      </p:sp>
      <p:sp>
        <p:nvSpPr>
          <p:cNvPr id="5" name="Footer Placeholder 4"/>
          <p:cNvSpPr>
            <a:spLocks noGrp="1"/>
          </p:cNvSpPr>
          <p:nvPr>
            <p:ph type="ftr" sz="quarter" idx="11"/>
          </p:nvPr>
        </p:nvSpPr>
        <p:spPr/>
        <p:txBody>
          <a:bodyPr/>
          <a:lstStyle/>
          <a:p>
            <a:r>
              <a:rPr lang="en-US"/>
              <a:t>Simone Krüger Bridge © Equinox</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lstStyle/>
          <a:p>
            <a:r>
              <a:rPr lang="en-US"/>
              <a:t>Click to edit Master title style</a:t>
            </a:r>
            <a:endParaRPr lang="en-GB"/>
          </a:p>
        </p:txBody>
      </p:sp>
      <p:sp>
        <p:nvSpPr>
          <p:cNvPr id="3" name="Table Placeholder 2"/>
          <p:cNvSpPr>
            <a:spLocks noGrp="1"/>
          </p:cNvSpPr>
          <p:nvPr>
            <p:ph type="tbl" idx="1"/>
          </p:nvPr>
        </p:nvSpPr>
        <p:spPr>
          <a:xfrm>
            <a:off x="1828800" y="762000"/>
            <a:ext cx="10363200" cy="5715000"/>
          </a:xfrm>
        </p:spPr>
        <p:txBody>
          <a:bodyPr/>
          <a:lstStyle/>
          <a:p>
            <a:endParaRPr lang="en-GB"/>
          </a:p>
        </p:txBody>
      </p:sp>
      <p:sp>
        <p:nvSpPr>
          <p:cNvPr id="4" name="Date Placeholder 3"/>
          <p:cNvSpPr>
            <a:spLocks noGrp="1"/>
          </p:cNvSpPr>
          <p:nvPr>
            <p:ph type="dt" sz="half" idx="10"/>
          </p:nvPr>
        </p:nvSpPr>
        <p:spPr>
          <a:xfrm>
            <a:off x="0" y="6629400"/>
            <a:ext cx="2540000" cy="228600"/>
          </a:xfrm>
        </p:spPr>
        <p:txBody>
          <a:bodyPr/>
          <a:lstStyle>
            <a:lvl1pPr>
              <a:defRPr/>
            </a:lvl1pPr>
          </a:lstStyle>
          <a:p>
            <a:fld id="{0113383A-5BBD-4D52-B432-E78BCA62D39A}" type="datetime1">
              <a:rPr lang="en-US" smtClean="0"/>
              <a:t>3/17/18</a:t>
            </a:fld>
            <a:endParaRPr lang="en-GB"/>
          </a:p>
        </p:txBody>
      </p:sp>
      <p:sp>
        <p:nvSpPr>
          <p:cNvPr id="5" name="Footer Placeholder 4"/>
          <p:cNvSpPr>
            <a:spLocks noGrp="1"/>
          </p:cNvSpPr>
          <p:nvPr>
            <p:ph type="ftr" sz="quarter" idx="11"/>
          </p:nvPr>
        </p:nvSpPr>
        <p:spPr>
          <a:xfrm>
            <a:off x="4165600" y="6629400"/>
            <a:ext cx="3860800" cy="228600"/>
          </a:xfrm>
        </p:spPr>
        <p:txBody>
          <a:bodyPr/>
          <a:lstStyle>
            <a:lvl1pPr>
              <a:defRPr/>
            </a:lvl1pPr>
          </a:lstStyle>
          <a:p>
            <a:r>
              <a:rPr lang="en-GB"/>
              <a:t>Simone Krüger Bridge © Equinox</a:t>
            </a:r>
          </a:p>
        </p:txBody>
      </p:sp>
      <p:sp>
        <p:nvSpPr>
          <p:cNvPr id="6" name="Slide Number Placeholder 5"/>
          <p:cNvSpPr>
            <a:spLocks noGrp="1"/>
          </p:cNvSpPr>
          <p:nvPr>
            <p:ph type="sldNum" sz="quarter" idx="12"/>
          </p:nvPr>
        </p:nvSpPr>
        <p:spPr>
          <a:xfrm>
            <a:off x="9652000" y="6629400"/>
            <a:ext cx="2540000" cy="228600"/>
          </a:xfrm>
        </p:spPr>
        <p:txBody>
          <a:bodyPr/>
          <a:lstStyle>
            <a:lvl1pPr>
              <a:defRPr/>
            </a:lvl1pPr>
          </a:lstStyle>
          <a:p>
            <a:fld id="{C9F73424-3F1E-4C2C-BDB8-C527719412EF}" type="slidenum">
              <a:rPr lang="en-GB"/>
              <a:pPr/>
              <a:t>‹#›</a:t>
            </a:fld>
            <a:endParaRPr lang="en-GB"/>
          </a:p>
        </p:txBody>
      </p:sp>
    </p:spTree>
    <p:extLst>
      <p:ext uri="{BB962C8B-B14F-4D97-AF65-F5344CB8AC3E}">
        <p14:creationId xmlns:p14="http://schemas.microsoft.com/office/powerpoint/2010/main" val="355911484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73664E-DC2E-445F-8E07-677417CF7DE8}" type="datetime1">
              <a:rPr lang="en-US" smtClean="0"/>
              <a:t>3/17/18</a:t>
            </a:fld>
            <a:endParaRPr lang="en-US" dirty="0"/>
          </a:p>
        </p:txBody>
      </p:sp>
      <p:sp>
        <p:nvSpPr>
          <p:cNvPr id="5" name="Footer Placeholder 4"/>
          <p:cNvSpPr>
            <a:spLocks noGrp="1"/>
          </p:cNvSpPr>
          <p:nvPr>
            <p:ph type="ftr" sz="quarter" idx="11"/>
          </p:nvPr>
        </p:nvSpPr>
        <p:spPr/>
        <p:txBody>
          <a:bodyPr/>
          <a:lstStyle/>
          <a:p>
            <a:r>
              <a:rPr lang="en-US"/>
              <a:t>Simone Krüger Bridge © Equinox</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37D17C-CCAC-47AB-89FD-DDFF7AF96C35}" type="datetime1">
              <a:rPr lang="en-US" smtClean="0"/>
              <a:t>3/17/18</a:t>
            </a:fld>
            <a:endParaRPr lang="en-US" dirty="0"/>
          </a:p>
        </p:txBody>
      </p:sp>
      <p:sp>
        <p:nvSpPr>
          <p:cNvPr id="5" name="Footer Placeholder 4"/>
          <p:cNvSpPr>
            <a:spLocks noGrp="1"/>
          </p:cNvSpPr>
          <p:nvPr>
            <p:ph type="ftr" sz="quarter" idx="11"/>
          </p:nvPr>
        </p:nvSpPr>
        <p:spPr/>
        <p:txBody>
          <a:bodyPr/>
          <a:lstStyle/>
          <a:p>
            <a:r>
              <a:rPr lang="en-US"/>
              <a:t>Simone Krüger Bridge © Equinox</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313A2F-45D2-473A-ACDE-A6EFAAB5091C}" type="datetime1">
              <a:rPr lang="en-US" smtClean="0"/>
              <a:t>3/17/18</a:t>
            </a:fld>
            <a:endParaRPr lang="en-US" dirty="0"/>
          </a:p>
        </p:txBody>
      </p:sp>
      <p:sp>
        <p:nvSpPr>
          <p:cNvPr id="6" name="Footer Placeholder 5"/>
          <p:cNvSpPr>
            <a:spLocks noGrp="1"/>
          </p:cNvSpPr>
          <p:nvPr>
            <p:ph type="ftr" sz="quarter" idx="11"/>
          </p:nvPr>
        </p:nvSpPr>
        <p:spPr/>
        <p:txBody>
          <a:bodyPr/>
          <a:lstStyle/>
          <a:p>
            <a:r>
              <a:rPr lang="en-US"/>
              <a:t>Simone Krüger Bridge © Equinox</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7E3DAD-0FE1-47A5-B3F0-E6162B232C47}" type="datetime1">
              <a:rPr lang="en-US" smtClean="0"/>
              <a:t>3/17/18</a:t>
            </a:fld>
            <a:endParaRPr lang="en-US" dirty="0"/>
          </a:p>
        </p:txBody>
      </p:sp>
      <p:sp>
        <p:nvSpPr>
          <p:cNvPr id="8" name="Footer Placeholder 7"/>
          <p:cNvSpPr>
            <a:spLocks noGrp="1"/>
          </p:cNvSpPr>
          <p:nvPr>
            <p:ph type="ftr" sz="quarter" idx="11"/>
          </p:nvPr>
        </p:nvSpPr>
        <p:spPr/>
        <p:txBody>
          <a:bodyPr/>
          <a:lstStyle/>
          <a:p>
            <a:r>
              <a:rPr lang="en-US"/>
              <a:t>Simone Krüger Bridge © Equinox</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671A5F-A0F5-46CA-B17B-1E807338DBFB}" type="datetime1">
              <a:rPr lang="en-US" smtClean="0"/>
              <a:t>3/17/18</a:t>
            </a:fld>
            <a:endParaRPr lang="en-US" dirty="0"/>
          </a:p>
        </p:txBody>
      </p:sp>
      <p:sp>
        <p:nvSpPr>
          <p:cNvPr id="4" name="Footer Placeholder 3"/>
          <p:cNvSpPr>
            <a:spLocks noGrp="1"/>
          </p:cNvSpPr>
          <p:nvPr>
            <p:ph type="ftr" sz="quarter" idx="11"/>
          </p:nvPr>
        </p:nvSpPr>
        <p:spPr/>
        <p:txBody>
          <a:bodyPr/>
          <a:lstStyle/>
          <a:p>
            <a:r>
              <a:rPr lang="en-US"/>
              <a:t>Simone Krüger Bridge © Equinox</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0ABDE-C295-4F0E-A0E4-BF7935C00230}" type="datetime1">
              <a:rPr lang="en-US" smtClean="0"/>
              <a:t>3/17/18</a:t>
            </a:fld>
            <a:endParaRPr lang="en-US" dirty="0"/>
          </a:p>
        </p:txBody>
      </p:sp>
      <p:sp>
        <p:nvSpPr>
          <p:cNvPr id="3" name="Footer Placeholder 2"/>
          <p:cNvSpPr>
            <a:spLocks noGrp="1"/>
          </p:cNvSpPr>
          <p:nvPr>
            <p:ph type="ftr" sz="quarter" idx="11"/>
          </p:nvPr>
        </p:nvSpPr>
        <p:spPr/>
        <p:txBody>
          <a:bodyPr/>
          <a:lstStyle/>
          <a:p>
            <a:r>
              <a:rPr lang="en-US"/>
              <a:t>Simone Krüger Bridge © Equinox</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6431D-BF71-4F96-84B2-9F0A3B976BD4}" type="datetime1">
              <a:rPr lang="en-US" smtClean="0"/>
              <a:t>3/17/18</a:t>
            </a:fld>
            <a:endParaRPr lang="en-US" dirty="0"/>
          </a:p>
        </p:txBody>
      </p:sp>
      <p:sp>
        <p:nvSpPr>
          <p:cNvPr id="6" name="Footer Placeholder 5"/>
          <p:cNvSpPr>
            <a:spLocks noGrp="1"/>
          </p:cNvSpPr>
          <p:nvPr>
            <p:ph type="ftr" sz="quarter" idx="11"/>
          </p:nvPr>
        </p:nvSpPr>
        <p:spPr/>
        <p:txBody>
          <a:bodyPr/>
          <a:lstStyle/>
          <a:p>
            <a:r>
              <a:rPr lang="en-US"/>
              <a:t>Simone Krüger Bridge © Equinox</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DAA008-5394-4707-AACA-41AEC81385C2}" type="datetime1">
              <a:rPr lang="en-US" smtClean="0"/>
              <a:t>3/17/18</a:t>
            </a:fld>
            <a:endParaRPr lang="en-US" dirty="0"/>
          </a:p>
        </p:txBody>
      </p:sp>
      <p:sp>
        <p:nvSpPr>
          <p:cNvPr id="6" name="Footer Placeholder 5"/>
          <p:cNvSpPr>
            <a:spLocks noGrp="1"/>
          </p:cNvSpPr>
          <p:nvPr>
            <p:ph type="ftr" sz="quarter" idx="11"/>
          </p:nvPr>
        </p:nvSpPr>
        <p:spPr/>
        <p:txBody>
          <a:bodyPr/>
          <a:lstStyle/>
          <a:p>
            <a:r>
              <a:rPr lang="en-US"/>
              <a:t>Simone Krüger Bridge © Equinox</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DD9927E-38F6-46C2-B370-14A8EBD54EC7}" type="datetime1">
              <a:rPr lang="en-US" smtClean="0"/>
              <a:t>3/17/18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Simone Krüger Bridge © Equinox</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50" y="-163286"/>
            <a:ext cx="2095500" cy="71845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NZ" dirty="0"/>
          </a:p>
        </p:txBody>
      </p:sp>
      <p:sp>
        <p:nvSpPr>
          <p:cNvPr id="6" name="TextBox 5"/>
          <p:cNvSpPr txBox="1"/>
          <p:nvPr/>
        </p:nvSpPr>
        <p:spPr>
          <a:xfrm rot="16200000">
            <a:off x="-1847850" y="3108754"/>
            <a:ext cx="5600700" cy="1200329"/>
          </a:xfrm>
          <a:prstGeom prst="rect">
            <a:avLst/>
          </a:prstGeom>
          <a:noFill/>
        </p:spPr>
        <p:txBody>
          <a:bodyPr wrap="square" rtlCol="0">
            <a:spAutoFit/>
          </a:bodyPr>
          <a:lstStyle/>
          <a:p>
            <a:r>
              <a:rPr lang="en-NZ" sz="4000" b="1" dirty="0">
                <a:ln w="0"/>
                <a:solidFill>
                  <a:schemeClr val="bg1"/>
                </a:solidFill>
                <a:effectLst>
                  <a:outerShdw blurRad="50800" dist="38100" dir="2700000" algn="tl" rotWithShape="0">
                    <a:prstClr val="black">
                      <a:alpha val="40000"/>
                    </a:prstClr>
                  </a:outerShdw>
                </a:effectLst>
              </a:rPr>
              <a:t>CONTEXT SESSION</a:t>
            </a:r>
          </a:p>
          <a:p>
            <a:r>
              <a:rPr lang="en-NZ" sz="3200" b="1" dirty="0">
                <a:ln w="0"/>
                <a:solidFill>
                  <a:schemeClr val="bg1"/>
                </a:solidFill>
                <a:effectLst>
                  <a:outerShdw blurRad="50800" dist="38100" dir="2700000" algn="tl" rotWithShape="0">
                    <a:prstClr val="black">
                      <a:alpha val="40000"/>
                    </a:prstClr>
                  </a:outerShdw>
                </a:effectLst>
              </a:rPr>
              <a:t>What is globalization?</a:t>
            </a:r>
          </a:p>
        </p:txBody>
      </p:sp>
      <p:pic>
        <p:nvPicPr>
          <p:cNvPr id="3" name="Picture 2"/>
          <p:cNvPicPr>
            <a:picLocks noChangeAspect="1"/>
          </p:cNvPicPr>
          <p:nvPr/>
        </p:nvPicPr>
        <p:blipFill>
          <a:blip r:embed="rId2"/>
          <a:stretch>
            <a:fillRect/>
          </a:stretch>
        </p:blipFill>
        <p:spPr>
          <a:xfrm>
            <a:off x="2000249" y="0"/>
            <a:ext cx="10422409" cy="6910998"/>
          </a:xfrm>
          <a:prstGeom prst="rect">
            <a:avLst/>
          </a:prstGeom>
        </p:spPr>
      </p:pic>
    </p:spTree>
    <p:extLst>
      <p:ext uri="{BB962C8B-B14F-4D97-AF65-F5344CB8AC3E}">
        <p14:creationId xmlns:p14="http://schemas.microsoft.com/office/powerpoint/2010/main" val="1906276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a:bodyPr>
          <a:lstStyle/>
          <a:p>
            <a:r>
              <a:rPr lang="en-GB" dirty="0"/>
              <a:t>3. Globalization is global capitalism</a:t>
            </a:r>
          </a:p>
        </p:txBody>
      </p:sp>
      <p:sp>
        <p:nvSpPr>
          <p:cNvPr id="128003" name="Rectangle 3"/>
          <p:cNvSpPr>
            <a:spLocks noGrp="1" noChangeArrowheads="1"/>
          </p:cNvSpPr>
          <p:nvPr>
            <p:ph type="body" idx="1"/>
          </p:nvPr>
        </p:nvSpPr>
        <p:spPr/>
        <p:txBody>
          <a:bodyPr/>
          <a:lstStyle/>
          <a:p>
            <a:endParaRPr lang="en-GB" b="0" dirty="0"/>
          </a:p>
          <a:p>
            <a:r>
              <a:rPr lang="en-GB" sz="2400" b="0" dirty="0"/>
              <a:t>postmodernity</a:t>
            </a:r>
          </a:p>
          <a:p>
            <a:r>
              <a:rPr lang="en-GB" sz="2400" b="0" dirty="0"/>
              <a:t>the ‘logic of late capitalism’ (Jameson 1984; 1991)</a:t>
            </a:r>
          </a:p>
          <a:p>
            <a:endParaRPr lang="en-GB" b="0" dirty="0"/>
          </a:p>
          <a:p>
            <a:endParaRPr lang="en-GB" b="0" dirty="0"/>
          </a:p>
        </p:txBody>
      </p:sp>
      <p:sp>
        <p:nvSpPr>
          <p:cNvPr id="2" name="Footer Placeholder 1">
            <a:extLst>
              <a:ext uri="{FF2B5EF4-FFF2-40B4-BE49-F238E27FC236}">
                <a16:creationId xmlns:a16="http://schemas.microsoft.com/office/drawing/2014/main" xmlns="" id="{4A0268B4-D8F1-45CC-A90A-05C40B8B0C3A}"/>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84762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61365" y="451598"/>
            <a:ext cx="12192000" cy="762000"/>
          </a:xfrm>
        </p:spPr>
        <p:txBody>
          <a:bodyPr>
            <a:normAutofit fontScale="90000"/>
          </a:bodyPr>
          <a:lstStyle/>
          <a:p>
            <a:r>
              <a:rPr lang="en-GB" sz="3600" dirty="0"/>
              <a:t>Excursion: What is Fordism and post-Fordism?</a:t>
            </a:r>
          </a:p>
        </p:txBody>
      </p:sp>
      <p:graphicFrame>
        <p:nvGraphicFramePr>
          <p:cNvPr id="131273" name="Group 201"/>
          <p:cNvGraphicFramePr>
            <a:graphicFrameLocks noGrp="1"/>
          </p:cNvGraphicFramePr>
          <p:nvPr>
            <p:ph idx="1"/>
            <p:extLst>
              <p:ext uri="{D42A27DB-BD31-4B8C-83A1-F6EECF244321}">
                <p14:modId xmlns:p14="http://schemas.microsoft.com/office/powerpoint/2010/main" val="2216695026"/>
              </p:ext>
            </p:extLst>
          </p:nvPr>
        </p:nvGraphicFramePr>
        <p:xfrm>
          <a:off x="2243931" y="1330699"/>
          <a:ext cx="7704137" cy="5181600"/>
        </p:xfrm>
        <a:graphic>
          <a:graphicData uri="http://schemas.openxmlformats.org/drawingml/2006/table">
            <a:tbl>
              <a:tblPr/>
              <a:tblGrid>
                <a:gridCol w="2568575">
                  <a:extLst>
                    <a:ext uri="{9D8B030D-6E8A-4147-A177-3AD203B41FA5}">
                      <a16:colId xmlns:a16="http://schemas.microsoft.com/office/drawing/2014/main" xmlns="" val="20000"/>
                    </a:ext>
                  </a:extLst>
                </a:gridCol>
                <a:gridCol w="2566987">
                  <a:extLst>
                    <a:ext uri="{9D8B030D-6E8A-4147-A177-3AD203B41FA5}">
                      <a16:colId xmlns:a16="http://schemas.microsoft.com/office/drawing/2014/main" xmlns="" val="20001"/>
                    </a:ext>
                  </a:extLst>
                </a:gridCol>
                <a:gridCol w="2568575">
                  <a:extLst>
                    <a:ext uri="{9D8B030D-6E8A-4147-A177-3AD203B41FA5}">
                      <a16:colId xmlns:a16="http://schemas.microsoft.com/office/drawing/2014/main" xmlns="" val="20002"/>
                    </a:ext>
                  </a:extLst>
                </a:gridCol>
              </a:tblGrid>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bg1"/>
                          </a:solidFill>
                          <a:effectLst/>
                          <a:latin typeface="Arial" charset="0"/>
                          <a:ea typeface="Times New Roman" pitchFamily="18" charset="0"/>
                          <a:cs typeface="Arial" charset="0"/>
                        </a:rPr>
                        <a:t>Fordim</a:t>
                      </a:r>
                      <a:endParaRPr kumimoji="0" lang="en-GB" sz="1000" b="1"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bg1"/>
                          </a:solidFill>
                          <a:effectLst/>
                          <a:latin typeface="Arial" charset="0"/>
                          <a:ea typeface="Times New Roman" pitchFamily="18" charset="0"/>
                          <a:cs typeface="Arial" charset="0"/>
                        </a:rPr>
                        <a:t>Post-Fordism</a:t>
                      </a:r>
                      <a:endParaRPr kumimoji="0" lang="en-GB" sz="2400" b="1"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0"/>
                  </a:ext>
                </a:extLst>
              </a:tr>
              <a:tr h="409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bg1"/>
                          </a:solidFill>
                          <a:effectLst/>
                          <a:latin typeface="Arial" charset="0"/>
                          <a:ea typeface="Times New Roman" pitchFamily="18" charset="0"/>
                          <a:cs typeface="Arial" charset="0"/>
                        </a:rPr>
                        <a:t>Products</a:t>
                      </a:r>
                      <a:endParaRPr kumimoji="0" lang="en-GB" sz="2400" b="0"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1"/>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bg1"/>
                          </a:solidFill>
                          <a:effectLst/>
                          <a:latin typeface="Arial" charset="0"/>
                          <a:ea typeface="Times New Roman" pitchFamily="18" charset="0"/>
                          <a:cs typeface="Arial" charset="0"/>
                        </a:rPr>
                        <a:t>Division of labour</a:t>
                      </a:r>
                      <a:endParaRPr kumimoji="0" lang="en-GB" sz="1000" b="0"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2"/>
                  </a:ext>
                </a:extLst>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bg1"/>
                          </a:solidFill>
                          <a:effectLst/>
                          <a:latin typeface="Arial" charset="0"/>
                          <a:ea typeface="Times New Roman" pitchFamily="18" charset="0"/>
                          <a:cs typeface="Arial" charset="0"/>
                        </a:rPr>
                        <a:t>Marketing</a:t>
                      </a:r>
                      <a:endParaRPr kumimoji="0" lang="en-GB" sz="1000" b="0"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3"/>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bg1"/>
                          </a:solidFill>
                          <a:effectLst/>
                          <a:latin typeface="Arial" charset="0"/>
                          <a:ea typeface="Times New Roman" pitchFamily="18" charset="0"/>
                          <a:cs typeface="Arial" charset="0"/>
                        </a:rPr>
                        <a:t>Quality control</a:t>
                      </a:r>
                      <a:endParaRPr kumimoji="0" lang="en-GB" sz="1000" b="0"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4"/>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bg1"/>
                          </a:solidFill>
                          <a:effectLst/>
                          <a:latin typeface="Arial" charset="0"/>
                          <a:ea typeface="Times New Roman" pitchFamily="18" charset="0"/>
                          <a:cs typeface="Arial" charset="0"/>
                        </a:rPr>
                        <a:t>Stock control</a:t>
                      </a:r>
                      <a:endParaRPr kumimoji="0" lang="en-GB" sz="1000" b="0"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5"/>
                  </a:ext>
                </a:extLst>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bg1"/>
                          </a:solidFill>
                          <a:effectLst/>
                          <a:latin typeface="Arial" charset="0"/>
                          <a:ea typeface="Times New Roman" pitchFamily="18" charset="0"/>
                          <a:cs typeface="Arial" charset="0"/>
                        </a:rPr>
                        <a:t>Use of technology</a:t>
                      </a:r>
                      <a:endParaRPr kumimoji="0" lang="en-GB" sz="1000" b="0"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6"/>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bg1"/>
                          </a:solidFill>
                          <a:effectLst/>
                          <a:latin typeface="Arial" charset="0"/>
                          <a:ea typeface="Times New Roman" pitchFamily="18" charset="0"/>
                          <a:cs typeface="Arial" charset="0"/>
                        </a:rPr>
                        <a:t>Wages</a:t>
                      </a:r>
                      <a:endParaRPr kumimoji="0" lang="en-GB" sz="1000" b="0"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7"/>
                  </a:ext>
                </a:extLst>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bg1"/>
                          </a:solidFill>
                          <a:effectLst/>
                          <a:latin typeface="Arial" charset="0"/>
                          <a:ea typeface="Times New Roman" pitchFamily="18" charset="0"/>
                          <a:cs typeface="Arial" charset="0"/>
                        </a:rPr>
                        <a:t>Horizontal design</a:t>
                      </a:r>
                      <a:endParaRPr kumimoji="0" lang="en-GB" sz="1000" b="0"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8"/>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bg1"/>
                          </a:solidFill>
                          <a:effectLst/>
                          <a:latin typeface="Arial" charset="0"/>
                          <a:ea typeface="Times New Roman" pitchFamily="18" charset="0"/>
                          <a:cs typeface="Arial" charset="0"/>
                        </a:rPr>
                        <a:t>Vertical design</a:t>
                      </a:r>
                      <a:endParaRPr kumimoji="0" lang="en-GB" sz="1000" b="0"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9"/>
                  </a:ext>
                </a:extLst>
              </a:tr>
            </a:tbl>
          </a:graphicData>
        </a:graphic>
      </p:graphicFrame>
      <p:sp>
        <p:nvSpPr>
          <p:cNvPr id="2" name="Footer Placeholder 1">
            <a:extLst>
              <a:ext uri="{FF2B5EF4-FFF2-40B4-BE49-F238E27FC236}">
                <a16:creationId xmlns:a16="http://schemas.microsoft.com/office/drawing/2014/main" xmlns="" id="{6DBF85B6-8266-4D8F-B6A1-8680A8938C4A}"/>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1919102859"/>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01"/>
          <p:cNvGraphicFramePr>
            <a:graphicFrameLocks noGrp="1"/>
          </p:cNvGraphicFramePr>
          <p:nvPr>
            <p:ph type="tbl" idx="1"/>
            <p:extLst>
              <p:ext uri="{D42A27DB-BD31-4B8C-83A1-F6EECF244321}">
                <p14:modId xmlns:p14="http://schemas.microsoft.com/office/powerpoint/2010/main" val="37750957"/>
              </p:ext>
            </p:extLst>
          </p:nvPr>
        </p:nvGraphicFramePr>
        <p:xfrm>
          <a:off x="1276864" y="1083130"/>
          <a:ext cx="9860692" cy="5157012"/>
        </p:xfrm>
        <a:graphic>
          <a:graphicData uri="http://schemas.openxmlformats.org/drawingml/2006/table">
            <a:tbl>
              <a:tblPr/>
              <a:tblGrid>
                <a:gridCol w="3287575">
                  <a:extLst>
                    <a:ext uri="{9D8B030D-6E8A-4147-A177-3AD203B41FA5}">
                      <a16:colId xmlns:a16="http://schemas.microsoft.com/office/drawing/2014/main" xmlns="" val="20000"/>
                    </a:ext>
                  </a:extLst>
                </a:gridCol>
                <a:gridCol w="3285542">
                  <a:extLst>
                    <a:ext uri="{9D8B030D-6E8A-4147-A177-3AD203B41FA5}">
                      <a16:colId xmlns:a16="http://schemas.microsoft.com/office/drawing/2014/main" xmlns="" val="20001"/>
                    </a:ext>
                  </a:extLst>
                </a:gridCol>
                <a:gridCol w="3287575">
                  <a:extLst>
                    <a:ext uri="{9D8B030D-6E8A-4147-A177-3AD203B41FA5}">
                      <a16:colId xmlns:a16="http://schemas.microsoft.com/office/drawing/2014/main" xmlns="" val="20002"/>
                    </a:ext>
                  </a:extLst>
                </a:gridCol>
              </a:tblGrid>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bg1"/>
                          </a:solidFill>
                          <a:effectLst/>
                          <a:latin typeface="Arial" charset="0"/>
                          <a:ea typeface="Times New Roman" pitchFamily="18" charset="0"/>
                          <a:cs typeface="Arial" charset="0"/>
                        </a:rPr>
                        <a:t>Fordim</a:t>
                      </a:r>
                      <a:endParaRPr kumimoji="0" lang="en-GB" sz="1400" b="1"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bg1"/>
                          </a:solidFill>
                          <a:effectLst/>
                          <a:latin typeface="Arial" charset="0"/>
                          <a:ea typeface="Times New Roman" pitchFamily="18" charset="0"/>
                          <a:cs typeface="Arial" charset="0"/>
                        </a:rPr>
                        <a:t>Post-Fordism</a:t>
                      </a:r>
                      <a:endParaRPr kumimoji="0" lang="en-GB" sz="1400" b="1"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0"/>
                  </a:ext>
                </a:extLst>
              </a:tr>
              <a:tr h="409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bg1"/>
                          </a:solidFill>
                          <a:effectLst/>
                          <a:latin typeface="Arial" charset="0"/>
                          <a:ea typeface="Times New Roman" pitchFamily="18" charset="0"/>
                          <a:cs typeface="Arial" charset="0"/>
                        </a:rPr>
                        <a:t>Products</a:t>
                      </a:r>
                      <a:endParaRPr kumimoji="0" lang="en-GB" sz="1400" b="0" i="0" u="none" strike="noStrike" cap="none" normalizeH="0" baseline="0" dirty="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standardized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Flexible, variable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1"/>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bg1"/>
                          </a:solidFill>
                          <a:effectLst/>
                          <a:latin typeface="Arial" charset="0"/>
                          <a:ea typeface="Times New Roman" pitchFamily="18" charset="0"/>
                          <a:cs typeface="Arial" charset="0"/>
                        </a:rPr>
                        <a:t>Division of labour</a:t>
                      </a:r>
                      <a:endParaRPr kumimoji="0" lang="en-GB" sz="1400" b="0" i="0" u="none" strike="noStrike" cap="none" normalizeH="0" baseline="0" dirty="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Separation of tasks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Multiskilling, horizontal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2"/>
                  </a:ext>
                </a:extLst>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bg1"/>
                          </a:solidFill>
                          <a:effectLst/>
                          <a:latin typeface="Arial" charset="0"/>
                          <a:ea typeface="Times New Roman" pitchFamily="18" charset="0"/>
                          <a:cs typeface="Arial" charset="0"/>
                        </a:rPr>
                        <a:t>Marketing</a:t>
                      </a:r>
                      <a:endParaRPr kumimoji="0" lang="en-GB" sz="1400" b="0" i="0" u="none" strike="noStrike" cap="none" normalizeH="0" baseline="0" dirty="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Promotion &amp; advertising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branding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3"/>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bg1"/>
                          </a:solidFill>
                          <a:effectLst/>
                          <a:latin typeface="Arial" charset="0"/>
                          <a:ea typeface="Times New Roman" pitchFamily="18" charset="0"/>
                          <a:cs typeface="Arial" charset="0"/>
                        </a:rPr>
                        <a:t>Quality control</a:t>
                      </a:r>
                      <a:endParaRPr kumimoji="0" lang="en-GB" sz="1400" b="0"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Top-down, post-production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Bottom-up, by labor force during manufacturing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4"/>
                  </a:ext>
                </a:extLst>
              </a:tr>
              <a:tr h="50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bg1"/>
                          </a:solidFill>
                          <a:effectLst/>
                          <a:latin typeface="Arial" charset="0"/>
                          <a:ea typeface="Times New Roman" pitchFamily="18" charset="0"/>
                          <a:cs typeface="Arial" charset="0"/>
                        </a:rPr>
                        <a:t>Stock control</a:t>
                      </a:r>
                      <a:endParaRPr kumimoji="0" lang="en-GB" sz="1400" b="0"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Large buffer stock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JIT stock management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5"/>
                  </a:ext>
                </a:extLst>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bg1"/>
                          </a:solidFill>
                          <a:effectLst/>
                          <a:latin typeface="Arial" charset="0"/>
                          <a:ea typeface="Times New Roman" pitchFamily="18" charset="0"/>
                          <a:cs typeface="Arial" charset="0"/>
                        </a:rPr>
                        <a:t>Use of technology</a:t>
                      </a:r>
                      <a:endParaRPr kumimoji="0" lang="en-GB" sz="1400" b="0"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Not necessary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New technology essential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6"/>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bg1"/>
                          </a:solidFill>
                          <a:effectLst/>
                          <a:latin typeface="Arial" charset="0"/>
                          <a:ea typeface="Times New Roman" pitchFamily="18" charset="0"/>
                          <a:cs typeface="Arial" charset="0"/>
                        </a:rPr>
                        <a:t>Wages</a:t>
                      </a:r>
                      <a:endParaRPr kumimoji="0" lang="en-GB" sz="1400" b="0"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Relatively high for core workers, incentives for motivation; low for peripheral workforce (women, people of </a:t>
                      </a:r>
                      <a:r>
                        <a:rPr kumimoji="0" lang="en-US" sz="1400" b="0" i="0" u="none" strike="noStrike" cap="none" normalizeH="0" baseline="0" dirty="0" err="1">
                          <a:ln>
                            <a:noFill/>
                          </a:ln>
                          <a:solidFill>
                            <a:schemeClr val="bg1"/>
                          </a:solidFill>
                          <a:effectLst/>
                          <a:latin typeface="Arial" charset="0"/>
                        </a:rPr>
                        <a:t>colour</a:t>
                      </a:r>
                      <a:r>
                        <a:rPr kumimoji="0" lang="en-US" sz="1400" b="0" i="0" u="none" strike="noStrike" cap="none" normalizeH="0" baseline="0" dirty="0">
                          <a:ln>
                            <a:noFill/>
                          </a:ln>
                          <a:solidFill>
                            <a:schemeClr val="bg1"/>
                          </a:solidFill>
                          <a:effectLst/>
                          <a:latin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High for core workers; large peripheral workforce (short and part-time, low pay, often minorities)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7"/>
                  </a:ext>
                </a:extLst>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bg1"/>
                          </a:solidFill>
                          <a:effectLst/>
                          <a:latin typeface="Arial" charset="0"/>
                          <a:ea typeface="Times New Roman" pitchFamily="18" charset="0"/>
                          <a:cs typeface="Arial" charset="0"/>
                        </a:rPr>
                        <a:t>Horizontal design</a:t>
                      </a:r>
                      <a:endParaRPr kumimoji="0" lang="en-GB" sz="1400" b="0"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Horizontal synergy, Sub-contracting horizontally with independent companies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8"/>
                  </a:ext>
                </a:extLst>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bg1"/>
                          </a:solidFill>
                          <a:effectLst/>
                          <a:latin typeface="Arial" charset="0"/>
                          <a:ea typeface="Times New Roman" pitchFamily="18" charset="0"/>
                          <a:cs typeface="Arial" charset="0"/>
                        </a:rPr>
                        <a:t>Vertical design</a:t>
                      </a:r>
                      <a:endParaRPr kumimoji="0" lang="en-GB" sz="1400" b="0" i="0" u="none" strike="noStrike" cap="none" normalizeH="0" baseline="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rPr>
                        <a:t>Top-down management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9"/>
                  </a:ext>
                </a:extLst>
              </a:tr>
            </a:tbl>
          </a:graphicData>
        </a:graphic>
      </p:graphicFrame>
      <p:sp>
        <p:nvSpPr>
          <p:cNvPr id="2" name="Footer Placeholder 1">
            <a:extLst>
              <a:ext uri="{FF2B5EF4-FFF2-40B4-BE49-F238E27FC236}">
                <a16:creationId xmlns:a16="http://schemas.microsoft.com/office/drawing/2014/main" xmlns="" id="{CBBE08C4-CCAF-4157-B284-5B7FBFC0EEFD}"/>
              </a:ext>
            </a:extLst>
          </p:cNvPr>
          <p:cNvSpPr>
            <a:spLocks noGrp="1"/>
          </p:cNvSpPr>
          <p:nvPr>
            <p:ph type="ftr" sz="quarter" idx="11"/>
          </p:nvPr>
        </p:nvSpPr>
        <p:spPr/>
        <p:txBody>
          <a:bodyPr/>
          <a:lstStyle/>
          <a:p>
            <a:r>
              <a:rPr lang="en-GB"/>
              <a:t>Simone Krüger Bridge © Equinox</a:t>
            </a:r>
          </a:p>
        </p:txBody>
      </p:sp>
    </p:spTree>
    <p:extLst>
      <p:ext uri="{BB962C8B-B14F-4D97-AF65-F5344CB8AC3E}">
        <p14:creationId xmlns:p14="http://schemas.microsoft.com/office/powerpoint/2010/main" val="463899119"/>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GB" dirty="0"/>
              <a:t>Globalization</a:t>
            </a:r>
          </a:p>
        </p:txBody>
      </p:sp>
      <p:sp>
        <p:nvSpPr>
          <p:cNvPr id="118787" name="Rectangle 3"/>
          <p:cNvSpPr>
            <a:spLocks noGrp="1" noChangeArrowheads="1"/>
          </p:cNvSpPr>
          <p:nvPr>
            <p:ph type="body" idx="1"/>
          </p:nvPr>
        </p:nvSpPr>
        <p:spPr/>
        <p:txBody>
          <a:bodyPr>
            <a:normAutofit/>
          </a:bodyPr>
          <a:lstStyle/>
          <a:p>
            <a:pPr lvl="1">
              <a:lnSpc>
                <a:spcPct val="90000"/>
              </a:lnSpc>
            </a:pPr>
            <a:r>
              <a:rPr lang="en-GB" sz="2800" dirty="0"/>
              <a:t>Increasing speed and volume</a:t>
            </a:r>
          </a:p>
          <a:p>
            <a:pPr lvl="1">
              <a:lnSpc>
                <a:spcPct val="90000"/>
              </a:lnSpc>
            </a:pPr>
            <a:r>
              <a:rPr lang="en-GB" sz="2800" dirty="0"/>
              <a:t>Shrinking space</a:t>
            </a:r>
          </a:p>
          <a:p>
            <a:pPr lvl="1">
              <a:lnSpc>
                <a:spcPct val="90000"/>
              </a:lnSpc>
            </a:pPr>
            <a:r>
              <a:rPr lang="en-GB" sz="2800" dirty="0"/>
              <a:t>Permeable borders</a:t>
            </a:r>
          </a:p>
          <a:p>
            <a:pPr lvl="1">
              <a:lnSpc>
                <a:spcPct val="90000"/>
              </a:lnSpc>
            </a:pPr>
            <a:r>
              <a:rPr lang="en-GB" sz="2800" dirty="0"/>
              <a:t>Reflexivity</a:t>
            </a:r>
          </a:p>
          <a:p>
            <a:pPr lvl="1">
              <a:lnSpc>
                <a:spcPct val="90000"/>
              </a:lnSpc>
            </a:pPr>
            <a:r>
              <a:rPr lang="en-GB" sz="2800" dirty="0"/>
              <a:t>Risk and trust</a:t>
            </a:r>
          </a:p>
        </p:txBody>
      </p:sp>
      <p:sp>
        <p:nvSpPr>
          <p:cNvPr id="2" name="Footer Placeholder 1">
            <a:extLst>
              <a:ext uri="{FF2B5EF4-FFF2-40B4-BE49-F238E27FC236}">
                <a16:creationId xmlns:a16="http://schemas.microsoft.com/office/drawing/2014/main" xmlns="" id="{5934E7F3-193A-4169-B788-A2716127D7A1}"/>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318451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GB" dirty="0"/>
              <a:t>Globalization</a:t>
            </a:r>
          </a:p>
        </p:txBody>
      </p:sp>
      <p:sp>
        <p:nvSpPr>
          <p:cNvPr id="120835" name="Rectangle 3"/>
          <p:cNvSpPr>
            <a:spLocks noGrp="1" noChangeArrowheads="1"/>
          </p:cNvSpPr>
          <p:nvPr>
            <p:ph type="body" idx="1"/>
          </p:nvPr>
        </p:nvSpPr>
        <p:spPr/>
        <p:txBody>
          <a:bodyPr/>
          <a:lstStyle/>
          <a:p>
            <a:pPr lvl="1"/>
            <a:r>
              <a:rPr lang="en-GB" sz="3600" dirty="0"/>
              <a:t>an intensified compression of the world</a:t>
            </a:r>
          </a:p>
          <a:p>
            <a:pPr lvl="1"/>
            <a:r>
              <a:rPr lang="en-GB" sz="3600" dirty="0"/>
              <a:t>our increasing consciousness of the world</a:t>
            </a:r>
          </a:p>
          <a:p>
            <a:endParaRPr lang="en-GB" dirty="0"/>
          </a:p>
        </p:txBody>
      </p:sp>
      <p:sp>
        <p:nvSpPr>
          <p:cNvPr id="2" name="Footer Placeholder 1">
            <a:extLst>
              <a:ext uri="{FF2B5EF4-FFF2-40B4-BE49-F238E27FC236}">
                <a16:creationId xmlns:a16="http://schemas.microsoft.com/office/drawing/2014/main" xmlns="" id="{AF9267E7-DB97-4FE4-81FF-DA05DCDC9F22}"/>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260831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Synopsis</a:t>
            </a:r>
          </a:p>
        </p:txBody>
      </p:sp>
      <p:sp>
        <p:nvSpPr>
          <p:cNvPr id="3" name="Content Placeholder 2"/>
          <p:cNvSpPr>
            <a:spLocks noGrp="1"/>
          </p:cNvSpPr>
          <p:nvPr>
            <p:ph idx="1"/>
          </p:nvPr>
        </p:nvSpPr>
        <p:spPr/>
        <p:txBody>
          <a:bodyPr/>
          <a:lstStyle/>
          <a:p>
            <a:r>
              <a:rPr lang="en-GB" dirty="0"/>
              <a:t>This context-setting session aims to introduce students to the way that globalization has been defined over the past twenty or so years. How can processes of globalisation be defined and grasped? The context session will provide a brief introduction to the history of modern globalization and how it links with capitalism.</a:t>
            </a:r>
          </a:p>
        </p:txBody>
      </p:sp>
      <p:sp>
        <p:nvSpPr>
          <p:cNvPr id="4" name="Footer Placeholder 3">
            <a:extLst>
              <a:ext uri="{FF2B5EF4-FFF2-40B4-BE49-F238E27FC236}">
                <a16:creationId xmlns:a16="http://schemas.microsoft.com/office/drawing/2014/main" xmlns="" id="{F8D7D84E-C510-4C5C-B1A7-492F826F16BB}"/>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99671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GlobaliZation</a:t>
            </a:r>
            <a:endParaRPr lang="en-GB" dirty="0"/>
          </a:p>
        </p:txBody>
      </p:sp>
      <p:sp>
        <p:nvSpPr>
          <p:cNvPr id="3" name="Content Placeholder 2"/>
          <p:cNvSpPr>
            <a:spLocks noGrp="1"/>
          </p:cNvSpPr>
          <p:nvPr>
            <p:ph idx="1"/>
          </p:nvPr>
        </p:nvSpPr>
        <p:spPr>
          <a:xfrm>
            <a:off x="913795" y="2096063"/>
            <a:ext cx="10844616" cy="4266099"/>
          </a:xfrm>
        </p:spPr>
        <p:txBody>
          <a:bodyPr>
            <a:normAutofit fontScale="77500" lnSpcReduction="20000"/>
          </a:bodyPr>
          <a:lstStyle/>
          <a:p>
            <a:r>
              <a:rPr lang="en-GB" sz="2300" dirty="0"/>
              <a:t>made possible by the global media and particularly the new communication technologies</a:t>
            </a:r>
          </a:p>
          <a:p>
            <a:r>
              <a:rPr lang="en-GB" sz="2300" dirty="0"/>
              <a:t>Globalization: </a:t>
            </a:r>
          </a:p>
          <a:p>
            <a:pPr lvl="1"/>
            <a:r>
              <a:rPr lang="en-GB" sz="2300" dirty="0"/>
              <a:t>A blanket term to describe the transnational processes and flows of people, goods, and capital</a:t>
            </a:r>
          </a:p>
          <a:p>
            <a:pPr lvl="1"/>
            <a:r>
              <a:rPr lang="en-GB" sz="2300" dirty="0"/>
              <a:t>Sovereign national states have become undermined by transnational actors </a:t>
            </a:r>
          </a:p>
          <a:p>
            <a:pPr lvl="1"/>
            <a:r>
              <a:rPr lang="en-GB" sz="2300" dirty="0"/>
              <a:t>…the intensification of world-wide social relationships which link distant places in such a way that local happenings are shaped by events occurring many miles away and vice-versa. (Giddens 1990:64)</a:t>
            </a:r>
          </a:p>
          <a:p>
            <a:r>
              <a:rPr lang="en-GB" sz="2300" dirty="0"/>
              <a:t>Types:</a:t>
            </a:r>
          </a:p>
          <a:p>
            <a:pPr lvl="1"/>
            <a:r>
              <a:rPr lang="en-GB" sz="2300" dirty="0"/>
              <a:t>Political globalization</a:t>
            </a:r>
          </a:p>
          <a:p>
            <a:pPr lvl="1"/>
            <a:r>
              <a:rPr lang="en-GB" sz="2300" dirty="0"/>
              <a:t>Economic globalization</a:t>
            </a:r>
          </a:p>
          <a:p>
            <a:pPr lvl="1"/>
            <a:r>
              <a:rPr lang="en-GB" sz="2300" dirty="0"/>
              <a:t>Social and cultural globalization</a:t>
            </a:r>
          </a:p>
          <a:p>
            <a:endParaRPr lang="en-GB" dirty="0"/>
          </a:p>
        </p:txBody>
      </p:sp>
      <p:sp>
        <p:nvSpPr>
          <p:cNvPr id="5" name="Footer Placeholder 4">
            <a:extLst>
              <a:ext uri="{FF2B5EF4-FFF2-40B4-BE49-F238E27FC236}">
                <a16:creationId xmlns:a16="http://schemas.microsoft.com/office/drawing/2014/main" xmlns="" id="{18AC30EB-CABD-44FB-8AF6-043E574AC8E0}"/>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429085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Globalization</a:t>
            </a:r>
          </a:p>
        </p:txBody>
      </p:sp>
      <p:sp>
        <p:nvSpPr>
          <p:cNvPr id="3" name="Content Placeholder 2"/>
          <p:cNvSpPr>
            <a:spLocks noGrp="1"/>
          </p:cNvSpPr>
          <p:nvPr>
            <p:ph idx="1"/>
          </p:nvPr>
        </p:nvSpPr>
        <p:spPr/>
        <p:txBody>
          <a:bodyPr>
            <a:normAutofit/>
          </a:bodyPr>
          <a:lstStyle/>
          <a:p>
            <a:r>
              <a:rPr lang="en-GB" sz="1800" dirty="0"/>
              <a:t>Globalisation can result in:</a:t>
            </a:r>
          </a:p>
          <a:p>
            <a:pPr lvl="1"/>
            <a:r>
              <a:rPr lang="en-GB" b="1" dirty="0"/>
              <a:t>cultural homogenisation/ homogeneity</a:t>
            </a:r>
            <a:r>
              <a:rPr lang="en-GB" dirty="0"/>
              <a:t> as an outcome of the impact of Western media and consumerism; or</a:t>
            </a:r>
          </a:p>
          <a:p>
            <a:pPr lvl="1"/>
            <a:r>
              <a:rPr lang="en-GB" dirty="0"/>
              <a:t>the emergence of </a:t>
            </a:r>
            <a:r>
              <a:rPr lang="en-GB" b="1" dirty="0"/>
              <a:t>new, exciting</a:t>
            </a:r>
            <a:r>
              <a:rPr lang="en-GB" dirty="0"/>
              <a:t> global cultural networks and </a:t>
            </a:r>
            <a:r>
              <a:rPr lang="en-GB" b="1" dirty="0"/>
              <a:t>hybrids</a:t>
            </a:r>
            <a:r>
              <a:rPr lang="en-GB" dirty="0"/>
              <a:t>; termed ‘cultural hybridisation’</a:t>
            </a:r>
          </a:p>
          <a:p>
            <a:r>
              <a:rPr lang="en-GB" sz="1800" dirty="0"/>
              <a:t>First view: cultural imperialism thesis</a:t>
            </a:r>
          </a:p>
          <a:p>
            <a:r>
              <a:rPr lang="en-GB" sz="1800" dirty="0"/>
              <a:t>More recently, latter view , also termed ‘creolization’</a:t>
            </a:r>
          </a:p>
          <a:p>
            <a:r>
              <a:rPr lang="en-GB" sz="1800" dirty="0"/>
              <a:t>Popular music = one of </a:t>
            </a:r>
            <a:r>
              <a:rPr lang="en-GB" sz="1800" i="1" dirty="0"/>
              <a:t>the </a:t>
            </a:r>
            <a:r>
              <a:rPr lang="en-GB" sz="1800" dirty="0"/>
              <a:t>globalisers</a:t>
            </a:r>
          </a:p>
        </p:txBody>
      </p:sp>
      <p:sp>
        <p:nvSpPr>
          <p:cNvPr id="5" name="Footer Placeholder 4">
            <a:extLst>
              <a:ext uri="{FF2B5EF4-FFF2-40B4-BE49-F238E27FC236}">
                <a16:creationId xmlns:a16="http://schemas.microsoft.com/office/drawing/2014/main" xmlns="" id="{AB4EB8E2-8CFF-49AE-8669-42B80C9D9D14}"/>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281418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GB" dirty="0"/>
              <a:t>perspectives on globalization</a:t>
            </a:r>
          </a:p>
        </p:txBody>
      </p:sp>
      <p:sp>
        <p:nvSpPr>
          <p:cNvPr id="121859" name="Rectangle 3"/>
          <p:cNvSpPr>
            <a:spLocks noGrp="1" noChangeArrowheads="1"/>
          </p:cNvSpPr>
          <p:nvPr>
            <p:ph type="body" idx="1"/>
          </p:nvPr>
        </p:nvSpPr>
        <p:spPr/>
        <p:txBody>
          <a:bodyPr>
            <a:normAutofit fontScale="92500"/>
          </a:bodyPr>
          <a:lstStyle/>
          <a:p>
            <a:pPr marL="609600" indent="-609600">
              <a:buFontTx/>
              <a:buAutoNum type="arabicPeriod"/>
            </a:pPr>
            <a:endParaRPr lang="en-GB" sz="2800" dirty="0"/>
          </a:p>
          <a:p>
            <a:pPr marL="609600" indent="-609600">
              <a:buFontTx/>
              <a:buAutoNum type="arabicPeriod"/>
            </a:pPr>
            <a:r>
              <a:rPr lang="en-GB" sz="2800" dirty="0"/>
              <a:t>a form of globalization has been in progress throughout history</a:t>
            </a:r>
          </a:p>
          <a:p>
            <a:pPr marL="609600" indent="-609600">
              <a:buFontTx/>
              <a:buAutoNum type="arabicPeriod"/>
            </a:pPr>
            <a:r>
              <a:rPr lang="en-GB" sz="2800" dirty="0"/>
              <a:t>globalization is an outcome of capitalism in the modern period</a:t>
            </a:r>
          </a:p>
          <a:p>
            <a:pPr marL="609600" indent="-609600">
              <a:buFontTx/>
              <a:buAutoNum type="arabicPeriod"/>
            </a:pPr>
            <a:r>
              <a:rPr lang="en-GB" sz="2800" dirty="0"/>
              <a:t>globalization is the product of the post-</a:t>
            </a:r>
            <a:r>
              <a:rPr lang="en-GB" sz="2800" dirty="0" err="1"/>
              <a:t>Fordist</a:t>
            </a:r>
            <a:r>
              <a:rPr lang="en-GB" sz="2800" dirty="0"/>
              <a:t> disorganised capital of post-industrialism and post-modernity that has replaced old </a:t>
            </a:r>
            <a:r>
              <a:rPr lang="en-GB" sz="2800" dirty="0" err="1"/>
              <a:t>Fordist</a:t>
            </a:r>
            <a:r>
              <a:rPr lang="en-GB" sz="2800" dirty="0"/>
              <a:t> organized capital.</a:t>
            </a:r>
          </a:p>
          <a:p>
            <a:pPr marL="609600" indent="-609600"/>
            <a:endParaRPr lang="en-GB" sz="2800" dirty="0"/>
          </a:p>
        </p:txBody>
      </p:sp>
      <p:sp>
        <p:nvSpPr>
          <p:cNvPr id="2" name="Footer Placeholder 1">
            <a:extLst>
              <a:ext uri="{FF2B5EF4-FFF2-40B4-BE49-F238E27FC236}">
                <a16:creationId xmlns:a16="http://schemas.microsoft.com/office/drawing/2014/main" xmlns="" id="{D0C4EFF6-C5A7-4FE2-B074-B6FDD1C3AF61}"/>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367375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a:t>Historical perspectives</a:t>
            </a:r>
          </a:p>
        </p:txBody>
      </p:sp>
      <p:sp>
        <p:nvSpPr>
          <p:cNvPr id="124931" name="Rectangle 3"/>
          <p:cNvSpPr>
            <a:spLocks noGrp="1" noChangeArrowheads="1"/>
          </p:cNvSpPr>
          <p:nvPr>
            <p:ph type="body" idx="1"/>
          </p:nvPr>
        </p:nvSpPr>
        <p:spPr/>
        <p:txBody>
          <a:bodyPr/>
          <a:lstStyle/>
          <a:p>
            <a:pPr marL="609600" indent="-609600">
              <a:buFontTx/>
              <a:buAutoNum type="arabicPeriod"/>
            </a:pPr>
            <a:endParaRPr lang="en-GB" dirty="0"/>
          </a:p>
          <a:p>
            <a:pPr marL="609600" indent="-609600"/>
            <a:r>
              <a:rPr lang="en-GB" sz="2800" b="0" dirty="0"/>
              <a:t>Europe at the centre of a ‘global </a:t>
            </a:r>
            <a:r>
              <a:rPr lang="en-GB" sz="2800" b="0" dirty="0" err="1"/>
              <a:t>ecumene</a:t>
            </a:r>
            <a:r>
              <a:rPr lang="en-GB" sz="2800" b="0" dirty="0"/>
              <a:t>’</a:t>
            </a:r>
          </a:p>
          <a:p>
            <a:pPr marL="609600" indent="-609600"/>
            <a:r>
              <a:rPr lang="en-GB" sz="2800" b="0" dirty="0"/>
              <a:t>‘European superiority’</a:t>
            </a:r>
            <a:endParaRPr lang="en-GB" sz="2800" dirty="0"/>
          </a:p>
          <a:p>
            <a:pPr marL="609600" indent="-609600"/>
            <a:endParaRPr lang="en-GB" dirty="0"/>
          </a:p>
        </p:txBody>
      </p:sp>
      <p:sp>
        <p:nvSpPr>
          <p:cNvPr id="2" name="Footer Placeholder 1">
            <a:extLst>
              <a:ext uri="{FF2B5EF4-FFF2-40B4-BE49-F238E27FC236}">
                <a16:creationId xmlns:a16="http://schemas.microsoft.com/office/drawing/2014/main" xmlns="" id="{39D26A2C-0165-4859-BC16-9CDAAFB566B2}"/>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1585160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3462338" y="819150"/>
            <a:ext cx="9144000" cy="369332"/>
          </a:xfrm>
          <a:prstGeom prst="rect">
            <a:avLst/>
          </a:prstGeom>
          <a:noFill/>
          <a:ln w="9525">
            <a:noFill/>
            <a:miter lim="800000"/>
            <a:headEnd/>
            <a:tailEnd/>
          </a:ln>
          <a:effectLst/>
        </p:spPr>
        <p:txBody>
          <a:bodyPr>
            <a:spAutoFit/>
          </a:bodyPr>
          <a:lstStyle/>
          <a:p>
            <a:endParaRPr lang="en-GB"/>
          </a:p>
        </p:txBody>
      </p:sp>
      <p:pic>
        <p:nvPicPr>
          <p:cNvPr id="20484" name="Picture 4"/>
          <p:cNvPicPr>
            <a:picLocks noChangeAspect="1" noChangeArrowheads="1"/>
          </p:cNvPicPr>
          <p:nvPr/>
        </p:nvPicPr>
        <p:blipFill>
          <a:blip r:embed="rId3" cstate="print"/>
          <a:srcRect/>
          <a:stretch>
            <a:fillRect/>
          </a:stretch>
        </p:blipFill>
        <p:spPr bwMode="auto">
          <a:xfrm>
            <a:off x="1299683" y="612935"/>
            <a:ext cx="5686922" cy="5635465"/>
          </a:xfrm>
          <a:prstGeom prst="rect">
            <a:avLst/>
          </a:prstGeom>
          <a:noFill/>
        </p:spPr>
      </p:pic>
      <p:sp>
        <p:nvSpPr>
          <p:cNvPr id="2" name="Footer Placeholder 1">
            <a:extLst>
              <a:ext uri="{FF2B5EF4-FFF2-40B4-BE49-F238E27FC236}">
                <a16:creationId xmlns:a16="http://schemas.microsoft.com/office/drawing/2014/main" xmlns="" id="{AAD857BE-C8EF-4585-8EE4-706DAAC722F1}"/>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13826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vertical)">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751" y="252663"/>
            <a:ext cx="10353761" cy="1326321"/>
          </a:xfrm>
        </p:spPr>
        <p:txBody>
          <a:bodyPr/>
          <a:lstStyle/>
          <a:p>
            <a:r>
              <a:rPr lang="en-GB" dirty="0"/>
              <a:t>Spotlight on Latin America…</a:t>
            </a:r>
          </a:p>
        </p:txBody>
      </p:sp>
      <p:sp>
        <p:nvSpPr>
          <p:cNvPr id="3" name="Content Placeholder 2"/>
          <p:cNvSpPr>
            <a:spLocks noGrp="1"/>
          </p:cNvSpPr>
          <p:nvPr>
            <p:ph idx="1"/>
          </p:nvPr>
        </p:nvSpPr>
        <p:spPr>
          <a:xfrm>
            <a:off x="962020" y="1432354"/>
            <a:ext cx="10165492" cy="4556554"/>
          </a:xfrm>
        </p:spPr>
        <p:txBody>
          <a:bodyPr>
            <a:normAutofit fontScale="92500" lnSpcReduction="20000"/>
          </a:bodyPr>
          <a:lstStyle/>
          <a:p>
            <a:r>
              <a:rPr lang="en-GB" dirty="0"/>
              <a:t>Peoples of African, Asian and European stocks brought together </a:t>
            </a:r>
          </a:p>
          <a:p>
            <a:r>
              <a:rPr lang="en-GB" dirty="0"/>
              <a:t>1492, the Italian, Christopher Columbus reached the island of San Salvador, calling it ‘India’ and the inhabitants ‘Indian’; later he discovered parts of the </a:t>
            </a:r>
            <a:r>
              <a:rPr lang="en-GB" dirty="0" err="1"/>
              <a:t>Carribean</a:t>
            </a:r>
            <a:r>
              <a:rPr lang="en-GB" dirty="0"/>
              <a:t>…Spanish claims</a:t>
            </a:r>
          </a:p>
          <a:p>
            <a:r>
              <a:rPr lang="en-GB" dirty="0"/>
              <a:t>1519, historic encounter of the mountain capital city of the Aztecs (Tenochtitlan) with imperial status, ruling some twenty million people in Mesoamerica (with strong cultural traditions adapted from the Maya’s civilisation)…present-day Mexico City </a:t>
            </a:r>
          </a:p>
          <a:p>
            <a:r>
              <a:rPr lang="en-GB" dirty="0"/>
              <a:t>Promulgation of the Roman Catholic faith throughout Latin America; Native Americans acquiring expertise in European polyphonic music</a:t>
            </a:r>
          </a:p>
          <a:p>
            <a:r>
              <a:rPr lang="en-GB" dirty="0"/>
              <a:t>1524, Spanish conquest of the Incas of Peru, ruling present-day Ecuador, Peru, Bolivia, and parts of Argentina and Chile (also superb artistic traditions and culture)</a:t>
            </a:r>
          </a:p>
          <a:p>
            <a:r>
              <a:rPr lang="en-GB" dirty="0"/>
              <a:t>Spanish hold on </a:t>
            </a:r>
            <a:r>
              <a:rPr lang="en-GB" dirty="0" err="1"/>
              <a:t>Meso</a:t>
            </a:r>
            <a:r>
              <a:rPr lang="en-GB" dirty="0"/>
              <a:t>- and South America with Mexico and Peru (the most populated areas) as chief centres of colonisation </a:t>
            </a:r>
          </a:p>
          <a:p>
            <a:endParaRPr lang="en-GB" dirty="0"/>
          </a:p>
        </p:txBody>
      </p:sp>
      <p:sp>
        <p:nvSpPr>
          <p:cNvPr id="5" name="Footer Placeholder 4">
            <a:extLst>
              <a:ext uri="{FF2B5EF4-FFF2-40B4-BE49-F238E27FC236}">
                <a16:creationId xmlns:a16="http://schemas.microsoft.com/office/drawing/2014/main" xmlns="" id="{C75D600A-4F97-461D-90D2-AD0F456585FF}"/>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210032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GB" dirty="0"/>
              <a:t>2. Globalisation as an outcome of capitalism in the modern period</a:t>
            </a:r>
          </a:p>
        </p:txBody>
      </p:sp>
      <p:sp>
        <p:nvSpPr>
          <p:cNvPr id="126979" name="Rectangle 3"/>
          <p:cNvSpPr>
            <a:spLocks noGrp="1" noChangeArrowheads="1"/>
          </p:cNvSpPr>
          <p:nvPr>
            <p:ph type="body" idx="1"/>
          </p:nvPr>
        </p:nvSpPr>
        <p:spPr/>
        <p:txBody>
          <a:bodyPr/>
          <a:lstStyle/>
          <a:p>
            <a:pPr>
              <a:lnSpc>
                <a:spcPct val="90000"/>
              </a:lnSpc>
              <a:buFontTx/>
              <a:buNone/>
            </a:pPr>
            <a:endParaRPr lang="en-GB" b="0" dirty="0"/>
          </a:p>
          <a:p>
            <a:pPr>
              <a:lnSpc>
                <a:spcPct val="90000"/>
              </a:lnSpc>
            </a:pPr>
            <a:r>
              <a:rPr lang="en-GB" sz="2400" b="0" dirty="0"/>
              <a:t>a ‘consequence of modernity’ (Giddens 1990)</a:t>
            </a:r>
          </a:p>
          <a:p>
            <a:pPr>
              <a:lnSpc>
                <a:spcPct val="90000"/>
              </a:lnSpc>
            </a:pPr>
            <a:r>
              <a:rPr lang="en-GB" sz="2400" b="0" dirty="0"/>
              <a:t>‘high modernity’… modernity has now moved into a global stage </a:t>
            </a:r>
          </a:p>
          <a:p>
            <a:pPr>
              <a:lnSpc>
                <a:spcPct val="90000"/>
              </a:lnSpc>
            </a:pPr>
            <a:r>
              <a:rPr lang="en-GB" sz="2400" b="0" dirty="0"/>
              <a:t>‘world society’</a:t>
            </a:r>
          </a:p>
          <a:p>
            <a:pPr>
              <a:lnSpc>
                <a:spcPct val="90000"/>
              </a:lnSpc>
            </a:pPr>
            <a:endParaRPr lang="en-GB" b="0" dirty="0"/>
          </a:p>
          <a:p>
            <a:pPr>
              <a:lnSpc>
                <a:spcPct val="90000"/>
              </a:lnSpc>
            </a:pPr>
            <a:endParaRPr lang="en-GB" dirty="0"/>
          </a:p>
        </p:txBody>
      </p:sp>
      <p:sp>
        <p:nvSpPr>
          <p:cNvPr id="2" name="Footer Placeholder 1">
            <a:extLst>
              <a:ext uri="{FF2B5EF4-FFF2-40B4-BE49-F238E27FC236}">
                <a16:creationId xmlns:a16="http://schemas.microsoft.com/office/drawing/2014/main" xmlns="" id="{36ECAF12-24A6-44CB-A054-73FA93FEB3E0}"/>
              </a:ext>
            </a:extLst>
          </p:cNvPr>
          <p:cNvSpPr>
            <a:spLocks noGrp="1"/>
          </p:cNvSpPr>
          <p:nvPr>
            <p:ph type="ftr" sz="quarter" idx="11"/>
          </p:nvPr>
        </p:nvSpPr>
        <p:spPr/>
        <p:txBody>
          <a:bodyPr/>
          <a:lstStyle/>
          <a:p>
            <a:r>
              <a:rPr lang="en-US"/>
              <a:t>Simone Krüger Bridge © Equinox</a:t>
            </a:r>
            <a:endParaRPr lang="en-US" dirty="0"/>
          </a:p>
        </p:txBody>
      </p:sp>
    </p:spTree>
    <p:extLst>
      <p:ext uri="{BB962C8B-B14F-4D97-AF65-F5344CB8AC3E}">
        <p14:creationId xmlns:p14="http://schemas.microsoft.com/office/powerpoint/2010/main" val="10620879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ed81763-6048-44d2-b0ef-ad1fb3a94be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65</TotalTime>
  <Words>3450</Words>
  <Application>Microsoft Macintosh PowerPoint</Application>
  <PresentationFormat>Widescreen</PresentationFormat>
  <Paragraphs>219</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Bookman Old Style</vt:lpstr>
      <vt:lpstr>Calibri</vt:lpstr>
      <vt:lpstr>Rockwell</vt:lpstr>
      <vt:lpstr>Times New Roman</vt:lpstr>
      <vt:lpstr>Damask</vt:lpstr>
      <vt:lpstr>PowerPoint Presentation</vt:lpstr>
      <vt:lpstr>Synopsis</vt:lpstr>
      <vt:lpstr>GlobaliZation</vt:lpstr>
      <vt:lpstr>Globalization</vt:lpstr>
      <vt:lpstr>perspectives on globalization</vt:lpstr>
      <vt:lpstr>Historical perspectives</vt:lpstr>
      <vt:lpstr>PowerPoint Presentation</vt:lpstr>
      <vt:lpstr>Spotlight on Latin America…</vt:lpstr>
      <vt:lpstr>2. Globalisation as an outcome of capitalism in the modern period</vt:lpstr>
      <vt:lpstr>3. Globalization is global capitalism</vt:lpstr>
      <vt:lpstr>Excursion: What is Fordism and post-Fordism?</vt:lpstr>
      <vt:lpstr>PowerPoint Presentation</vt:lpstr>
      <vt:lpstr>Globalization</vt:lpstr>
      <vt:lpstr>Globalization</vt:lpstr>
    </vt:vector>
  </TitlesOfParts>
  <Company>Liverpool John Moores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Krueger</dc:creator>
  <cp:lastModifiedBy>Janet Joyce</cp:lastModifiedBy>
  <cp:revision>21</cp:revision>
  <dcterms:created xsi:type="dcterms:W3CDTF">2017-09-28T08:24:44Z</dcterms:created>
  <dcterms:modified xsi:type="dcterms:W3CDTF">2018-03-17T09:51:56Z</dcterms:modified>
</cp:coreProperties>
</file>