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0"/>
  </p:notesMasterIdLst>
  <p:handoutMasterIdLst>
    <p:handoutMasterId r:id="rId21"/>
  </p:handoutMasterIdLst>
  <p:sldIdLst>
    <p:sldId id="294" r:id="rId2"/>
    <p:sldId id="295" r:id="rId3"/>
    <p:sldId id="297" r:id="rId4"/>
    <p:sldId id="296" r:id="rId5"/>
    <p:sldId id="298" r:id="rId6"/>
    <p:sldId id="259" r:id="rId7"/>
    <p:sldId id="260" r:id="rId8"/>
    <p:sldId id="300" r:id="rId9"/>
    <p:sldId id="262" r:id="rId10"/>
    <p:sldId id="301" r:id="rId11"/>
    <p:sldId id="302" r:id="rId12"/>
    <p:sldId id="303" r:id="rId13"/>
    <p:sldId id="304" r:id="rId14"/>
    <p:sldId id="305" r:id="rId15"/>
    <p:sldId id="306" r:id="rId16"/>
    <p:sldId id="307" r:id="rId17"/>
    <p:sldId id="308" r:id="rId18"/>
    <p:sldId id="309" r:id="rId19"/>
  </p:sldIdLst>
  <p:sldSz cx="12192000" cy="6858000"/>
  <p:notesSz cx="6858000" cy="9144000"/>
  <p:custDataLst>
    <p:tags r:id="rId2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e Krueger" initials="SK"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83287" autoAdjust="0"/>
  </p:normalViewPr>
  <p:slideViewPr>
    <p:cSldViewPr snapToGrid="0">
      <p:cViewPr varScale="1">
        <p:scale>
          <a:sx n="104" d="100"/>
          <a:sy n="104" d="100"/>
        </p:scale>
        <p:origin x="93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tags" Target="tags/tag1.xml"/><Relationship Id="rId23" Type="http://schemas.openxmlformats.org/officeDocument/2006/relationships/commentAuthors" Target="commentAuthors.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28"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60499B-6B1F-4B72-B31A-141F0E356742}" type="doc">
      <dgm:prSet loTypeId="urn:microsoft.com/office/officeart/2008/layout/LinedList" loCatId="list" qsTypeId="urn:microsoft.com/office/officeart/2005/8/quickstyle/simple1" qsCatId="simple" csTypeId="urn:microsoft.com/office/officeart/2005/8/colors/accent2_4" csCatId="accent2"/>
      <dgm:spPr/>
      <dgm:t>
        <a:bodyPr/>
        <a:lstStyle/>
        <a:p>
          <a:endParaRPr lang="en-US"/>
        </a:p>
      </dgm:t>
    </dgm:pt>
    <dgm:pt modelId="{75E86C16-145A-4D90-9E98-C5212A1B7070}">
      <dgm:prSet/>
      <dgm:spPr/>
      <dgm:t>
        <a:bodyPr/>
        <a:lstStyle/>
        <a:p>
          <a:r>
            <a:rPr lang="en-GB"/>
            <a:t>Since the late 19</a:t>
          </a:r>
          <a:r>
            <a:rPr lang="en-GB" baseline="30000"/>
            <a:t>th</a:t>
          </a:r>
          <a:r>
            <a:rPr lang="en-GB"/>
            <a:t> century, commodification of classical music</a:t>
          </a:r>
          <a:endParaRPr lang="en-US"/>
        </a:p>
      </dgm:t>
    </dgm:pt>
    <dgm:pt modelId="{077F4D75-E3DE-4499-9595-47A0661F2DF8}" type="parTrans" cxnId="{CC204B98-3E6D-49DD-9D3D-4ACA743DD125}">
      <dgm:prSet/>
      <dgm:spPr/>
      <dgm:t>
        <a:bodyPr/>
        <a:lstStyle/>
        <a:p>
          <a:endParaRPr lang="en-US"/>
        </a:p>
      </dgm:t>
    </dgm:pt>
    <dgm:pt modelId="{0485B3D7-2E6E-483E-9B75-B204039628F7}" type="sibTrans" cxnId="{CC204B98-3E6D-49DD-9D3D-4ACA743DD125}">
      <dgm:prSet/>
      <dgm:spPr/>
      <dgm:t>
        <a:bodyPr/>
        <a:lstStyle/>
        <a:p>
          <a:endParaRPr lang="en-US"/>
        </a:p>
      </dgm:t>
    </dgm:pt>
    <dgm:pt modelId="{4021AEF1-EC6A-49D3-B386-5541D46C75BA}">
      <dgm:prSet/>
      <dgm:spPr/>
      <dgm:t>
        <a:bodyPr/>
        <a:lstStyle/>
        <a:p>
          <a:r>
            <a:rPr lang="en-GB"/>
            <a:t>Individuality, genius</a:t>
          </a:r>
          <a:endParaRPr lang="en-US"/>
        </a:p>
      </dgm:t>
    </dgm:pt>
    <dgm:pt modelId="{988F2091-A156-44FA-9D9E-68F36E3A8F54}" type="parTrans" cxnId="{051F2512-7E0A-49A2-BDA5-DF54FC9E54A2}">
      <dgm:prSet/>
      <dgm:spPr/>
      <dgm:t>
        <a:bodyPr/>
        <a:lstStyle/>
        <a:p>
          <a:endParaRPr lang="en-US"/>
        </a:p>
      </dgm:t>
    </dgm:pt>
    <dgm:pt modelId="{5543671A-BEB4-404D-A9CF-B0E0A9070317}" type="sibTrans" cxnId="{051F2512-7E0A-49A2-BDA5-DF54FC9E54A2}">
      <dgm:prSet/>
      <dgm:spPr/>
      <dgm:t>
        <a:bodyPr/>
        <a:lstStyle/>
        <a:p>
          <a:endParaRPr lang="en-US"/>
        </a:p>
      </dgm:t>
    </dgm:pt>
    <dgm:pt modelId="{8616409A-7EF6-4D61-93AC-64264D234C6C}">
      <dgm:prSet/>
      <dgm:spPr/>
      <dgm:t>
        <a:bodyPr/>
        <a:lstStyle/>
        <a:p>
          <a:r>
            <a:rPr lang="en-GB"/>
            <a:t>Marketing: class structure and taste</a:t>
          </a:r>
          <a:endParaRPr lang="en-US"/>
        </a:p>
      </dgm:t>
    </dgm:pt>
    <dgm:pt modelId="{CEEE3681-50AF-447E-BAAF-D5BC86CB5B28}" type="parTrans" cxnId="{74FE9D1C-18EF-4E98-84A7-C2E1D575AEC5}">
      <dgm:prSet/>
      <dgm:spPr/>
      <dgm:t>
        <a:bodyPr/>
        <a:lstStyle/>
        <a:p>
          <a:endParaRPr lang="en-US"/>
        </a:p>
      </dgm:t>
    </dgm:pt>
    <dgm:pt modelId="{8683AC96-4147-4169-BAF0-7882C75525C4}" type="sibTrans" cxnId="{74FE9D1C-18EF-4E98-84A7-C2E1D575AEC5}">
      <dgm:prSet/>
      <dgm:spPr/>
      <dgm:t>
        <a:bodyPr/>
        <a:lstStyle/>
        <a:p>
          <a:endParaRPr lang="en-US"/>
        </a:p>
      </dgm:t>
    </dgm:pt>
    <dgm:pt modelId="{06C2EE05-927F-4285-A428-4E97CA620627}">
      <dgm:prSet/>
      <dgm:spPr/>
      <dgm:t>
        <a:bodyPr/>
        <a:lstStyle/>
        <a:p>
          <a:r>
            <a:rPr lang="en-GB"/>
            <a:t>Opera, solo performance, orchestral recordings</a:t>
          </a:r>
          <a:endParaRPr lang="en-US"/>
        </a:p>
      </dgm:t>
    </dgm:pt>
    <dgm:pt modelId="{E338063C-74F4-46EE-A651-F1E34495C1F6}" type="parTrans" cxnId="{24FA15EE-2D16-4F6E-9B0F-085FA12249DB}">
      <dgm:prSet/>
      <dgm:spPr/>
      <dgm:t>
        <a:bodyPr/>
        <a:lstStyle/>
        <a:p>
          <a:endParaRPr lang="en-US"/>
        </a:p>
      </dgm:t>
    </dgm:pt>
    <dgm:pt modelId="{7B25A405-DF96-4535-A552-70E3E9E00519}" type="sibTrans" cxnId="{24FA15EE-2D16-4F6E-9B0F-085FA12249DB}">
      <dgm:prSet/>
      <dgm:spPr/>
      <dgm:t>
        <a:bodyPr/>
        <a:lstStyle/>
        <a:p>
          <a:endParaRPr lang="en-US"/>
        </a:p>
      </dgm:t>
    </dgm:pt>
    <dgm:pt modelId="{F9BFBC6B-93E0-41C6-AA93-4EEC5EF9AA3E}">
      <dgm:prSet/>
      <dgm:spPr/>
      <dgm:t>
        <a:bodyPr/>
        <a:lstStyle/>
        <a:p>
          <a:r>
            <a:rPr lang="en-GB"/>
            <a:t>Examples: Latin America, Arab Middle East</a:t>
          </a:r>
          <a:endParaRPr lang="en-US"/>
        </a:p>
      </dgm:t>
    </dgm:pt>
    <dgm:pt modelId="{DD5B2F0B-F407-4B73-BDB3-38CCAA385AE6}" type="parTrans" cxnId="{5270B180-4021-4ECC-91BE-87AF4AD9803D}">
      <dgm:prSet/>
      <dgm:spPr/>
      <dgm:t>
        <a:bodyPr/>
        <a:lstStyle/>
        <a:p>
          <a:endParaRPr lang="en-US"/>
        </a:p>
      </dgm:t>
    </dgm:pt>
    <dgm:pt modelId="{C8D5CB5B-B35D-442F-AA4B-A7FE77623733}" type="sibTrans" cxnId="{5270B180-4021-4ECC-91BE-87AF4AD9803D}">
      <dgm:prSet/>
      <dgm:spPr/>
      <dgm:t>
        <a:bodyPr/>
        <a:lstStyle/>
        <a:p>
          <a:endParaRPr lang="en-US"/>
        </a:p>
      </dgm:t>
    </dgm:pt>
    <dgm:pt modelId="{1889EF24-8C71-4711-BB08-86478A58C66C}" type="pres">
      <dgm:prSet presAssocID="{7960499B-6B1F-4B72-B31A-141F0E356742}" presName="vert0" presStyleCnt="0">
        <dgm:presLayoutVars>
          <dgm:dir/>
          <dgm:animOne val="branch"/>
          <dgm:animLvl val="lvl"/>
        </dgm:presLayoutVars>
      </dgm:prSet>
      <dgm:spPr/>
      <dgm:t>
        <a:bodyPr/>
        <a:lstStyle/>
        <a:p>
          <a:endParaRPr lang="en-US"/>
        </a:p>
      </dgm:t>
    </dgm:pt>
    <dgm:pt modelId="{A1FEA400-9E0C-4103-A2FF-02A37ED3AA3B}" type="pres">
      <dgm:prSet presAssocID="{75E86C16-145A-4D90-9E98-C5212A1B7070}" presName="thickLine" presStyleLbl="alignNode1" presStyleIdx="0" presStyleCnt="5"/>
      <dgm:spPr/>
    </dgm:pt>
    <dgm:pt modelId="{98841999-BF94-410A-9AE3-AD6DAA251EFC}" type="pres">
      <dgm:prSet presAssocID="{75E86C16-145A-4D90-9E98-C5212A1B7070}" presName="horz1" presStyleCnt="0"/>
      <dgm:spPr/>
    </dgm:pt>
    <dgm:pt modelId="{1FD92FA8-00E0-41F3-B59D-53B78BD846D7}" type="pres">
      <dgm:prSet presAssocID="{75E86C16-145A-4D90-9E98-C5212A1B7070}" presName="tx1" presStyleLbl="revTx" presStyleIdx="0" presStyleCnt="5"/>
      <dgm:spPr/>
      <dgm:t>
        <a:bodyPr/>
        <a:lstStyle/>
        <a:p>
          <a:endParaRPr lang="en-US"/>
        </a:p>
      </dgm:t>
    </dgm:pt>
    <dgm:pt modelId="{16198A03-8CA2-45DF-A887-BAD0BE52CDF1}" type="pres">
      <dgm:prSet presAssocID="{75E86C16-145A-4D90-9E98-C5212A1B7070}" presName="vert1" presStyleCnt="0"/>
      <dgm:spPr/>
    </dgm:pt>
    <dgm:pt modelId="{541E637D-F887-4BFA-9112-91538E2EDF28}" type="pres">
      <dgm:prSet presAssocID="{4021AEF1-EC6A-49D3-B386-5541D46C75BA}" presName="thickLine" presStyleLbl="alignNode1" presStyleIdx="1" presStyleCnt="5"/>
      <dgm:spPr/>
    </dgm:pt>
    <dgm:pt modelId="{A9A13B1F-45F4-4D8A-9209-19063ECC2C68}" type="pres">
      <dgm:prSet presAssocID="{4021AEF1-EC6A-49D3-B386-5541D46C75BA}" presName="horz1" presStyleCnt="0"/>
      <dgm:spPr/>
    </dgm:pt>
    <dgm:pt modelId="{140673B9-D048-4FD8-8400-7233D0E35967}" type="pres">
      <dgm:prSet presAssocID="{4021AEF1-EC6A-49D3-B386-5541D46C75BA}" presName="tx1" presStyleLbl="revTx" presStyleIdx="1" presStyleCnt="5"/>
      <dgm:spPr/>
      <dgm:t>
        <a:bodyPr/>
        <a:lstStyle/>
        <a:p>
          <a:endParaRPr lang="en-US"/>
        </a:p>
      </dgm:t>
    </dgm:pt>
    <dgm:pt modelId="{AD145549-FFD6-4AC7-AD0E-F7BF9211B381}" type="pres">
      <dgm:prSet presAssocID="{4021AEF1-EC6A-49D3-B386-5541D46C75BA}" presName="vert1" presStyleCnt="0"/>
      <dgm:spPr/>
    </dgm:pt>
    <dgm:pt modelId="{1913BD1D-5398-4C6E-B12E-97B05CBE1892}" type="pres">
      <dgm:prSet presAssocID="{8616409A-7EF6-4D61-93AC-64264D234C6C}" presName="thickLine" presStyleLbl="alignNode1" presStyleIdx="2" presStyleCnt="5"/>
      <dgm:spPr/>
    </dgm:pt>
    <dgm:pt modelId="{798A7C1E-019C-4DAE-B4EF-501188CE0D31}" type="pres">
      <dgm:prSet presAssocID="{8616409A-7EF6-4D61-93AC-64264D234C6C}" presName="horz1" presStyleCnt="0"/>
      <dgm:spPr/>
    </dgm:pt>
    <dgm:pt modelId="{97210487-2A42-4B1D-8C19-26CA184C051F}" type="pres">
      <dgm:prSet presAssocID="{8616409A-7EF6-4D61-93AC-64264D234C6C}" presName="tx1" presStyleLbl="revTx" presStyleIdx="2" presStyleCnt="5"/>
      <dgm:spPr/>
      <dgm:t>
        <a:bodyPr/>
        <a:lstStyle/>
        <a:p>
          <a:endParaRPr lang="en-US"/>
        </a:p>
      </dgm:t>
    </dgm:pt>
    <dgm:pt modelId="{8C471CB4-1DC2-4ED8-904D-AE0F73E07DEE}" type="pres">
      <dgm:prSet presAssocID="{8616409A-7EF6-4D61-93AC-64264D234C6C}" presName="vert1" presStyleCnt="0"/>
      <dgm:spPr/>
    </dgm:pt>
    <dgm:pt modelId="{2A3EB3A9-A06E-43A8-A630-1AFAD0E266D6}" type="pres">
      <dgm:prSet presAssocID="{06C2EE05-927F-4285-A428-4E97CA620627}" presName="thickLine" presStyleLbl="alignNode1" presStyleIdx="3" presStyleCnt="5"/>
      <dgm:spPr/>
    </dgm:pt>
    <dgm:pt modelId="{E79D0475-F119-426F-893D-80A8E9939E9B}" type="pres">
      <dgm:prSet presAssocID="{06C2EE05-927F-4285-A428-4E97CA620627}" presName="horz1" presStyleCnt="0"/>
      <dgm:spPr/>
    </dgm:pt>
    <dgm:pt modelId="{C9ED1685-F0E9-492E-887F-4DC895DEDBED}" type="pres">
      <dgm:prSet presAssocID="{06C2EE05-927F-4285-A428-4E97CA620627}" presName="tx1" presStyleLbl="revTx" presStyleIdx="3" presStyleCnt="5"/>
      <dgm:spPr/>
      <dgm:t>
        <a:bodyPr/>
        <a:lstStyle/>
        <a:p>
          <a:endParaRPr lang="en-US"/>
        </a:p>
      </dgm:t>
    </dgm:pt>
    <dgm:pt modelId="{4AD364E5-FEA5-444E-A804-97006E8E8785}" type="pres">
      <dgm:prSet presAssocID="{06C2EE05-927F-4285-A428-4E97CA620627}" presName="vert1" presStyleCnt="0"/>
      <dgm:spPr/>
    </dgm:pt>
    <dgm:pt modelId="{25DEE000-0531-4A81-84A6-41518ED9C1CF}" type="pres">
      <dgm:prSet presAssocID="{F9BFBC6B-93E0-41C6-AA93-4EEC5EF9AA3E}" presName="thickLine" presStyleLbl="alignNode1" presStyleIdx="4" presStyleCnt="5"/>
      <dgm:spPr/>
    </dgm:pt>
    <dgm:pt modelId="{647A9395-7BF9-4CB8-A48C-82724F301315}" type="pres">
      <dgm:prSet presAssocID="{F9BFBC6B-93E0-41C6-AA93-4EEC5EF9AA3E}" presName="horz1" presStyleCnt="0"/>
      <dgm:spPr/>
    </dgm:pt>
    <dgm:pt modelId="{AAA1E4B1-9474-4A29-A8C8-47B4DDA4ABA6}" type="pres">
      <dgm:prSet presAssocID="{F9BFBC6B-93E0-41C6-AA93-4EEC5EF9AA3E}" presName="tx1" presStyleLbl="revTx" presStyleIdx="4" presStyleCnt="5"/>
      <dgm:spPr/>
      <dgm:t>
        <a:bodyPr/>
        <a:lstStyle/>
        <a:p>
          <a:endParaRPr lang="en-US"/>
        </a:p>
      </dgm:t>
    </dgm:pt>
    <dgm:pt modelId="{217D58F0-C2EB-44D1-B36A-1B97C96C1901}" type="pres">
      <dgm:prSet presAssocID="{F9BFBC6B-93E0-41C6-AA93-4EEC5EF9AA3E}" presName="vert1" presStyleCnt="0"/>
      <dgm:spPr/>
    </dgm:pt>
  </dgm:ptLst>
  <dgm:cxnLst>
    <dgm:cxn modelId="{CC204B98-3E6D-49DD-9D3D-4ACA743DD125}" srcId="{7960499B-6B1F-4B72-B31A-141F0E356742}" destId="{75E86C16-145A-4D90-9E98-C5212A1B7070}" srcOrd="0" destOrd="0" parTransId="{077F4D75-E3DE-4499-9595-47A0661F2DF8}" sibTransId="{0485B3D7-2E6E-483E-9B75-B204039628F7}"/>
    <dgm:cxn modelId="{24FA15EE-2D16-4F6E-9B0F-085FA12249DB}" srcId="{7960499B-6B1F-4B72-B31A-141F0E356742}" destId="{06C2EE05-927F-4285-A428-4E97CA620627}" srcOrd="3" destOrd="0" parTransId="{E338063C-74F4-46EE-A651-F1E34495C1F6}" sibTransId="{7B25A405-DF96-4535-A552-70E3E9E00519}"/>
    <dgm:cxn modelId="{74FE9D1C-18EF-4E98-84A7-C2E1D575AEC5}" srcId="{7960499B-6B1F-4B72-B31A-141F0E356742}" destId="{8616409A-7EF6-4D61-93AC-64264D234C6C}" srcOrd="2" destOrd="0" parTransId="{CEEE3681-50AF-447E-BAAF-D5BC86CB5B28}" sibTransId="{8683AC96-4147-4169-BAF0-7882C75525C4}"/>
    <dgm:cxn modelId="{1748E5C9-8DC9-4855-B8E2-3581C13F3EB7}" type="presOf" srcId="{F9BFBC6B-93E0-41C6-AA93-4EEC5EF9AA3E}" destId="{AAA1E4B1-9474-4A29-A8C8-47B4DDA4ABA6}" srcOrd="0" destOrd="0" presId="urn:microsoft.com/office/officeart/2008/layout/LinedList"/>
    <dgm:cxn modelId="{014201C8-D721-46F1-8FC0-6A275C0B6096}" type="presOf" srcId="{75E86C16-145A-4D90-9E98-C5212A1B7070}" destId="{1FD92FA8-00E0-41F3-B59D-53B78BD846D7}" srcOrd="0" destOrd="0" presId="urn:microsoft.com/office/officeart/2008/layout/LinedList"/>
    <dgm:cxn modelId="{F0FE0F39-C53E-443B-A2E3-C6A83E2D1DAA}" type="presOf" srcId="{8616409A-7EF6-4D61-93AC-64264D234C6C}" destId="{97210487-2A42-4B1D-8C19-26CA184C051F}" srcOrd="0" destOrd="0" presId="urn:microsoft.com/office/officeart/2008/layout/LinedList"/>
    <dgm:cxn modelId="{051F2512-7E0A-49A2-BDA5-DF54FC9E54A2}" srcId="{7960499B-6B1F-4B72-B31A-141F0E356742}" destId="{4021AEF1-EC6A-49D3-B386-5541D46C75BA}" srcOrd="1" destOrd="0" parTransId="{988F2091-A156-44FA-9D9E-68F36E3A8F54}" sibTransId="{5543671A-BEB4-404D-A9CF-B0E0A9070317}"/>
    <dgm:cxn modelId="{83F640B7-9123-4A28-8607-31C5A98CC96B}" type="presOf" srcId="{7960499B-6B1F-4B72-B31A-141F0E356742}" destId="{1889EF24-8C71-4711-BB08-86478A58C66C}" srcOrd="0" destOrd="0" presId="urn:microsoft.com/office/officeart/2008/layout/LinedList"/>
    <dgm:cxn modelId="{E267AE66-90E6-4034-AC8F-5A7BAC89BB7D}" type="presOf" srcId="{06C2EE05-927F-4285-A428-4E97CA620627}" destId="{C9ED1685-F0E9-492E-887F-4DC895DEDBED}" srcOrd="0" destOrd="0" presId="urn:microsoft.com/office/officeart/2008/layout/LinedList"/>
    <dgm:cxn modelId="{5A2E5638-4D2F-476A-B467-5D64BD50EB8C}" type="presOf" srcId="{4021AEF1-EC6A-49D3-B386-5541D46C75BA}" destId="{140673B9-D048-4FD8-8400-7233D0E35967}" srcOrd="0" destOrd="0" presId="urn:microsoft.com/office/officeart/2008/layout/LinedList"/>
    <dgm:cxn modelId="{5270B180-4021-4ECC-91BE-87AF4AD9803D}" srcId="{7960499B-6B1F-4B72-B31A-141F0E356742}" destId="{F9BFBC6B-93E0-41C6-AA93-4EEC5EF9AA3E}" srcOrd="4" destOrd="0" parTransId="{DD5B2F0B-F407-4B73-BDB3-38CCAA385AE6}" sibTransId="{C8D5CB5B-B35D-442F-AA4B-A7FE77623733}"/>
    <dgm:cxn modelId="{1C286DDC-2256-4946-9C53-DA8635356EDB}" type="presParOf" srcId="{1889EF24-8C71-4711-BB08-86478A58C66C}" destId="{A1FEA400-9E0C-4103-A2FF-02A37ED3AA3B}" srcOrd="0" destOrd="0" presId="urn:microsoft.com/office/officeart/2008/layout/LinedList"/>
    <dgm:cxn modelId="{CA1E8972-32C9-4509-9A59-4BE0ACF106BC}" type="presParOf" srcId="{1889EF24-8C71-4711-BB08-86478A58C66C}" destId="{98841999-BF94-410A-9AE3-AD6DAA251EFC}" srcOrd="1" destOrd="0" presId="urn:microsoft.com/office/officeart/2008/layout/LinedList"/>
    <dgm:cxn modelId="{04055271-54EA-4580-A705-36413CDC27E6}" type="presParOf" srcId="{98841999-BF94-410A-9AE3-AD6DAA251EFC}" destId="{1FD92FA8-00E0-41F3-B59D-53B78BD846D7}" srcOrd="0" destOrd="0" presId="urn:microsoft.com/office/officeart/2008/layout/LinedList"/>
    <dgm:cxn modelId="{4759D88E-8DA5-40DA-8A5B-BE5ED432033C}" type="presParOf" srcId="{98841999-BF94-410A-9AE3-AD6DAA251EFC}" destId="{16198A03-8CA2-45DF-A887-BAD0BE52CDF1}" srcOrd="1" destOrd="0" presId="urn:microsoft.com/office/officeart/2008/layout/LinedList"/>
    <dgm:cxn modelId="{F435D0BC-112E-4163-BF2C-F9420559F8F2}" type="presParOf" srcId="{1889EF24-8C71-4711-BB08-86478A58C66C}" destId="{541E637D-F887-4BFA-9112-91538E2EDF28}" srcOrd="2" destOrd="0" presId="urn:microsoft.com/office/officeart/2008/layout/LinedList"/>
    <dgm:cxn modelId="{D2254879-5477-4B3C-BCE6-CDE96594FC4E}" type="presParOf" srcId="{1889EF24-8C71-4711-BB08-86478A58C66C}" destId="{A9A13B1F-45F4-4D8A-9209-19063ECC2C68}" srcOrd="3" destOrd="0" presId="urn:microsoft.com/office/officeart/2008/layout/LinedList"/>
    <dgm:cxn modelId="{D00DE75D-F394-47BB-AA2C-AAED407E3FD1}" type="presParOf" srcId="{A9A13B1F-45F4-4D8A-9209-19063ECC2C68}" destId="{140673B9-D048-4FD8-8400-7233D0E35967}" srcOrd="0" destOrd="0" presId="urn:microsoft.com/office/officeart/2008/layout/LinedList"/>
    <dgm:cxn modelId="{178E08FE-DB39-40F9-94D8-6DF11B7B3A1A}" type="presParOf" srcId="{A9A13B1F-45F4-4D8A-9209-19063ECC2C68}" destId="{AD145549-FFD6-4AC7-AD0E-F7BF9211B381}" srcOrd="1" destOrd="0" presId="urn:microsoft.com/office/officeart/2008/layout/LinedList"/>
    <dgm:cxn modelId="{7F577EF8-587A-42CE-9323-157E754BBFFF}" type="presParOf" srcId="{1889EF24-8C71-4711-BB08-86478A58C66C}" destId="{1913BD1D-5398-4C6E-B12E-97B05CBE1892}" srcOrd="4" destOrd="0" presId="urn:microsoft.com/office/officeart/2008/layout/LinedList"/>
    <dgm:cxn modelId="{38E3FE67-2F11-4A74-BF26-389180AA3F76}" type="presParOf" srcId="{1889EF24-8C71-4711-BB08-86478A58C66C}" destId="{798A7C1E-019C-4DAE-B4EF-501188CE0D31}" srcOrd="5" destOrd="0" presId="urn:microsoft.com/office/officeart/2008/layout/LinedList"/>
    <dgm:cxn modelId="{BCB05A48-2E06-4344-BD76-DD8DCA92B05E}" type="presParOf" srcId="{798A7C1E-019C-4DAE-B4EF-501188CE0D31}" destId="{97210487-2A42-4B1D-8C19-26CA184C051F}" srcOrd="0" destOrd="0" presId="urn:microsoft.com/office/officeart/2008/layout/LinedList"/>
    <dgm:cxn modelId="{6E6264A7-DDAB-4E2B-BBBD-8E2E437340A5}" type="presParOf" srcId="{798A7C1E-019C-4DAE-B4EF-501188CE0D31}" destId="{8C471CB4-1DC2-4ED8-904D-AE0F73E07DEE}" srcOrd="1" destOrd="0" presId="urn:microsoft.com/office/officeart/2008/layout/LinedList"/>
    <dgm:cxn modelId="{F336766D-96B6-4852-80D1-DF7F1BEB8D5A}" type="presParOf" srcId="{1889EF24-8C71-4711-BB08-86478A58C66C}" destId="{2A3EB3A9-A06E-43A8-A630-1AFAD0E266D6}" srcOrd="6" destOrd="0" presId="urn:microsoft.com/office/officeart/2008/layout/LinedList"/>
    <dgm:cxn modelId="{3A155693-9A8D-4423-8C49-ED5E77F5C563}" type="presParOf" srcId="{1889EF24-8C71-4711-BB08-86478A58C66C}" destId="{E79D0475-F119-426F-893D-80A8E9939E9B}" srcOrd="7" destOrd="0" presId="urn:microsoft.com/office/officeart/2008/layout/LinedList"/>
    <dgm:cxn modelId="{0E686980-7377-45E4-ABD2-E749F51A6CE9}" type="presParOf" srcId="{E79D0475-F119-426F-893D-80A8E9939E9B}" destId="{C9ED1685-F0E9-492E-887F-4DC895DEDBED}" srcOrd="0" destOrd="0" presId="urn:microsoft.com/office/officeart/2008/layout/LinedList"/>
    <dgm:cxn modelId="{98F7921A-D740-43E4-AE45-C8F507B59727}" type="presParOf" srcId="{E79D0475-F119-426F-893D-80A8E9939E9B}" destId="{4AD364E5-FEA5-444E-A804-97006E8E8785}" srcOrd="1" destOrd="0" presId="urn:microsoft.com/office/officeart/2008/layout/LinedList"/>
    <dgm:cxn modelId="{57DEBD32-EFEA-4AAF-9316-3A2B034D1D78}" type="presParOf" srcId="{1889EF24-8C71-4711-BB08-86478A58C66C}" destId="{25DEE000-0531-4A81-84A6-41518ED9C1CF}" srcOrd="8" destOrd="0" presId="urn:microsoft.com/office/officeart/2008/layout/LinedList"/>
    <dgm:cxn modelId="{0FF79A79-B913-4BFE-9865-DCF9FD274B95}" type="presParOf" srcId="{1889EF24-8C71-4711-BB08-86478A58C66C}" destId="{647A9395-7BF9-4CB8-A48C-82724F301315}" srcOrd="9" destOrd="0" presId="urn:microsoft.com/office/officeart/2008/layout/LinedList"/>
    <dgm:cxn modelId="{9B0D4307-D24F-4CD1-91C2-EE362605ADEB}" type="presParOf" srcId="{647A9395-7BF9-4CB8-A48C-82724F301315}" destId="{AAA1E4B1-9474-4A29-A8C8-47B4DDA4ABA6}" srcOrd="0" destOrd="0" presId="urn:microsoft.com/office/officeart/2008/layout/LinedList"/>
    <dgm:cxn modelId="{70E10DC9-4D17-461A-A790-EB5C5543F3A2}" type="presParOf" srcId="{647A9395-7BF9-4CB8-A48C-82724F301315}" destId="{217D58F0-C2EB-44D1-B36A-1B97C96C1901}"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EA400-9E0C-4103-A2FF-02A37ED3AA3B}">
      <dsp:nvSpPr>
        <dsp:cNvPr id="0" name=""/>
        <dsp:cNvSpPr/>
      </dsp:nvSpPr>
      <dsp:spPr>
        <a:xfrm>
          <a:off x="0" y="565"/>
          <a:ext cx="5924550" cy="0"/>
        </a:xfrm>
        <a:prstGeom prst="line">
          <a:avLst/>
        </a:prstGeom>
        <a:solidFill>
          <a:schemeClr val="accent2">
            <a:shade val="50000"/>
            <a:hueOff val="0"/>
            <a:satOff val="0"/>
            <a:lumOff val="0"/>
            <a:alphaOff val="0"/>
          </a:schemeClr>
        </a:solidFill>
        <a:ln w="1905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D92FA8-00E0-41F3-B59D-53B78BD846D7}">
      <dsp:nvSpPr>
        <dsp:cNvPr id="0" name=""/>
        <dsp:cNvSpPr/>
      </dsp:nvSpPr>
      <dsp:spPr>
        <a:xfrm>
          <a:off x="0" y="565"/>
          <a:ext cx="5924550" cy="925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GB" sz="2600" kern="1200"/>
            <a:t>Since the late 19</a:t>
          </a:r>
          <a:r>
            <a:rPr lang="en-GB" sz="2600" kern="1200" baseline="30000"/>
            <a:t>th</a:t>
          </a:r>
          <a:r>
            <a:rPr lang="en-GB" sz="2600" kern="1200"/>
            <a:t> century, commodification of classical music</a:t>
          </a:r>
          <a:endParaRPr lang="en-US" sz="2600" kern="1200"/>
        </a:p>
      </dsp:txBody>
      <dsp:txXfrm>
        <a:off x="0" y="565"/>
        <a:ext cx="5924550" cy="925603"/>
      </dsp:txXfrm>
    </dsp:sp>
    <dsp:sp modelId="{541E637D-F887-4BFA-9112-91538E2EDF28}">
      <dsp:nvSpPr>
        <dsp:cNvPr id="0" name=""/>
        <dsp:cNvSpPr/>
      </dsp:nvSpPr>
      <dsp:spPr>
        <a:xfrm>
          <a:off x="0" y="926169"/>
          <a:ext cx="5924550" cy="0"/>
        </a:xfrm>
        <a:prstGeom prst="line">
          <a:avLst/>
        </a:prstGeom>
        <a:solidFill>
          <a:schemeClr val="accent2">
            <a:shade val="50000"/>
            <a:hueOff val="-112544"/>
            <a:satOff val="-3144"/>
            <a:lumOff val="18419"/>
            <a:alphaOff val="0"/>
          </a:schemeClr>
        </a:solidFill>
        <a:ln w="19050" cap="flat" cmpd="sng" algn="ctr">
          <a:solidFill>
            <a:schemeClr val="accent2">
              <a:shade val="50000"/>
              <a:hueOff val="-112544"/>
              <a:satOff val="-3144"/>
              <a:lumOff val="1841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0673B9-D048-4FD8-8400-7233D0E35967}">
      <dsp:nvSpPr>
        <dsp:cNvPr id="0" name=""/>
        <dsp:cNvSpPr/>
      </dsp:nvSpPr>
      <dsp:spPr>
        <a:xfrm>
          <a:off x="0" y="926169"/>
          <a:ext cx="5924550" cy="925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GB" sz="2600" kern="1200"/>
            <a:t>Individuality, genius</a:t>
          </a:r>
          <a:endParaRPr lang="en-US" sz="2600" kern="1200"/>
        </a:p>
      </dsp:txBody>
      <dsp:txXfrm>
        <a:off x="0" y="926169"/>
        <a:ext cx="5924550" cy="925603"/>
      </dsp:txXfrm>
    </dsp:sp>
    <dsp:sp modelId="{1913BD1D-5398-4C6E-B12E-97B05CBE1892}">
      <dsp:nvSpPr>
        <dsp:cNvPr id="0" name=""/>
        <dsp:cNvSpPr/>
      </dsp:nvSpPr>
      <dsp:spPr>
        <a:xfrm>
          <a:off x="0" y="1851773"/>
          <a:ext cx="5924550" cy="0"/>
        </a:xfrm>
        <a:prstGeom prst="line">
          <a:avLst/>
        </a:prstGeom>
        <a:solidFill>
          <a:schemeClr val="accent2">
            <a:shade val="50000"/>
            <a:hueOff val="-225087"/>
            <a:satOff val="-6288"/>
            <a:lumOff val="36838"/>
            <a:alphaOff val="0"/>
          </a:schemeClr>
        </a:solidFill>
        <a:ln w="19050" cap="flat" cmpd="sng" algn="ctr">
          <a:solidFill>
            <a:schemeClr val="accent2">
              <a:shade val="50000"/>
              <a:hueOff val="-225087"/>
              <a:satOff val="-6288"/>
              <a:lumOff val="3683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210487-2A42-4B1D-8C19-26CA184C051F}">
      <dsp:nvSpPr>
        <dsp:cNvPr id="0" name=""/>
        <dsp:cNvSpPr/>
      </dsp:nvSpPr>
      <dsp:spPr>
        <a:xfrm>
          <a:off x="0" y="1851773"/>
          <a:ext cx="5924550" cy="925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GB" sz="2600" kern="1200"/>
            <a:t>Marketing: class structure and taste</a:t>
          </a:r>
          <a:endParaRPr lang="en-US" sz="2600" kern="1200"/>
        </a:p>
      </dsp:txBody>
      <dsp:txXfrm>
        <a:off x="0" y="1851773"/>
        <a:ext cx="5924550" cy="925603"/>
      </dsp:txXfrm>
    </dsp:sp>
    <dsp:sp modelId="{2A3EB3A9-A06E-43A8-A630-1AFAD0E266D6}">
      <dsp:nvSpPr>
        <dsp:cNvPr id="0" name=""/>
        <dsp:cNvSpPr/>
      </dsp:nvSpPr>
      <dsp:spPr>
        <a:xfrm>
          <a:off x="0" y="2777376"/>
          <a:ext cx="5924550" cy="0"/>
        </a:xfrm>
        <a:prstGeom prst="line">
          <a:avLst/>
        </a:prstGeom>
        <a:solidFill>
          <a:schemeClr val="accent2">
            <a:shade val="50000"/>
            <a:hueOff val="-225087"/>
            <a:satOff val="-6288"/>
            <a:lumOff val="36838"/>
            <a:alphaOff val="0"/>
          </a:schemeClr>
        </a:solidFill>
        <a:ln w="19050" cap="flat" cmpd="sng" algn="ctr">
          <a:solidFill>
            <a:schemeClr val="accent2">
              <a:shade val="50000"/>
              <a:hueOff val="-225087"/>
              <a:satOff val="-6288"/>
              <a:lumOff val="3683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ED1685-F0E9-492E-887F-4DC895DEDBED}">
      <dsp:nvSpPr>
        <dsp:cNvPr id="0" name=""/>
        <dsp:cNvSpPr/>
      </dsp:nvSpPr>
      <dsp:spPr>
        <a:xfrm>
          <a:off x="0" y="2777376"/>
          <a:ext cx="5924550" cy="925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GB" sz="2600" kern="1200"/>
            <a:t>Opera, solo performance, orchestral recordings</a:t>
          </a:r>
          <a:endParaRPr lang="en-US" sz="2600" kern="1200"/>
        </a:p>
      </dsp:txBody>
      <dsp:txXfrm>
        <a:off x="0" y="2777376"/>
        <a:ext cx="5924550" cy="925603"/>
      </dsp:txXfrm>
    </dsp:sp>
    <dsp:sp modelId="{25DEE000-0531-4A81-84A6-41518ED9C1CF}">
      <dsp:nvSpPr>
        <dsp:cNvPr id="0" name=""/>
        <dsp:cNvSpPr/>
      </dsp:nvSpPr>
      <dsp:spPr>
        <a:xfrm>
          <a:off x="0" y="3702980"/>
          <a:ext cx="5924550" cy="0"/>
        </a:xfrm>
        <a:prstGeom prst="line">
          <a:avLst/>
        </a:prstGeom>
        <a:solidFill>
          <a:schemeClr val="accent2">
            <a:shade val="50000"/>
            <a:hueOff val="-112544"/>
            <a:satOff val="-3144"/>
            <a:lumOff val="18419"/>
            <a:alphaOff val="0"/>
          </a:schemeClr>
        </a:solidFill>
        <a:ln w="19050" cap="flat" cmpd="sng" algn="ctr">
          <a:solidFill>
            <a:schemeClr val="accent2">
              <a:shade val="50000"/>
              <a:hueOff val="-112544"/>
              <a:satOff val="-3144"/>
              <a:lumOff val="1841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A1E4B1-9474-4A29-A8C8-47B4DDA4ABA6}">
      <dsp:nvSpPr>
        <dsp:cNvPr id="0" name=""/>
        <dsp:cNvSpPr/>
      </dsp:nvSpPr>
      <dsp:spPr>
        <a:xfrm>
          <a:off x="0" y="3702980"/>
          <a:ext cx="5924550" cy="925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GB" sz="2600" kern="1200"/>
            <a:t>Examples: Latin America, Arab Middle East</a:t>
          </a:r>
          <a:endParaRPr lang="en-US" sz="2600" kern="1200"/>
        </a:p>
      </dsp:txBody>
      <dsp:txXfrm>
        <a:off x="0" y="3702980"/>
        <a:ext cx="5924550" cy="92560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742C1439-AD81-42F6-BA8B-9D7888137F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xmlns="" id="{48936117-98AA-441C-967B-9CE4C090FD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FB81CA-BF41-40BA-929C-9B8C51263CF3}" type="datetimeFigureOut">
              <a:rPr lang="en-GB" smtClean="0"/>
              <a:t>21/03/2018</a:t>
            </a:fld>
            <a:endParaRPr lang="en-GB"/>
          </a:p>
        </p:txBody>
      </p:sp>
      <p:sp>
        <p:nvSpPr>
          <p:cNvPr id="4" name="Footer Placeholder 3">
            <a:extLst>
              <a:ext uri="{FF2B5EF4-FFF2-40B4-BE49-F238E27FC236}">
                <a16:creationId xmlns:a16="http://schemas.microsoft.com/office/drawing/2014/main" xmlns="" id="{54202237-4F88-41BC-9ED3-1342F674678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GB"/>
              <a:t>Simone Krüger Bridge © Equinox</a:t>
            </a:r>
          </a:p>
        </p:txBody>
      </p:sp>
      <p:sp>
        <p:nvSpPr>
          <p:cNvPr id="5" name="Slide Number Placeholder 4">
            <a:extLst>
              <a:ext uri="{FF2B5EF4-FFF2-40B4-BE49-F238E27FC236}">
                <a16:creationId xmlns:a16="http://schemas.microsoft.com/office/drawing/2014/main" xmlns="" id="{1F6E2926-F248-4380-B230-6245B3EAD2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8596A8-EBFA-4FD2-B894-75B0276B8ED5}" type="slidenum">
              <a:rPr lang="en-GB" smtClean="0"/>
              <a:t>‹#›</a:t>
            </a:fld>
            <a:endParaRPr lang="en-GB"/>
          </a:p>
        </p:txBody>
      </p:sp>
    </p:spTree>
    <p:extLst>
      <p:ext uri="{BB962C8B-B14F-4D97-AF65-F5344CB8AC3E}">
        <p14:creationId xmlns:p14="http://schemas.microsoft.com/office/powerpoint/2010/main" val="406733061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6326FE-A3F8-4F5B-9289-CB51C1EBA1BB}" type="datetimeFigureOut">
              <a:rPr lang="en-GB" smtClean="0"/>
              <a:t>21/03/2018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GB"/>
              <a:t>Simone Krüger Bridge © Equinox</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CC0FA2-FE22-40AF-8A71-811A9D8BAFF2}" type="slidenum">
              <a:rPr lang="en-GB" smtClean="0"/>
              <a:t>‹#›</a:t>
            </a:fld>
            <a:endParaRPr lang="en-GB"/>
          </a:p>
        </p:txBody>
      </p:sp>
    </p:spTree>
    <p:extLst>
      <p:ext uri="{BB962C8B-B14F-4D97-AF65-F5344CB8AC3E}">
        <p14:creationId xmlns:p14="http://schemas.microsoft.com/office/powerpoint/2010/main" val="416235763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1</a:t>
            </a:fld>
            <a:endParaRPr lang="en-GB"/>
          </a:p>
        </p:txBody>
      </p:sp>
      <p:sp>
        <p:nvSpPr>
          <p:cNvPr id="5" name="Footer Placeholder 4">
            <a:extLst>
              <a:ext uri="{FF2B5EF4-FFF2-40B4-BE49-F238E27FC236}">
                <a16:creationId xmlns:a16="http://schemas.microsoft.com/office/drawing/2014/main" xmlns="" id="{C9243744-2671-4CF3-9D86-FA23501744EC}"/>
              </a:ext>
            </a:extLst>
          </p:cNvPr>
          <p:cNvSpPr>
            <a:spLocks noGrp="1"/>
          </p:cNvSpPr>
          <p:nvPr>
            <p:ph type="ftr" sz="quarter" idx="11"/>
          </p:nvPr>
        </p:nvSpPr>
        <p:spPr/>
        <p:txBody>
          <a:bodyPr/>
          <a:lstStyle/>
          <a:p>
            <a:r>
              <a:rPr lang="en-GB"/>
              <a:t>Simone Krüger Bridge © Equinox</a:t>
            </a:r>
          </a:p>
        </p:txBody>
      </p:sp>
    </p:spTree>
    <p:extLst>
      <p:ext uri="{BB962C8B-B14F-4D97-AF65-F5344CB8AC3E}">
        <p14:creationId xmlns:p14="http://schemas.microsoft.com/office/powerpoint/2010/main" val="4219840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rise of modern consumer cultures in Europe since the mid-nineteenth century also witnessed the emergence of local vernacular styles and genres of popular music, such as rebetika and bouzouki music (Greece), </a:t>
            </a:r>
            <a:r>
              <a:rPr lang="en-GB" dirty="0" err="1"/>
              <a:t>arabesk</a:t>
            </a:r>
            <a:r>
              <a:rPr lang="en-GB" dirty="0"/>
              <a:t> (Turkey), </a:t>
            </a:r>
            <a:r>
              <a:rPr lang="en-GB" dirty="0" err="1"/>
              <a:t>fado</a:t>
            </a:r>
            <a:r>
              <a:rPr lang="en-GB" dirty="0"/>
              <a:t> (Portugal), flamenco (Spain), </a:t>
            </a:r>
            <a:r>
              <a:rPr lang="en-GB" dirty="0" err="1"/>
              <a:t>Neopolitan</a:t>
            </a:r>
            <a:r>
              <a:rPr lang="en-GB" dirty="0"/>
              <a:t> rock (Italy), and many others. </a:t>
            </a:r>
          </a:p>
          <a:p>
            <a:endParaRPr lang="en-GB" dirty="0"/>
          </a:p>
          <a:p>
            <a:r>
              <a:rPr lang="en-GB" dirty="0"/>
              <a:t>Optional </a:t>
            </a:r>
            <a:r>
              <a:rPr lang="en-GB" dirty="0" err="1"/>
              <a:t>audiovisual</a:t>
            </a:r>
            <a:r>
              <a:rPr lang="en-GB" dirty="0"/>
              <a:t> study: </a:t>
            </a:r>
            <a:r>
              <a:rPr lang="en-GB" i="1" dirty="0"/>
              <a:t>Beats of the Heart: The Romany Trail, Part 1 Gypsy Music into Africa </a:t>
            </a:r>
            <a:r>
              <a:rPr lang="en-GB" dirty="0"/>
              <a:t>and </a:t>
            </a:r>
            <a:r>
              <a:rPr lang="en-GB" i="1" dirty="0"/>
              <a:t>Part 2 Gypsy Music into Europe </a:t>
            </a:r>
            <a:r>
              <a:rPr lang="en-GB" dirty="0"/>
              <a:t>(1981); </a:t>
            </a:r>
            <a:r>
              <a:rPr lang="en-GB" i="1" dirty="0"/>
              <a:t>Paco de Lucia - Light and Shade: A Portrait</a:t>
            </a:r>
            <a:r>
              <a:rPr lang="en-GB" dirty="0"/>
              <a:t> (1994)</a:t>
            </a:r>
          </a:p>
          <a:p>
            <a:endParaRPr lang="en-GB" dirty="0"/>
          </a:p>
          <a:p>
            <a:r>
              <a:rPr lang="en-GB" dirty="0"/>
              <a:t>Background image: Ricardo Canals y </a:t>
            </a:r>
            <a:r>
              <a:rPr lang="en-GB" dirty="0" err="1"/>
              <a:t>Llambi</a:t>
            </a:r>
            <a:r>
              <a:rPr lang="en-GB" dirty="0"/>
              <a:t>, Spanish Gypsy Dancers [source: https://www.artble.com/artists/john_singer_sargent/paintings/el_jaleo, accessed 15 March 2018 and reproduced for educational purposes]</a:t>
            </a:r>
          </a:p>
        </p:txBody>
      </p:sp>
      <p:sp>
        <p:nvSpPr>
          <p:cNvPr id="4" name="Slide Number Placeholder 3"/>
          <p:cNvSpPr>
            <a:spLocks noGrp="1"/>
          </p:cNvSpPr>
          <p:nvPr>
            <p:ph type="sldNum" sz="quarter" idx="10"/>
          </p:nvPr>
        </p:nvSpPr>
        <p:spPr/>
        <p:txBody>
          <a:bodyPr/>
          <a:lstStyle/>
          <a:p>
            <a:fld id="{F5CC0FA2-FE22-40AF-8A71-811A9D8BAFF2}" type="slidenum">
              <a:rPr lang="en-GB" smtClean="0"/>
              <a:t>12</a:t>
            </a:fld>
            <a:endParaRPr lang="en-GB"/>
          </a:p>
        </p:txBody>
      </p:sp>
      <p:sp>
        <p:nvSpPr>
          <p:cNvPr id="5" name="Footer Placeholder 4">
            <a:extLst>
              <a:ext uri="{FF2B5EF4-FFF2-40B4-BE49-F238E27FC236}">
                <a16:creationId xmlns:a16="http://schemas.microsoft.com/office/drawing/2014/main" xmlns="" id="{F94F08B5-7EEC-4297-8CC5-C7062E061E51}"/>
              </a:ext>
            </a:extLst>
          </p:cNvPr>
          <p:cNvSpPr>
            <a:spLocks noGrp="1"/>
          </p:cNvSpPr>
          <p:nvPr>
            <p:ph type="ftr" sz="quarter" idx="11"/>
          </p:nvPr>
        </p:nvSpPr>
        <p:spPr/>
        <p:txBody>
          <a:bodyPr/>
          <a:lstStyle/>
          <a:p>
            <a:r>
              <a:rPr lang="en-GB"/>
              <a:t>Simone Krüger Bridge © Equinox</a:t>
            </a:r>
          </a:p>
        </p:txBody>
      </p:sp>
    </p:spTree>
    <p:extLst>
      <p:ext uri="{BB962C8B-B14F-4D97-AF65-F5344CB8AC3E}">
        <p14:creationId xmlns:p14="http://schemas.microsoft.com/office/powerpoint/2010/main" val="484297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rise of modern consumer cultures in other parts of the world in the nineteenth and twentieth centuries led to the development of modern, industrialized music industries around the world. Under the influence of western forms of capitalism, music became increasingly produced and commodified for the purpose of exchange, influencing musical production significantly. This trend paved the way for musical appropriations and importations in many countries, using western cultural idioms, styles, and expressions for musical inspiration. </a:t>
            </a:r>
            <a:r>
              <a:rPr lang="en-GB" dirty="0">
                <a:sym typeface="Wingdings" panose="05000000000000000000" pitchFamily="2" charset="2"/>
              </a:rPr>
              <a:t> musical modernization. Musical modernization meant the spread of western influence in many parts of the world. </a:t>
            </a:r>
          </a:p>
          <a:p>
            <a:endParaRPr lang="en-GB" dirty="0">
              <a:sym typeface="Wingdings" panose="05000000000000000000" pitchFamily="2" charset="2"/>
            </a:endParaRPr>
          </a:p>
          <a:p>
            <a:r>
              <a:rPr lang="en-GB" dirty="0">
                <a:sym typeface="Wingdings" panose="05000000000000000000" pitchFamily="2" charset="2"/>
              </a:rPr>
              <a:t>While European art music influenced musical commodification in the early period, the dominant force, both quantitatively and qualitatively, in world popular music has subsequently been the spread of the “pop-rock aesthetic” (</a:t>
            </a:r>
            <a:r>
              <a:rPr lang="en-GB" dirty="0" err="1">
                <a:sym typeface="Wingdings" panose="05000000000000000000" pitchFamily="2" charset="2"/>
              </a:rPr>
              <a:t>Regev</a:t>
            </a:r>
            <a:r>
              <a:rPr lang="en-GB" dirty="0">
                <a:sym typeface="Wingdings" panose="05000000000000000000" pitchFamily="2" charset="2"/>
              </a:rPr>
              <a:t> 2013)—pop-rock music</a:t>
            </a:r>
          </a:p>
          <a:p>
            <a:r>
              <a:rPr lang="en-GB" dirty="0">
                <a:sym typeface="Wingdings" panose="05000000000000000000" pitchFamily="2" charset="2"/>
              </a:rPr>
              <a:t>that originates from the US and the UK. New </a:t>
            </a:r>
            <a:r>
              <a:rPr lang="en-GB" dirty="0" err="1">
                <a:sym typeface="Wingdings" panose="05000000000000000000" pitchFamily="2" charset="2"/>
              </a:rPr>
              <a:t>musics</a:t>
            </a:r>
            <a:r>
              <a:rPr lang="en-GB" dirty="0">
                <a:sym typeface="Wingdings" panose="05000000000000000000" pitchFamily="2" charset="2"/>
              </a:rPr>
              <a:t> </a:t>
            </a:r>
            <a:r>
              <a:rPr lang="en-GB" dirty="0"/>
              <a:t>blended local and traditional forms with imported Western, norms. Since the 1960s, aesthetic cultures of western pop-rock music have thus been present in countries all over the world.</a:t>
            </a:r>
          </a:p>
          <a:p>
            <a:endParaRPr lang="en-GB" dirty="0"/>
          </a:p>
          <a:p>
            <a:r>
              <a:rPr lang="en-GB" dirty="0"/>
              <a:t>[copyright-free image credit: https://www.pexels.com/photo/bookcase-bookshelves-bookstore-business-351265/, accessed 15 March 2018] </a:t>
            </a:r>
          </a:p>
        </p:txBody>
      </p:sp>
      <p:sp>
        <p:nvSpPr>
          <p:cNvPr id="4" name="Slide Number Placeholder 3"/>
          <p:cNvSpPr>
            <a:spLocks noGrp="1"/>
          </p:cNvSpPr>
          <p:nvPr>
            <p:ph type="sldNum" sz="quarter" idx="10"/>
          </p:nvPr>
        </p:nvSpPr>
        <p:spPr/>
        <p:txBody>
          <a:bodyPr/>
          <a:lstStyle/>
          <a:p>
            <a:fld id="{F5CC0FA2-FE22-40AF-8A71-811A9D8BAFF2}" type="slidenum">
              <a:rPr lang="en-GB" smtClean="0"/>
              <a:t>13</a:t>
            </a:fld>
            <a:endParaRPr lang="en-GB"/>
          </a:p>
        </p:txBody>
      </p:sp>
      <p:sp>
        <p:nvSpPr>
          <p:cNvPr id="5" name="Footer Placeholder 4">
            <a:extLst>
              <a:ext uri="{FF2B5EF4-FFF2-40B4-BE49-F238E27FC236}">
                <a16:creationId xmlns:a16="http://schemas.microsoft.com/office/drawing/2014/main" xmlns="" id="{429A21AA-F6CA-4AE2-A07E-74934C1BAD90}"/>
              </a:ext>
            </a:extLst>
          </p:cNvPr>
          <p:cNvSpPr>
            <a:spLocks noGrp="1"/>
          </p:cNvSpPr>
          <p:nvPr>
            <p:ph type="ftr" sz="quarter" idx="11"/>
          </p:nvPr>
        </p:nvSpPr>
        <p:spPr/>
        <p:txBody>
          <a:bodyPr/>
          <a:lstStyle/>
          <a:p>
            <a:r>
              <a:rPr lang="en-GB"/>
              <a:t>Simone Krüger Bridge © Equinox</a:t>
            </a:r>
          </a:p>
        </p:txBody>
      </p:sp>
    </p:spTree>
    <p:extLst>
      <p:ext uri="{BB962C8B-B14F-4D97-AF65-F5344CB8AC3E}">
        <p14:creationId xmlns:p14="http://schemas.microsoft.com/office/powerpoint/2010/main" val="2258350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14</a:t>
            </a:fld>
            <a:endParaRPr lang="en-GB"/>
          </a:p>
        </p:txBody>
      </p:sp>
      <p:sp>
        <p:nvSpPr>
          <p:cNvPr id="5" name="Footer Placeholder 4">
            <a:extLst>
              <a:ext uri="{FF2B5EF4-FFF2-40B4-BE49-F238E27FC236}">
                <a16:creationId xmlns:a16="http://schemas.microsoft.com/office/drawing/2014/main" xmlns="" id="{4B938B1A-09B4-4446-9C67-E5237F462426}"/>
              </a:ext>
            </a:extLst>
          </p:cNvPr>
          <p:cNvSpPr>
            <a:spLocks noGrp="1"/>
          </p:cNvSpPr>
          <p:nvPr>
            <p:ph type="ftr" sz="quarter" idx="11"/>
          </p:nvPr>
        </p:nvSpPr>
        <p:spPr/>
        <p:txBody>
          <a:bodyPr/>
          <a:lstStyle/>
          <a:p>
            <a:r>
              <a:rPr lang="en-GB"/>
              <a:t>Simone Krüger Bridge © Equinox</a:t>
            </a:r>
          </a:p>
        </p:txBody>
      </p:sp>
    </p:spTree>
    <p:extLst>
      <p:ext uri="{BB962C8B-B14F-4D97-AF65-F5344CB8AC3E}">
        <p14:creationId xmlns:p14="http://schemas.microsoft.com/office/powerpoint/2010/main" val="1718397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Optional </a:t>
            </a:r>
            <a:r>
              <a:rPr lang="en-GB" dirty="0" err="1"/>
              <a:t>audiovisual</a:t>
            </a:r>
            <a:r>
              <a:rPr lang="en-GB" dirty="0"/>
              <a:t> study: </a:t>
            </a:r>
            <a:r>
              <a:rPr lang="en-GB" i="1" dirty="0"/>
              <a:t>Amandla! A Revolution in Four Part Harmony </a:t>
            </a:r>
            <a:r>
              <a:rPr lang="en-GB" dirty="0"/>
              <a:t>(2003); </a:t>
            </a:r>
            <a:r>
              <a:rPr lang="en-GB" i="1" dirty="0"/>
              <a:t>Rhythm of Resistance: Black South African Music </a:t>
            </a:r>
            <a:r>
              <a:rPr lang="en-GB" dirty="0"/>
              <a:t>(1988)</a:t>
            </a:r>
          </a:p>
        </p:txBody>
      </p:sp>
      <p:sp>
        <p:nvSpPr>
          <p:cNvPr id="4" name="Slide Number Placeholder 3"/>
          <p:cNvSpPr>
            <a:spLocks noGrp="1"/>
          </p:cNvSpPr>
          <p:nvPr>
            <p:ph type="sldNum" sz="quarter" idx="10"/>
          </p:nvPr>
        </p:nvSpPr>
        <p:spPr/>
        <p:txBody>
          <a:bodyPr/>
          <a:lstStyle/>
          <a:p>
            <a:fld id="{F5CC0FA2-FE22-40AF-8A71-811A9D8BAFF2}" type="slidenum">
              <a:rPr lang="en-GB" smtClean="0"/>
              <a:t>15</a:t>
            </a:fld>
            <a:endParaRPr lang="en-GB"/>
          </a:p>
        </p:txBody>
      </p:sp>
      <p:sp>
        <p:nvSpPr>
          <p:cNvPr id="5" name="Footer Placeholder 4">
            <a:extLst>
              <a:ext uri="{FF2B5EF4-FFF2-40B4-BE49-F238E27FC236}">
                <a16:creationId xmlns:a16="http://schemas.microsoft.com/office/drawing/2014/main" xmlns="" id="{95DDB240-98E1-44DB-892D-62206DB5D04F}"/>
              </a:ext>
            </a:extLst>
          </p:cNvPr>
          <p:cNvSpPr>
            <a:spLocks noGrp="1"/>
          </p:cNvSpPr>
          <p:nvPr>
            <p:ph type="ftr" sz="quarter" idx="11"/>
          </p:nvPr>
        </p:nvSpPr>
        <p:spPr/>
        <p:txBody>
          <a:bodyPr/>
          <a:lstStyle/>
          <a:p>
            <a:r>
              <a:rPr lang="en-GB"/>
              <a:t>Simone Krüger Bridge © Equinox</a:t>
            </a:r>
          </a:p>
        </p:txBody>
      </p:sp>
    </p:spTree>
    <p:extLst>
      <p:ext uri="{BB962C8B-B14F-4D97-AF65-F5344CB8AC3E}">
        <p14:creationId xmlns:p14="http://schemas.microsoft.com/office/powerpoint/2010/main" val="4286919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Latin America, popular music emerged as musical fusions, which was bred primarily from fusions of European and African-derived musical elements. The emergence of the mass media greatly expedited such cross-fertilizations and exportations, while recording, broadcasting, and film have played important roles in expanding musical activity. </a:t>
            </a:r>
          </a:p>
          <a:p>
            <a:endParaRPr lang="en-GB" dirty="0"/>
          </a:p>
          <a:p>
            <a:r>
              <a:rPr lang="en-GB" dirty="0"/>
              <a:t>As Latin America’s largest country, Brazil is an important </a:t>
            </a:r>
            <a:r>
              <a:rPr lang="en-GB" dirty="0" err="1"/>
              <a:t>center</a:t>
            </a:r>
            <a:r>
              <a:rPr lang="en-GB" dirty="0"/>
              <a:t> of popular music where practically every form of popular music is influenced by traditional music. The country’s recording industry is well-developed, and its market ranks among the top seven worldwide with the big multinationals dominating the field. </a:t>
            </a:r>
          </a:p>
          <a:p>
            <a:endParaRPr lang="en-GB" dirty="0"/>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16</a:t>
            </a:fld>
            <a:endParaRPr lang="en-GB"/>
          </a:p>
        </p:txBody>
      </p:sp>
      <p:sp>
        <p:nvSpPr>
          <p:cNvPr id="5" name="Footer Placeholder 4">
            <a:extLst>
              <a:ext uri="{FF2B5EF4-FFF2-40B4-BE49-F238E27FC236}">
                <a16:creationId xmlns:a16="http://schemas.microsoft.com/office/drawing/2014/main" xmlns="" id="{B6FFD9C0-F007-4480-A03B-55DFFF7495E9}"/>
              </a:ext>
            </a:extLst>
          </p:cNvPr>
          <p:cNvSpPr>
            <a:spLocks noGrp="1"/>
          </p:cNvSpPr>
          <p:nvPr>
            <p:ph type="ftr" sz="quarter" idx="11"/>
          </p:nvPr>
        </p:nvSpPr>
        <p:spPr/>
        <p:txBody>
          <a:bodyPr/>
          <a:lstStyle/>
          <a:p>
            <a:r>
              <a:rPr lang="en-GB"/>
              <a:t>Simone Krüger Bridge © Equinox</a:t>
            </a:r>
          </a:p>
        </p:txBody>
      </p:sp>
    </p:spTree>
    <p:extLst>
      <p:ext uri="{BB962C8B-B14F-4D97-AF65-F5344CB8AC3E}">
        <p14:creationId xmlns:p14="http://schemas.microsoft.com/office/powerpoint/2010/main" val="324688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Optional </a:t>
            </a:r>
            <a:r>
              <a:rPr lang="en-GB" dirty="0" err="1"/>
              <a:t>audiovisual</a:t>
            </a:r>
            <a:r>
              <a:rPr lang="en-GB" dirty="0"/>
              <a:t> study: </a:t>
            </a:r>
            <a:r>
              <a:rPr lang="pt-BR" i="1" dirty="0"/>
              <a:t>Brasil, Brasil: From Samba to Bossa </a:t>
            </a:r>
            <a:r>
              <a:rPr lang="pt-BR" dirty="0"/>
              <a:t>(episode 1)</a:t>
            </a:r>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17</a:t>
            </a:fld>
            <a:endParaRPr lang="en-GB"/>
          </a:p>
        </p:txBody>
      </p:sp>
      <p:sp>
        <p:nvSpPr>
          <p:cNvPr id="5" name="Footer Placeholder 4">
            <a:extLst>
              <a:ext uri="{FF2B5EF4-FFF2-40B4-BE49-F238E27FC236}">
                <a16:creationId xmlns:a16="http://schemas.microsoft.com/office/drawing/2014/main" xmlns="" id="{874C7EE5-B09B-4D6F-801E-A0B93C4F28C4}"/>
              </a:ext>
            </a:extLst>
          </p:cNvPr>
          <p:cNvSpPr>
            <a:spLocks noGrp="1"/>
          </p:cNvSpPr>
          <p:nvPr>
            <p:ph type="ftr" sz="quarter" idx="11"/>
          </p:nvPr>
        </p:nvSpPr>
        <p:spPr/>
        <p:txBody>
          <a:bodyPr/>
          <a:lstStyle/>
          <a:p>
            <a:r>
              <a:rPr lang="en-GB"/>
              <a:t>Simone Krüger Bridge © Equinox</a:t>
            </a:r>
          </a:p>
        </p:txBody>
      </p:sp>
    </p:spTree>
    <p:extLst>
      <p:ext uri="{BB962C8B-B14F-4D97-AF65-F5344CB8AC3E}">
        <p14:creationId xmlns:p14="http://schemas.microsoft.com/office/powerpoint/2010/main" val="3480483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Since the mid-nineteenth century, world history was written in such a way to </a:t>
            </a:r>
            <a:r>
              <a:rPr lang="en-GB" dirty="0" err="1"/>
              <a:t>valorize</a:t>
            </a:r>
            <a:r>
              <a:rPr lang="en-GB" dirty="0"/>
              <a:t> Europe, and its advances in technology and science, literature and art, and to spread concepts of rationality and creativity as superior over the rest of the world.</a:t>
            </a:r>
          </a:p>
        </p:txBody>
      </p:sp>
      <p:sp>
        <p:nvSpPr>
          <p:cNvPr id="4" name="Slide Number Placeholder 3"/>
          <p:cNvSpPr>
            <a:spLocks noGrp="1"/>
          </p:cNvSpPr>
          <p:nvPr>
            <p:ph type="sldNum" sz="quarter" idx="10"/>
          </p:nvPr>
        </p:nvSpPr>
        <p:spPr/>
        <p:txBody>
          <a:bodyPr/>
          <a:lstStyle/>
          <a:p>
            <a:fld id="{F5CC0FA2-FE22-40AF-8A71-811A9D8BAFF2}" type="slidenum">
              <a:rPr lang="en-GB" smtClean="0"/>
              <a:t>3</a:t>
            </a:fld>
            <a:endParaRPr lang="en-GB"/>
          </a:p>
        </p:txBody>
      </p:sp>
      <p:sp>
        <p:nvSpPr>
          <p:cNvPr id="5" name="Footer Placeholder 4">
            <a:extLst>
              <a:ext uri="{FF2B5EF4-FFF2-40B4-BE49-F238E27FC236}">
                <a16:creationId xmlns:a16="http://schemas.microsoft.com/office/drawing/2014/main" xmlns="" id="{3F7F7A3B-A4F4-4805-A9C0-3EF67D6E9D01}"/>
              </a:ext>
            </a:extLst>
          </p:cNvPr>
          <p:cNvSpPr>
            <a:spLocks noGrp="1"/>
          </p:cNvSpPr>
          <p:nvPr>
            <p:ph type="ftr" sz="quarter" idx="11"/>
          </p:nvPr>
        </p:nvSpPr>
        <p:spPr/>
        <p:txBody>
          <a:bodyPr/>
          <a:lstStyle/>
          <a:p>
            <a:r>
              <a:rPr lang="en-GB"/>
              <a:t>Simone Krüger Bridge © Equinox</a:t>
            </a:r>
          </a:p>
        </p:txBody>
      </p:sp>
    </p:spTree>
    <p:extLst>
      <p:ext uri="{BB962C8B-B14F-4D97-AF65-F5344CB8AC3E}">
        <p14:creationId xmlns:p14="http://schemas.microsoft.com/office/powerpoint/2010/main" val="3488169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most dominant response to westernization occurred in the realm of musical modernization, brought on largely by economic reasons, but also for reasons associated with personal, social, and cultural values. Musical modernization meant the spread of western influence to many parts of the world, and it succeeded due to western music’s perceived complexity, specifically classical and art music, its accompanying technology, and economic power.</a:t>
            </a:r>
          </a:p>
          <a:p>
            <a:endParaRPr lang="en-GB" dirty="0"/>
          </a:p>
          <a:p>
            <a:r>
              <a:rPr lang="en-GB" dirty="0"/>
              <a:t>The period of musical modernization was marked by the production of cultural commodities, the changing nature of music as a commodity, the rise of the ideology of exchangeability, the rise of the individual artist and concept of genius, and the rise of social class and, with it, differences in cultural production and consumption.</a:t>
            </a:r>
          </a:p>
          <a:p>
            <a:endParaRPr lang="en-GB" dirty="0"/>
          </a:p>
          <a:p>
            <a:r>
              <a:rPr lang="en-GB" dirty="0"/>
              <a:t>In response to the emergence of new technologies (see next slide) and under the influence of liberal capitalism, music gradually became a different kind of mass commodity, while individual musicians, specifically within the European high art tradition, were elevated to the status of “genius”. </a:t>
            </a:r>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4</a:t>
            </a:fld>
            <a:endParaRPr lang="en-GB"/>
          </a:p>
        </p:txBody>
      </p:sp>
      <p:sp>
        <p:nvSpPr>
          <p:cNvPr id="5" name="Footer Placeholder 4">
            <a:extLst>
              <a:ext uri="{FF2B5EF4-FFF2-40B4-BE49-F238E27FC236}">
                <a16:creationId xmlns:a16="http://schemas.microsoft.com/office/drawing/2014/main" xmlns="" id="{05DA7109-7E56-495A-8A1B-2D1C7C3C0E93}"/>
              </a:ext>
            </a:extLst>
          </p:cNvPr>
          <p:cNvSpPr>
            <a:spLocks noGrp="1"/>
          </p:cNvSpPr>
          <p:nvPr>
            <p:ph type="ftr" sz="quarter" idx="11"/>
          </p:nvPr>
        </p:nvSpPr>
        <p:spPr/>
        <p:txBody>
          <a:bodyPr/>
          <a:lstStyle/>
          <a:p>
            <a:r>
              <a:rPr lang="en-GB"/>
              <a:t>Simone Krüger Bridge © Equinox</a:t>
            </a:r>
          </a:p>
        </p:txBody>
      </p:sp>
    </p:spTree>
    <p:extLst>
      <p:ext uri="{BB962C8B-B14F-4D97-AF65-F5344CB8AC3E}">
        <p14:creationId xmlns:p14="http://schemas.microsoft.com/office/powerpoint/2010/main" val="1513059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Garamond" panose="02020404030301010803" pitchFamily="18" charset="0"/>
              </a:rPr>
              <a:t>Option to include </a:t>
            </a:r>
            <a:r>
              <a:rPr lang="en-GB" b="1" dirty="0" err="1">
                <a:latin typeface="Garamond" panose="02020404030301010803" pitchFamily="18" charset="0"/>
              </a:rPr>
              <a:t>audiovisual</a:t>
            </a:r>
            <a:r>
              <a:rPr lang="en-GB" b="1" dirty="0">
                <a:latin typeface="Garamond" panose="02020404030301010803" pitchFamily="18" charset="0"/>
              </a:rPr>
              <a:t> study</a:t>
            </a:r>
            <a:r>
              <a:rPr lang="en-GB" dirty="0">
                <a:latin typeface="Garamond" panose="02020404030301010803" pitchFamily="18" charset="0"/>
              </a:rPr>
              <a:t>: Episode 1 “The Recording Revolution” from the documentary </a:t>
            </a:r>
            <a:r>
              <a:rPr lang="en-GB" i="1" dirty="0">
                <a:latin typeface="Garamond" panose="02020404030301010803" pitchFamily="18" charset="0"/>
              </a:rPr>
              <a:t>Sound of Song </a:t>
            </a:r>
            <a:r>
              <a:rPr lang="en-GB" i="0" dirty="0">
                <a:latin typeface="Garamond" panose="02020404030301010803" pitchFamily="18" charset="0"/>
              </a:rPr>
              <a:t>(2015)</a:t>
            </a:r>
          </a:p>
          <a:p>
            <a:r>
              <a:rPr lang="en-GB" dirty="0">
                <a:latin typeface="Garamond" panose="02020404030301010803" pitchFamily="18" charset="0"/>
              </a:rPr>
              <a:t>In this episode, Neil Brand investigates how songs were recorded for the first time, the listening revolution in the home that followed and the birth of a new style of singing that came with the arrival of the microphone - crooning. He also looks at the </a:t>
            </a:r>
            <a:r>
              <a:rPr lang="en-GB" dirty="0" err="1">
                <a:latin typeface="Garamond" panose="02020404030301010803" pitchFamily="18" charset="0"/>
              </a:rPr>
              <a:t>songwriting</a:t>
            </a:r>
            <a:r>
              <a:rPr lang="en-GB" dirty="0">
                <a:latin typeface="Garamond" panose="02020404030301010803" pitchFamily="18" charset="0"/>
              </a:rPr>
              <a:t> genius of Irving Berlin and the interpretative power of singers Bessie Smith, Louis Armstrong and Bing Crosby.</a:t>
            </a:r>
          </a:p>
          <a:p>
            <a:endParaRPr lang="en-GB" dirty="0">
              <a:latin typeface="Garamond" panose="02020404030301010803" pitchFamily="18" charset="0"/>
            </a:endParaRPr>
          </a:p>
          <a:p>
            <a:r>
              <a:rPr lang="en-GB" dirty="0">
                <a:latin typeface="Garamond" panose="02020404030301010803" pitchFamily="18" charset="0"/>
              </a:rPr>
              <a:t>[Image credit: screengrab available at https://www.bbc.co.uk/programmes/b04y4qpt, accessed 14 March 2018 and reproduced in this slide for educational purposes]</a:t>
            </a:r>
          </a:p>
        </p:txBody>
      </p:sp>
      <p:sp>
        <p:nvSpPr>
          <p:cNvPr id="4" name="Slide Number Placeholder 3"/>
          <p:cNvSpPr>
            <a:spLocks noGrp="1"/>
          </p:cNvSpPr>
          <p:nvPr>
            <p:ph type="sldNum" sz="quarter" idx="10"/>
          </p:nvPr>
        </p:nvSpPr>
        <p:spPr/>
        <p:txBody>
          <a:bodyPr/>
          <a:lstStyle/>
          <a:p>
            <a:fld id="{F5CC0FA2-FE22-40AF-8A71-811A9D8BAFF2}" type="slidenum">
              <a:rPr lang="en-GB" smtClean="0"/>
              <a:t>6</a:t>
            </a:fld>
            <a:endParaRPr lang="en-GB"/>
          </a:p>
        </p:txBody>
      </p:sp>
      <p:sp>
        <p:nvSpPr>
          <p:cNvPr id="5" name="Footer Placeholder 4">
            <a:extLst>
              <a:ext uri="{FF2B5EF4-FFF2-40B4-BE49-F238E27FC236}">
                <a16:creationId xmlns:a16="http://schemas.microsoft.com/office/drawing/2014/main" xmlns="" id="{45300D76-1029-4D58-A5F3-DFE5620C004E}"/>
              </a:ext>
            </a:extLst>
          </p:cNvPr>
          <p:cNvSpPr>
            <a:spLocks noGrp="1"/>
          </p:cNvSpPr>
          <p:nvPr>
            <p:ph type="ftr" sz="quarter" idx="11"/>
          </p:nvPr>
        </p:nvSpPr>
        <p:spPr/>
        <p:txBody>
          <a:bodyPr/>
          <a:lstStyle/>
          <a:p>
            <a:r>
              <a:rPr lang="en-GB"/>
              <a:t>Simone Krüger Bridge © Equinox</a:t>
            </a:r>
          </a:p>
        </p:txBody>
      </p:sp>
    </p:spTree>
    <p:extLst>
      <p:ext uri="{BB962C8B-B14F-4D97-AF65-F5344CB8AC3E}">
        <p14:creationId xmlns:p14="http://schemas.microsoft.com/office/powerpoint/2010/main" val="1323340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Since the late nineteenth century, European art music became increasingly regarded in Europe as a commodity to be consumed, which coincided with the rise of the notion of the unique, autonomous individual that was part of a larger shift in historical capitalism. Early music recording industry executives and advertisers understood that connections exist between class structure and musical taste, namely that elite groups display </a:t>
            </a:r>
            <a:r>
              <a:rPr lang="en-GB" dirty="0" err="1"/>
              <a:t>univore</a:t>
            </a:r>
            <a:r>
              <a:rPr lang="en-GB" dirty="0"/>
              <a:t> tastes for high culture and fine arts, and therefore targeted so-called highbrow music to higher-income groups. The 19</a:t>
            </a:r>
            <a:r>
              <a:rPr lang="en-GB" baseline="30000" dirty="0"/>
              <a:t>th</a:t>
            </a:r>
            <a:r>
              <a:rPr lang="en-GB" dirty="0"/>
              <a:t> century concept of artist-as-genius became firmly established in the commodification of European art music, which was also a trend that also emerged in other parts of the world, for instance Latin America and the Arab Middle East, often as part of nationalist tendencies.</a:t>
            </a:r>
          </a:p>
          <a:p>
            <a:endParaRPr lang="en-GB" dirty="0"/>
          </a:p>
          <a:p>
            <a:r>
              <a:rPr lang="en-GB" dirty="0"/>
              <a:t>Recordings of indigenous classical music became released more extensively on LP records in urbanized countries, including Egypt, Iran, India, Korea, Japan, and others, which were aimed at the concert-going public in their own countries.</a:t>
            </a:r>
          </a:p>
        </p:txBody>
      </p:sp>
      <p:sp>
        <p:nvSpPr>
          <p:cNvPr id="4" name="Slide Number Placeholder 3"/>
          <p:cNvSpPr>
            <a:spLocks noGrp="1"/>
          </p:cNvSpPr>
          <p:nvPr>
            <p:ph type="sldNum" sz="quarter" idx="10"/>
          </p:nvPr>
        </p:nvSpPr>
        <p:spPr/>
        <p:txBody>
          <a:bodyPr/>
          <a:lstStyle/>
          <a:p>
            <a:fld id="{F5CC0FA2-FE22-40AF-8A71-811A9D8BAFF2}" type="slidenum">
              <a:rPr lang="en-GB" smtClean="0"/>
              <a:t>7</a:t>
            </a:fld>
            <a:endParaRPr lang="en-GB"/>
          </a:p>
        </p:txBody>
      </p:sp>
      <p:sp>
        <p:nvSpPr>
          <p:cNvPr id="5" name="Footer Placeholder 4">
            <a:extLst>
              <a:ext uri="{FF2B5EF4-FFF2-40B4-BE49-F238E27FC236}">
                <a16:creationId xmlns:a16="http://schemas.microsoft.com/office/drawing/2014/main" xmlns="" id="{AFA1BE79-03A6-4AD4-BF30-826B4966E79D}"/>
              </a:ext>
            </a:extLst>
          </p:cNvPr>
          <p:cNvSpPr>
            <a:spLocks noGrp="1"/>
          </p:cNvSpPr>
          <p:nvPr>
            <p:ph type="ftr" sz="quarter" idx="11"/>
          </p:nvPr>
        </p:nvSpPr>
        <p:spPr/>
        <p:txBody>
          <a:bodyPr/>
          <a:lstStyle/>
          <a:p>
            <a:r>
              <a:rPr lang="en-GB"/>
              <a:t>Simone Krüger Bridge © Equinox</a:t>
            </a:r>
          </a:p>
        </p:txBody>
      </p:sp>
    </p:spTree>
    <p:extLst>
      <p:ext uri="{BB962C8B-B14F-4D97-AF65-F5344CB8AC3E}">
        <p14:creationId xmlns:p14="http://schemas.microsoft.com/office/powerpoint/2010/main" val="3031453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Optional audio-visual study: </a:t>
            </a:r>
            <a:r>
              <a:rPr lang="en-GB" i="1" dirty="0"/>
              <a:t>Santo de la </a:t>
            </a:r>
            <a:r>
              <a:rPr lang="en-GB" i="1" dirty="0" err="1"/>
              <a:t>Guitarra</a:t>
            </a:r>
            <a:r>
              <a:rPr lang="en-GB" i="1" dirty="0"/>
              <a:t>: La Historia Fantastica de Agustin Barrios </a:t>
            </a:r>
            <a:r>
              <a:rPr lang="en-GB" i="1" dirty="0" err="1"/>
              <a:t>Mangore</a:t>
            </a:r>
            <a:r>
              <a:rPr lang="en-GB" i="1" dirty="0"/>
              <a:t> </a:t>
            </a:r>
            <a:r>
              <a:rPr lang="en-GB" i="0" dirty="0"/>
              <a:t>(2012) (with subtitles)</a:t>
            </a:r>
          </a:p>
          <a:p>
            <a:endParaRPr lang="en-GB" i="0" dirty="0"/>
          </a:p>
          <a:p>
            <a:r>
              <a:rPr lang="en-GB" i="0" dirty="0"/>
              <a:t>[image credit: Agustin Barrios in El Salvador 1941; provided to author by Carlos Salcedo Centurion]</a:t>
            </a:r>
          </a:p>
        </p:txBody>
      </p:sp>
      <p:sp>
        <p:nvSpPr>
          <p:cNvPr id="4" name="Slide Number Placeholder 3"/>
          <p:cNvSpPr>
            <a:spLocks noGrp="1"/>
          </p:cNvSpPr>
          <p:nvPr>
            <p:ph type="sldNum" sz="quarter" idx="10"/>
          </p:nvPr>
        </p:nvSpPr>
        <p:spPr/>
        <p:txBody>
          <a:bodyPr/>
          <a:lstStyle/>
          <a:p>
            <a:fld id="{F5CC0FA2-FE22-40AF-8A71-811A9D8BAFF2}" type="slidenum">
              <a:rPr lang="en-GB" smtClean="0"/>
              <a:t>8</a:t>
            </a:fld>
            <a:endParaRPr lang="en-GB"/>
          </a:p>
        </p:txBody>
      </p:sp>
      <p:sp>
        <p:nvSpPr>
          <p:cNvPr id="5" name="Footer Placeholder 4">
            <a:extLst>
              <a:ext uri="{FF2B5EF4-FFF2-40B4-BE49-F238E27FC236}">
                <a16:creationId xmlns:a16="http://schemas.microsoft.com/office/drawing/2014/main" xmlns="" id="{1C2BB38E-704C-401C-AEC7-0CD0691E0144}"/>
              </a:ext>
            </a:extLst>
          </p:cNvPr>
          <p:cNvSpPr>
            <a:spLocks noGrp="1"/>
          </p:cNvSpPr>
          <p:nvPr>
            <p:ph type="ftr" sz="quarter" idx="11"/>
          </p:nvPr>
        </p:nvSpPr>
        <p:spPr/>
        <p:txBody>
          <a:bodyPr/>
          <a:lstStyle/>
          <a:p>
            <a:r>
              <a:rPr lang="en-GB"/>
              <a:t>Simone Krüger Bridge © Equinox</a:t>
            </a:r>
          </a:p>
        </p:txBody>
      </p:sp>
    </p:spTree>
    <p:extLst>
      <p:ext uri="{BB962C8B-B14F-4D97-AF65-F5344CB8AC3E}">
        <p14:creationId xmlns:p14="http://schemas.microsoft.com/office/powerpoint/2010/main" val="2881054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GB" altLang="en-US" dirty="0">
                <a:latin typeface="Times New Roman" panose="02020603050405020304" pitchFamily="18" charset="0"/>
                <a:cs typeface="Arial" panose="020B0604020202020204" pitchFamily="34" charset="0"/>
              </a:rPr>
              <a:t>Popularised Arab art music has been produced as well as enjoyed in virtually all Arab countries. Beirut (Lebanon) and Cairo (Egypt) were the two main </a:t>
            </a:r>
            <a:r>
              <a:rPr lang="en-GB" altLang="en-US" dirty="0" err="1">
                <a:latin typeface="Times New Roman" panose="02020603050405020304" pitchFamily="18" charset="0"/>
                <a:cs typeface="Arial" panose="020B0604020202020204" pitchFamily="34" charset="0"/>
              </a:rPr>
              <a:t>centers</a:t>
            </a:r>
            <a:r>
              <a:rPr lang="en-GB" altLang="en-US" dirty="0">
                <a:latin typeface="Times New Roman" panose="02020603050405020304" pitchFamily="18" charset="0"/>
                <a:cs typeface="Arial" panose="020B0604020202020204" pitchFamily="34" charset="0"/>
              </a:rPr>
              <a:t> for</a:t>
            </a:r>
          </a:p>
          <a:p>
            <a:pPr eaLnBrk="1" hangingPunct="1">
              <a:lnSpc>
                <a:spcPct val="80000"/>
              </a:lnSpc>
            </a:pPr>
            <a:r>
              <a:rPr lang="en-GB" altLang="en-US" dirty="0">
                <a:latin typeface="Times New Roman" panose="02020603050405020304" pitchFamily="18" charset="0"/>
                <a:cs typeface="Arial" panose="020B0604020202020204" pitchFamily="34" charset="0"/>
              </a:rPr>
              <a:t>the production of commercial recordings, and therefore less is known about popular music of Iraq and the Arabian peninsula.</a:t>
            </a:r>
          </a:p>
          <a:p>
            <a:pPr eaLnBrk="1" hangingPunct="1">
              <a:lnSpc>
                <a:spcPct val="80000"/>
              </a:lnSpc>
            </a:pPr>
            <a:endParaRPr lang="en-GB" altLang="en-US" dirty="0">
              <a:latin typeface="Times New Roman" panose="02020603050405020304" pitchFamily="18" charset="0"/>
              <a:cs typeface="Arial" panose="020B0604020202020204" pitchFamily="34" charset="0"/>
            </a:endParaRPr>
          </a:p>
          <a:p>
            <a:pPr eaLnBrk="1" hangingPunct="1">
              <a:lnSpc>
                <a:spcPct val="80000"/>
              </a:lnSpc>
            </a:pPr>
            <a:r>
              <a:rPr lang="en-GB" altLang="en-US" dirty="0">
                <a:latin typeface="Times New Roman" panose="02020603050405020304" pitchFamily="18" charset="0"/>
                <a:cs typeface="Arial" panose="020B0604020202020204" pitchFamily="34" charset="0"/>
              </a:rPr>
              <a:t>Egypt, has been a principal centre for the development and dissemination of Arab popular music, while Cairo gained early ascendancy in the development of the mass media and the </a:t>
            </a:r>
            <a:r>
              <a:rPr lang="en-GB" altLang="en-US" dirty="0" err="1">
                <a:latin typeface="Times New Roman" panose="02020603050405020304" pitchFamily="18" charset="0"/>
                <a:cs typeface="Arial" panose="020B0604020202020204" pitchFamily="34" charset="0"/>
              </a:rPr>
              <a:t>musics</a:t>
            </a:r>
            <a:r>
              <a:rPr lang="en-GB" altLang="en-US" dirty="0">
                <a:latin typeface="Times New Roman" panose="02020603050405020304" pitchFamily="18" charset="0"/>
                <a:cs typeface="Arial" panose="020B0604020202020204" pitchFamily="34" charset="0"/>
              </a:rPr>
              <a:t> associated with them. The country was prompt to take advantage of the new media, notably gramophone, radio, film, and later television.</a:t>
            </a:r>
          </a:p>
          <a:p>
            <a:pPr eaLnBrk="1" hangingPunct="1"/>
            <a:endParaRPr lang="en-GB" altLang="en-US" dirty="0">
              <a:latin typeface="Times New Roman" panose="02020603050405020304" pitchFamily="18" charset="0"/>
              <a:cs typeface="Arial" panose="020B0604020202020204" pitchFamily="34" charset="0"/>
            </a:endParaRP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86DA78F-62A5-4DFC-ACFD-8A5AFD7826C7}" type="slidenum">
              <a:rPr lang="en-GB" altLang="en-US">
                <a:latin typeface="Times New Roman" panose="02020603050405020304" pitchFamily="18" charset="0"/>
              </a:rPr>
              <a:pPr eaLnBrk="1" hangingPunct="1"/>
              <a:t>9</a:t>
            </a:fld>
            <a:endParaRPr lang="en-GB" altLang="en-US">
              <a:latin typeface="Times New Roman" panose="02020603050405020304" pitchFamily="18" charset="0"/>
            </a:endParaRPr>
          </a:p>
        </p:txBody>
      </p:sp>
      <p:sp>
        <p:nvSpPr>
          <p:cNvPr id="2" name="Footer Placeholder 1">
            <a:extLst>
              <a:ext uri="{FF2B5EF4-FFF2-40B4-BE49-F238E27FC236}">
                <a16:creationId xmlns:a16="http://schemas.microsoft.com/office/drawing/2014/main" xmlns="" id="{E6F74586-4F31-42F9-8D2A-644EB40AFD47}"/>
              </a:ext>
            </a:extLst>
          </p:cNvPr>
          <p:cNvSpPr>
            <a:spLocks noGrp="1"/>
          </p:cNvSpPr>
          <p:nvPr>
            <p:ph type="ftr" sz="quarter" idx="10"/>
          </p:nvPr>
        </p:nvSpPr>
        <p:spPr/>
        <p:txBody>
          <a:bodyPr/>
          <a:lstStyle/>
          <a:p>
            <a:r>
              <a:rPr lang="en-GB"/>
              <a:t>Simone Krüger Bridge © Equinox</a:t>
            </a:r>
          </a:p>
        </p:txBody>
      </p:sp>
    </p:spTree>
    <p:extLst>
      <p:ext uri="{BB962C8B-B14F-4D97-AF65-F5344CB8AC3E}">
        <p14:creationId xmlns:p14="http://schemas.microsoft.com/office/powerpoint/2010/main" val="1154691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[Image credit: Umm </a:t>
            </a:r>
            <a:r>
              <a:rPr lang="en-GB" dirty="0" err="1"/>
              <a:t>Kulthum</a:t>
            </a:r>
            <a:r>
              <a:rPr lang="en-GB" dirty="0"/>
              <a:t> listening to the radio. Source http://www.middle-east-online.com/?id=245503, accessed 15 March 2018 and reproduced for educational purposes only]</a:t>
            </a:r>
          </a:p>
        </p:txBody>
      </p:sp>
      <p:sp>
        <p:nvSpPr>
          <p:cNvPr id="4" name="Slide Number Placeholder 3"/>
          <p:cNvSpPr>
            <a:spLocks noGrp="1"/>
          </p:cNvSpPr>
          <p:nvPr>
            <p:ph type="sldNum" sz="quarter" idx="10"/>
          </p:nvPr>
        </p:nvSpPr>
        <p:spPr/>
        <p:txBody>
          <a:bodyPr/>
          <a:lstStyle/>
          <a:p>
            <a:fld id="{F5CC0FA2-FE22-40AF-8A71-811A9D8BAFF2}" type="slidenum">
              <a:rPr lang="en-GB" smtClean="0"/>
              <a:t>10</a:t>
            </a:fld>
            <a:endParaRPr lang="en-GB"/>
          </a:p>
        </p:txBody>
      </p:sp>
      <p:sp>
        <p:nvSpPr>
          <p:cNvPr id="5" name="Footer Placeholder 4">
            <a:extLst>
              <a:ext uri="{FF2B5EF4-FFF2-40B4-BE49-F238E27FC236}">
                <a16:creationId xmlns:a16="http://schemas.microsoft.com/office/drawing/2014/main" xmlns="" id="{2CD05E55-FD93-4036-8BA9-9B5A46EB3D34}"/>
              </a:ext>
            </a:extLst>
          </p:cNvPr>
          <p:cNvSpPr>
            <a:spLocks noGrp="1"/>
          </p:cNvSpPr>
          <p:nvPr>
            <p:ph type="ftr" sz="quarter" idx="11"/>
          </p:nvPr>
        </p:nvSpPr>
        <p:spPr/>
        <p:txBody>
          <a:bodyPr/>
          <a:lstStyle/>
          <a:p>
            <a:r>
              <a:rPr lang="en-GB"/>
              <a:t>Simone Krüger Bridge © Equinox</a:t>
            </a:r>
          </a:p>
        </p:txBody>
      </p:sp>
    </p:spTree>
    <p:extLst>
      <p:ext uri="{BB962C8B-B14F-4D97-AF65-F5344CB8AC3E}">
        <p14:creationId xmlns:p14="http://schemas.microsoft.com/office/powerpoint/2010/main" val="3302442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Optional </a:t>
            </a:r>
            <a:r>
              <a:rPr lang="en-GB" dirty="0" err="1"/>
              <a:t>audiovisual</a:t>
            </a:r>
            <a:r>
              <a:rPr lang="en-GB" dirty="0"/>
              <a:t> study: </a:t>
            </a:r>
            <a:r>
              <a:rPr lang="en-GB" i="1" dirty="0"/>
              <a:t>Umm </a:t>
            </a:r>
            <a:r>
              <a:rPr lang="en-GB" i="1" dirty="0" err="1"/>
              <a:t>Kulthum</a:t>
            </a:r>
            <a:r>
              <a:rPr lang="en-GB" i="1" dirty="0"/>
              <a:t>: A Voice Like Egypt </a:t>
            </a:r>
            <a:r>
              <a:rPr lang="en-GB" i="0" dirty="0"/>
              <a:t>(1996)</a:t>
            </a:r>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11</a:t>
            </a:fld>
            <a:endParaRPr lang="en-GB"/>
          </a:p>
        </p:txBody>
      </p:sp>
      <p:sp>
        <p:nvSpPr>
          <p:cNvPr id="5" name="Footer Placeholder 4">
            <a:extLst>
              <a:ext uri="{FF2B5EF4-FFF2-40B4-BE49-F238E27FC236}">
                <a16:creationId xmlns:a16="http://schemas.microsoft.com/office/drawing/2014/main" xmlns="" id="{938426A7-98DD-4B6F-872D-F00A82544803}"/>
              </a:ext>
            </a:extLst>
          </p:cNvPr>
          <p:cNvSpPr>
            <a:spLocks noGrp="1"/>
          </p:cNvSpPr>
          <p:nvPr>
            <p:ph type="ftr" sz="quarter" idx="11"/>
          </p:nvPr>
        </p:nvSpPr>
        <p:spPr/>
        <p:txBody>
          <a:bodyPr/>
          <a:lstStyle/>
          <a:p>
            <a:r>
              <a:rPr lang="en-GB"/>
              <a:t>Simone Krüger Bridge © Equinox</a:t>
            </a:r>
          </a:p>
        </p:txBody>
      </p:sp>
    </p:spTree>
    <p:extLst>
      <p:ext uri="{BB962C8B-B14F-4D97-AF65-F5344CB8AC3E}">
        <p14:creationId xmlns:p14="http://schemas.microsoft.com/office/powerpoint/2010/main" val="2387800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D716581-6E06-4013-8E61-167DB79F890B}" type="datetime1">
              <a:rPr lang="en-US" smtClean="0"/>
              <a:t>3/21/18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D88323-8748-4675-ACB7-F2E97BEF7902}" type="datetime1">
              <a:rPr lang="en-US" smtClean="0"/>
              <a:t>3/21/18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037987-7CE3-4927-8409-9EA345C038AC}" type="datetime1">
              <a:rPr lang="en-US" smtClean="0"/>
              <a:t>3/21/18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555A17-0470-4C51-8EA9-FF63D87B6A60}" type="datetime1">
              <a:rPr lang="en-US" smtClean="0"/>
              <a:t>3/21/18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093592-97C2-4347-B277-125CB68879E0}" type="datetime1">
              <a:rPr lang="en-US" smtClean="0"/>
              <a:t>3/21/18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686A5A9-6628-4012-BBF1-0D67D07D0A47}" type="datetime1">
              <a:rPr lang="en-US" smtClean="0"/>
              <a:t>3/21/18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B4D142E-A3F5-46E5-AD8D-A0CFCC68FD10}" type="datetime1">
              <a:rPr lang="en-US" smtClean="0"/>
              <a:t>3/21/18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4C3A00-62A7-43A5-B29A-AAD7188EECD8}" type="datetime1">
              <a:rPr lang="en-US" smtClean="0"/>
              <a:t>3/21/18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FFA62B-C9C3-4E5B-BB0F-2AF7A6992F95}" type="datetime1">
              <a:rPr lang="en-US" smtClean="0"/>
              <a:t>3/21/18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BA8C1-B528-45EE-AC1D-28A686EC76CD}" type="datetime1">
              <a:rPr lang="en-US" smtClean="0"/>
              <a:t>3/21/18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0C132C-0595-47AD-82FE-22634156C4C1}" type="datetime1">
              <a:rPr lang="en-US" smtClean="0"/>
              <a:t>3/21/18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244CA5-F402-49ED-8F97-D8233873CE7A}" type="datetime1">
              <a:rPr lang="en-US" smtClean="0"/>
              <a:t>3/21/18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ED497D-CF2F-44FE-AA8C-2C740F9B77E8}" type="datetime1">
              <a:rPr lang="en-US" smtClean="0"/>
              <a:t>3/21/18</a:t>
            </a:fld>
            <a:endParaRPr lang="en-US" dirty="0"/>
          </a:p>
        </p:txBody>
      </p:sp>
      <p:sp>
        <p:nvSpPr>
          <p:cNvPr id="8" name="Footer Placeholder 7"/>
          <p:cNvSpPr>
            <a:spLocks noGrp="1"/>
          </p:cNvSpPr>
          <p:nvPr>
            <p:ph type="ftr" sz="quarter" idx="11"/>
          </p:nvPr>
        </p:nvSpPr>
        <p:spPr/>
        <p:txBody>
          <a:bodyPr/>
          <a:lstStyle/>
          <a:p>
            <a:r>
              <a:rPr lang="en-US"/>
              <a:t>Simone Krüger Bridge © Equinox</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061817-4955-4A63-B5B4-A9FD5380F374}" type="datetime1">
              <a:rPr lang="en-US" smtClean="0"/>
              <a:t>3/21/18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4D0977-8BE4-4F1B-AFD3-DA2BDAD7CFE2}" type="datetime1">
              <a:rPr lang="en-US" smtClean="0"/>
              <a:t>3/21/18</a:t>
            </a:fld>
            <a:endParaRPr lang="en-US" dirty="0"/>
          </a:p>
        </p:txBody>
      </p:sp>
      <p:sp>
        <p:nvSpPr>
          <p:cNvPr id="3" name="Footer Placeholder 2"/>
          <p:cNvSpPr>
            <a:spLocks noGrp="1"/>
          </p:cNvSpPr>
          <p:nvPr>
            <p:ph type="ftr" sz="quarter" idx="11"/>
          </p:nvPr>
        </p:nvSpPr>
        <p:spPr/>
        <p:txBody>
          <a:bodyPr/>
          <a:lstStyle/>
          <a:p>
            <a:r>
              <a:rPr lang="en-US"/>
              <a:t>Simone Krüger Bridge © Equinox</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1C498D-6BDA-411A-9013-A8B03393C81C}" type="datetime1">
              <a:rPr lang="en-US" smtClean="0"/>
              <a:t>3/21/18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C0888D-BAF9-4DB9-8471-78A121C87F40}" type="datetime1">
              <a:rPr lang="en-US" smtClean="0"/>
              <a:t>3/21/18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0CE291A-228A-4E11-B4D0-39841E3E63FC}" type="datetime1">
              <a:rPr lang="en-US" smtClean="0"/>
              <a:t>3/21/18</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Simone Krüger Bridge © Equinox</a:t>
            </a:r>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5250" y="-163286"/>
            <a:ext cx="2095500" cy="7184571"/>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NZ"/>
          </a:p>
        </p:txBody>
      </p:sp>
      <p:sp>
        <p:nvSpPr>
          <p:cNvPr id="7" name="TextBox 6"/>
          <p:cNvSpPr txBox="1"/>
          <p:nvPr/>
        </p:nvSpPr>
        <p:spPr>
          <a:xfrm rot="16200000">
            <a:off x="-2199160" y="2511222"/>
            <a:ext cx="6303321" cy="1692771"/>
          </a:xfrm>
          <a:prstGeom prst="rect">
            <a:avLst/>
          </a:prstGeom>
          <a:noFill/>
        </p:spPr>
        <p:txBody>
          <a:bodyPr wrap="square" rtlCol="0">
            <a:spAutoFit/>
          </a:bodyPr>
          <a:lstStyle/>
          <a:p>
            <a:r>
              <a:rPr lang="en-NZ" sz="4000" b="1" dirty="0">
                <a:ln w="0"/>
                <a:solidFill>
                  <a:schemeClr val="bg1"/>
                </a:solidFill>
                <a:effectLst>
                  <a:outerShdw blurRad="50800" dist="38100" dir="2700000" algn="tl" rotWithShape="0">
                    <a:prstClr val="black">
                      <a:alpha val="40000"/>
                    </a:prstClr>
                  </a:outerShdw>
                </a:effectLst>
              </a:rPr>
              <a:t>Session 1</a:t>
            </a:r>
          </a:p>
          <a:p>
            <a:r>
              <a:rPr lang="en-GB" sz="3200" b="1" dirty="0">
                <a:ln w="0"/>
                <a:solidFill>
                  <a:schemeClr val="bg1"/>
                </a:solidFill>
                <a:effectLst>
                  <a:outerShdw blurRad="50800" dist="38100" dir="2700000" algn="tl" rotWithShape="0">
                    <a:prstClr val="black">
                      <a:alpha val="40000"/>
                    </a:prstClr>
                  </a:outerShdw>
                </a:effectLst>
              </a:rPr>
              <a:t>The “Birth” of Popular Music under Liberal Capitalism</a:t>
            </a:r>
            <a:endParaRPr lang="en-NZ" sz="3200" b="1" dirty="0">
              <a:ln w="0"/>
              <a:solidFill>
                <a:schemeClr val="bg1"/>
              </a:solidFill>
              <a:effectLst>
                <a:outerShdw blurRad="50800" dist="38100" dir="2700000" algn="tl" rotWithShape="0">
                  <a:prstClr val="black">
                    <a:alpha val="40000"/>
                  </a:prstClr>
                </a:outerShdw>
              </a:effectLs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0250" y="-1"/>
            <a:ext cx="10287000" cy="6858000"/>
          </a:xfrm>
          <a:prstGeom prst="rect">
            <a:avLst/>
          </a:prstGeom>
        </p:spPr>
      </p:pic>
    </p:spTree>
    <p:extLst>
      <p:ext uri="{BB962C8B-B14F-4D97-AF65-F5344CB8AC3E}">
        <p14:creationId xmlns:p14="http://schemas.microsoft.com/office/powerpoint/2010/main" val="936830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4E42186-8D7D-4880-A0A0-DDBD6A8B926A}"/>
              </a:ext>
            </a:extLst>
          </p:cNvPr>
          <p:cNvPicPr>
            <a:picLocks noChangeAspect="1"/>
          </p:cNvPicPr>
          <p:nvPr/>
        </p:nvPicPr>
        <p:blipFill rotWithShape="1">
          <a:blip r:embed="rId3">
            <a:alphaModFix amt="35000"/>
            <a:extLst/>
          </a:blip>
          <a:srcRect t="6357" b="53857"/>
          <a:stretch/>
        </p:blipFill>
        <p:spPr>
          <a:xfrm>
            <a:off x="20" y="48445"/>
            <a:ext cx="12191980" cy="6855970"/>
          </a:xfrm>
          <a:prstGeom prst="rect">
            <a:avLst/>
          </a:prstGeom>
        </p:spPr>
      </p:pic>
      <p:sp>
        <p:nvSpPr>
          <p:cNvPr id="3" name="Content Placeholder 2">
            <a:extLst>
              <a:ext uri="{FF2B5EF4-FFF2-40B4-BE49-F238E27FC236}">
                <a16:creationId xmlns:a16="http://schemas.microsoft.com/office/drawing/2014/main" xmlns="" id="{4F0C5760-80A2-401A-A250-CB740789C0E4}"/>
              </a:ext>
            </a:extLst>
          </p:cNvPr>
          <p:cNvSpPr>
            <a:spLocks noGrp="1"/>
          </p:cNvSpPr>
          <p:nvPr>
            <p:ph idx="1"/>
          </p:nvPr>
        </p:nvSpPr>
        <p:spPr>
          <a:xfrm>
            <a:off x="6001127" y="1250894"/>
            <a:ext cx="6120273" cy="5152031"/>
          </a:xfrm>
        </p:spPr>
        <p:txBody>
          <a:bodyPr>
            <a:normAutofit fontScale="92500" lnSpcReduction="10000"/>
          </a:bodyPr>
          <a:lstStyle/>
          <a:p>
            <a:r>
              <a:rPr lang="en-GB" sz="1900" dirty="0"/>
              <a:t>recording industry became extremely attractive to musicians due to the potentially high financial rewards and broad public exposure; to those who successfully negotiated recording contracts, the music recording business was extremely lucrative. </a:t>
            </a:r>
          </a:p>
          <a:p>
            <a:r>
              <a:rPr lang="en-GB" sz="1900" dirty="0"/>
              <a:t>One of the most noteworthy performers and recording artists: Umm </a:t>
            </a:r>
            <a:r>
              <a:rPr lang="en-GB" sz="1900" dirty="0" err="1"/>
              <a:t>Kulthum</a:t>
            </a:r>
            <a:r>
              <a:rPr lang="en-GB" sz="1900" dirty="0"/>
              <a:t> (1904–1975), a female </a:t>
            </a:r>
            <a:r>
              <a:rPr lang="en-GB" sz="1900" dirty="0" err="1"/>
              <a:t>mashayik</a:t>
            </a:r>
            <a:r>
              <a:rPr lang="en-GB" sz="1900" dirty="0"/>
              <a:t> singer and superstar of Arab music during the twentieth century</a:t>
            </a:r>
          </a:p>
          <a:p>
            <a:r>
              <a:rPr lang="en-GB" sz="1900" dirty="0"/>
              <a:t>1920s: radio became extremely popular throughout the Arab world, and established stars like Umm </a:t>
            </a:r>
            <a:r>
              <a:rPr lang="en-GB" sz="1900" dirty="0" err="1"/>
              <a:t>Kulthum</a:t>
            </a:r>
            <a:r>
              <a:rPr lang="en-GB" sz="1900" dirty="0"/>
              <a:t> (among others) were offered first choice in scheduling and regularly performed live</a:t>
            </a:r>
          </a:p>
          <a:p>
            <a:r>
              <a:rPr lang="en-GB" sz="1900" dirty="0"/>
              <a:t>Radio retained its popularity well into the 1960s until the event of the cassette player.</a:t>
            </a:r>
          </a:p>
        </p:txBody>
      </p:sp>
      <p:sp>
        <p:nvSpPr>
          <p:cNvPr id="5" name="Footer Placeholder 4">
            <a:extLst>
              <a:ext uri="{FF2B5EF4-FFF2-40B4-BE49-F238E27FC236}">
                <a16:creationId xmlns:a16="http://schemas.microsoft.com/office/drawing/2014/main" xmlns="" id="{74553C59-49A8-4299-A11F-B88D4B718640}"/>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775409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9">
            <a:extLst>
              <a:ext uri="{FF2B5EF4-FFF2-40B4-BE49-F238E27FC236}">
                <a16:creationId xmlns:a16="http://schemas.microsoft.com/office/drawing/2014/main" xmlns="" id="{9D374119-2129-4781-ACAB-9C3618BD4B7D}"/>
              </a:ext>
            </a:extLst>
          </p:cNvPr>
          <p:cNvSpPr>
            <a:spLocks noGrp="1" noRot="1" noChangeAspect="1" noMove="1" noResize="1" noEditPoints="1" noAdjustHandles="1" noChangeArrowheads="1" noChangeShapeType="1" noTextEdit="1"/>
          </p:cNvSpPr>
          <p:nvPr>
            <p:extLst/>
          </p:nvPr>
        </p:nvSpPr>
        <p:spPr>
          <a:xfrm>
            <a:off x="752475" y="733425"/>
            <a:ext cx="3743325" cy="5391150"/>
          </a:xfrm>
          <a:prstGeom prst="rect">
            <a:avLst/>
          </a:prstGeom>
          <a:solidFill>
            <a:schemeClr val="tx1"/>
          </a:solid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0CCCEEFA-FE41-4A6E-BA56-2D0EEB404BBF}"/>
              </a:ext>
            </a:extLst>
          </p:cNvPr>
          <p:cNvPicPr>
            <a:picLocks noChangeAspect="1"/>
          </p:cNvPicPr>
          <p:nvPr/>
        </p:nvPicPr>
        <p:blipFill rotWithShape="1">
          <a:blip r:embed="rId3"/>
          <a:srcRect r="8498" b="3"/>
          <a:stretch/>
        </p:blipFill>
        <p:spPr>
          <a:xfrm>
            <a:off x="1141857" y="1114868"/>
            <a:ext cx="2964561" cy="4628265"/>
          </a:xfrm>
          <a:prstGeom prst="rect">
            <a:avLst/>
          </a:prstGeom>
        </p:spPr>
      </p:pic>
      <p:sp>
        <p:nvSpPr>
          <p:cNvPr id="11" name="Rectangle 11">
            <a:extLst>
              <a:ext uri="{FF2B5EF4-FFF2-40B4-BE49-F238E27FC236}">
                <a16:creationId xmlns:a16="http://schemas.microsoft.com/office/drawing/2014/main" xmlns="" id="{CD49B4B0-3C14-40B1-82E0-072A4678F087}"/>
              </a:ext>
            </a:extLst>
          </p:cNvPr>
          <p:cNvSpPr>
            <a:spLocks noGrp="1" noRot="1" noChangeAspect="1" noMove="1" noResize="1" noEditPoints="1" noAdjustHandles="1" noChangeArrowheads="1" noChangeShapeType="1" noTextEdit="1"/>
          </p:cNvSpPr>
          <p:nvPr>
            <p:extLst/>
          </p:nvPr>
        </p:nvSpPr>
        <p:spPr>
          <a:xfrm>
            <a:off x="811340" y="804806"/>
            <a:ext cx="3625595" cy="5248389"/>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D941A2B3-7923-4F98-B2C4-C81F3074320C}"/>
              </a:ext>
            </a:extLst>
          </p:cNvPr>
          <p:cNvSpPr>
            <a:spLocks noGrp="1"/>
          </p:cNvSpPr>
          <p:nvPr>
            <p:ph idx="1"/>
          </p:nvPr>
        </p:nvSpPr>
        <p:spPr>
          <a:xfrm>
            <a:off x="4927471" y="2096064"/>
            <a:ext cx="6340085" cy="3695136"/>
          </a:xfrm>
        </p:spPr>
        <p:txBody>
          <a:bodyPr>
            <a:normAutofit lnSpcReduction="10000"/>
          </a:bodyPr>
          <a:lstStyle/>
          <a:p>
            <a:pPr>
              <a:lnSpc>
                <a:spcPct val="110000"/>
              </a:lnSpc>
            </a:pPr>
            <a:r>
              <a:rPr lang="en-GB" dirty="0"/>
              <a:t>early 1930s: music recording industry promoted the development of film song when musical film became a popular medium an gradually replaced theatre</a:t>
            </a:r>
          </a:p>
          <a:p>
            <a:pPr>
              <a:lnSpc>
                <a:spcPct val="110000"/>
              </a:lnSpc>
            </a:pPr>
            <a:r>
              <a:rPr lang="en-GB" dirty="0"/>
              <a:t>1950s: increased influence of electronics, mass media, and westernization, combined with an outlook that </a:t>
            </a:r>
            <a:r>
              <a:rPr lang="en-GB" dirty="0" err="1"/>
              <a:t>favored</a:t>
            </a:r>
            <a:r>
              <a:rPr lang="en-GB" dirty="0"/>
              <a:t> western classical music</a:t>
            </a:r>
          </a:p>
          <a:p>
            <a:pPr>
              <a:lnSpc>
                <a:spcPct val="110000"/>
              </a:lnSpc>
            </a:pPr>
            <a:r>
              <a:rPr lang="en-GB" dirty="0"/>
              <a:t>By 1960s, television became increasingly popular with broadcasts that included live concerts by Umm </a:t>
            </a:r>
            <a:r>
              <a:rPr lang="en-GB" dirty="0" err="1"/>
              <a:t>Kulthum</a:t>
            </a:r>
            <a:r>
              <a:rPr lang="en-GB" dirty="0"/>
              <a:t> and other stars</a:t>
            </a:r>
          </a:p>
        </p:txBody>
      </p:sp>
      <p:sp>
        <p:nvSpPr>
          <p:cNvPr id="6" name="Footer Placeholder 5">
            <a:extLst>
              <a:ext uri="{FF2B5EF4-FFF2-40B4-BE49-F238E27FC236}">
                <a16:creationId xmlns:a16="http://schemas.microsoft.com/office/drawing/2014/main" xmlns="" id="{27944C01-D2E7-4E75-B2BF-19BEC64AAF2E}"/>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082775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0E879AD-3286-46A9-B535-41CB5AA193DA}"/>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brightnessContrast bright="20000"/>
                    </a14:imgEffect>
                  </a14:imgLayer>
                </a14:imgProps>
              </a:ext>
            </a:extLst>
          </a:blip>
          <a:srcRect t="26835" b="5617"/>
          <a:stretch/>
        </p:blipFill>
        <p:spPr>
          <a:xfrm>
            <a:off x="20" y="2030"/>
            <a:ext cx="12191980" cy="6855970"/>
          </a:xfrm>
          <a:prstGeom prst="rect">
            <a:avLst/>
          </a:prstGeom>
        </p:spPr>
      </p:pic>
      <p:sp>
        <p:nvSpPr>
          <p:cNvPr id="9" name="Rectangle 8">
            <a:extLst>
              <a:ext uri="{FF2B5EF4-FFF2-40B4-BE49-F238E27FC236}">
                <a16:creationId xmlns:a16="http://schemas.microsoft.com/office/drawing/2014/main" xmlns="" id="{4DE0D6BE-330A-422D-9BD9-1E18F73C6E1E}"/>
              </a:ext>
            </a:extLst>
          </p:cNvPr>
          <p:cNvSpPr>
            <a:spLocks noGrp="1" noRot="1" noChangeAspect="1" noMove="1" noResize="1" noEditPoints="1" noAdjustHandles="1" noChangeArrowheads="1" noChangeShapeType="1" noTextEdit="1"/>
          </p:cNvSpPr>
          <p:nvPr>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xmlns="" id="{872E146A-CA74-4832-81C1-8D024EFF31B8}"/>
              </a:ext>
            </a:extLst>
          </p:cNvPr>
          <p:cNvSpPr>
            <a:spLocks noGrp="1"/>
          </p:cNvSpPr>
          <p:nvPr>
            <p:ph type="title"/>
          </p:nvPr>
        </p:nvSpPr>
        <p:spPr>
          <a:xfrm>
            <a:off x="913795" y="609600"/>
            <a:ext cx="10353761" cy="1326321"/>
          </a:xfrm>
        </p:spPr>
        <p:txBody>
          <a:bodyPr>
            <a:normAutofit/>
          </a:bodyPr>
          <a:lstStyle/>
          <a:p>
            <a:r>
              <a:rPr lang="en-GB" dirty="0"/>
              <a:t>Vernacular Popular Music in Europe</a:t>
            </a:r>
          </a:p>
        </p:txBody>
      </p:sp>
      <p:sp>
        <p:nvSpPr>
          <p:cNvPr id="3" name="Content Placeholder 2">
            <a:extLst>
              <a:ext uri="{FF2B5EF4-FFF2-40B4-BE49-F238E27FC236}">
                <a16:creationId xmlns:a16="http://schemas.microsoft.com/office/drawing/2014/main" xmlns="" id="{3371DC7E-5256-46AB-B047-350DD2A93A95}"/>
              </a:ext>
            </a:extLst>
          </p:cNvPr>
          <p:cNvSpPr>
            <a:spLocks noGrp="1"/>
          </p:cNvSpPr>
          <p:nvPr>
            <p:ph idx="1"/>
          </p:nvPr>
        </p:nvSpPr>
        <p:spPr>
          <a:xfrm>
            <a:off x="913794" y="1530080"/>
            <a:ext cx="10737878" cy="4759036"/>
          </a:xfrm>
          <a:noFill/>
        </p:spPr>
        <p:txBody>
          <a:bodyPr>
            <a:normAutofit lnSpcReduction="10000"/>
          </a:bodyPr>
          <a:lstStyle/>
          <a:p>
            <a:pPr>
              <a:lnSpc>
                <a:spcPct val="110000"/>
              </a:lnSpc>
            </a:pPr>
            <a:r>
              <a:rPr lang="en-GB" dirty="0"/>
              <a:t>Spanish Flamenco… </a:t>
            </a:r>
          </a:p>
          <a:p>
            <a:pPr lvl="1">
              <a:lnSpc>
                <a:spcPct val="110000"/>
              </a:lnSpc>
            </a:pPr>
            <a:r>
              <a:rPr lang="en-GB" sz="2000" dirty="0"/>
              <a:t>its development to the most urbanized, professionalized form of traditional Spanish music clearly reflects and symbolizes the modernization and urbanization of Spanish culture since the nineteenth century</a:t>
            </a:r>
          </a:p>
          <a:p>
            <a:pPr lvl="1">
              <a:lnSpc>
                <a:spcPct val="110000"/>
              </a:lnSpc>
            </a:pPr>
            <a:r>
              <a:rPr lang="en-GB" sz="2000" dirty="0"/>
              <a:t>shaped by the emerging global economy and tourism</a:t>
            </a:r>
          </a:p>
          <a:p>
            <a:pPr lvl="1">
              <a:lnSpc>
                <a:spcPct val="110000"/>
              </a:lnSpc>
            </a:pPr>
            <a:r>
              <a:rPr lang="en-GB" sz="2000" dirty="0"/>
              <a:t>increasing professionalization and commercialization during the period of musical modernization (1850–1940s) and thereafter</a:t>
            </a:r>
          </a:p>
          <a:p>
            <a:pPr lvl="1">
              <a:lnSpc>
                <a:spcPct val="110000"/>
              </a:lnSpc>
            </a:pPr>
            <a:r>
              <a:rPr lang="en-GB" sz="2000" dirty="0"/>
              <a:t>moved increasingly to festival circuits and concert stages, while national recording studios and multinational firms became actively involved in disseminating the flamenco genre worldwide</a:t>
            </a:r>
          </a:p>
          <a:p>
            <a:pPr lvl="1">
              <a:lnSpc>
                <a:spcPct val="110000"/>
              </a:lnSpc>
            </a:pPr>
            <a:r>
              <a:rPr lang="en-GB" sz="2000" dirty="0"/>
              <a:t>shaped and reshaped through the consumers and the market in the light of exoticism and artistic orientalism of the gypsy culture</a:t>
            </a:r>
          </a:p>
          <a:p>
            <a:pPr lvl="1">
              <a:lnSpc>
                <a:spcPct val="110000"/>
              </a:lnSpc>
            </a:pPr>
            <a:r>
              <a:rPr lang="en-GB" sz="2000" dirty="0"/>
              <a:t>since the 1960s: flamenco fusions, flamenco-pop and nuevo flamenco</a:t>
            </a:r>
          </a:p>
          <a:p>
            <a:pPr lvl="1">
              <a:lnSpc>
                <a:spcPct val="110000"/>
              </a:lnSpc>
            </a:pPr>
            <a:endParaRPr lang="en-GB" sz="1500" dirty="0"/>
          </a:p>
          <a:p>
            <a:pPr lvl="1">
              <a:lnSpc>
                <a:spcPct val="110000"/>
              </a:lnSpc>
            </a:pPr>
            <a:endParaRPr lang="en-GB" sz="1500" dirty="0"/>
          </a:p>
          <a:p>
            <a:pPr lvl="1">
              <a:lnSpc>
                <a:spcPct val="110000"/>
              </a:lnSpc>
            </a:pPr>
            <a:endParaRPr lang="en-GB" sz="1500" dirty="0"/>
          </a:p>
        </p:txBody>
      </p:sp>
      <p:sp>
        <p:nvSpPr>
          <p:cNvPr id="5" name="Footer Placeholder 4">
            <a:extLst>
              <a:ext uri="{FF2B5EF4-FFF2-40B4-BE49-F238E27FC236}">
                <a16:creationId xmlns:a16="http://schemas.microsoft.com/office/drawing/2014/main" xmlns="" id="{4A90023F-9EF6-465E-AF8D-A6EB0994EB09}"/>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4030589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Content Placeholder 5">
            <a:extLst>
              <a:ext uri="{FF2B5EF4-FFF2-40B4-BE49-F238E27FC236}">
                <a16:creationId xmlns:a16="http://schemas.microsoft.com/office/drawing/2014/main" xmlns="" id="{5D6D3249-010F-4AB2-B613-4BE8DCEE0F60}"/>
              </a:ext>
            </a:extLst>
          </p:cNvPr>
          <p:cNvPicPr>
            <a:picLocks noChangeAspect="1"/>
          </p:cNvPicPr>
          <p:nvPr/>
        </p:nvPicPr>
        <p:blipFill rotWithShape="1">
          <a:blip r:embed="rId3">
            <a:alphaModFix amt="85000"/>
            <a:extLst/>
          </a:blip>
          <a:srcRect t="8190"/>
          <a:stretch/>
        </p:blipFill>
        <p:spPr>
          <a:xfrm>
            <a:off x="20" y="2030"/>
            <a:ext cx="12191980" cy="6855970"/>
          </a:xfrm>
          <a:prstGeom prst="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p:spPr>
      </p:pic>
      <p:sp>
        <p:nvSpPr>
          <p:cNvPr id="20" name="Rectangle 21">
            <a:extLst>
              <a:ext uri="{FF2B5EF4-FFF2-40B4-BE49-F238E27FC236}">
                <a16:creationId xmlns:a16="http://schemas.microsoft.com/office/drawing/2014/main" xmlns="" id="{C3476303-160A-4DC3-81F1-6072CCAEECED}"/>
              </a:ext>
            </a:extLst>
          </p:cNvPr>
          <p:cNvSpPr>
            <a:spLocks noGrp="1" noRot="1" noChangeAspect="1" noMove="1" noResize="1" noEditPoints="1" noAdjustHandles="1" noChangeArrowheads="1" noChangeShapeType="1" noTextEdit="1"/>
          </p:cNvSpPr>
          <p:nvPr>
            <p:extLst/>
          </p:nvPr>
        </p:nvSpPr>
        <p:spPr>
          <a:xfrm>
            <a:off x="0" y="2030"/>
            <a:ext cx="12192000" cy="6858000"/>
          </a:xfrm>
          <a:prstGeom prst="rect">
            <a:avLst/>
          </a:prstGeom>
          <a:gradFill flip="none" rotWithShape="1">
            <a:gsLst>
              <a:gs pos="32000">
                <a:schemeClr val="bg2">
                  <a:lumMod val="75000"/>
                  <a:alpha val="4000"/>
                </a:schemeClr>
              </a:gs>
              <a:gs pos="100000">
                <a:schemeClr val="bg2">
                  <a:lumMod val="40000"/>
                  <a:alpha val="66000"/>
                </a:scheme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useBgFill="1">
        <p:nvSpPr>
          <p:cNvPr id="24" name="Rectangle 23">
            <a:extLst>
              <a:ext uri="{FF2B5EF4-FFF2-40B4-BE49-F238E27FC236}">
                <a16:creationId xmlns:a16="http://schemas.microsoft.com/office/drawing/2014/main" xmlns="" id="{92B1B090-BB76-4C46-9191-8857341C23D3}"/>
              </a:ext>
            </a:extLst>
          </p:cNvPr>
          <p:cNvSpPr>
            <a:spLocks noGrp="1" noRot="1" noChangeAspect="1" noMove="1" noResize="1" noEditPoints="1" noAdjustHandles="1" noChangeArrowheads="1" noChangeShapeType="1" noTextEdit="1"/>
          </p:cNvSpPr>
          <p:nvPr>
            <p:extLst/>
          </p:nvPr>
        </p:nvSpPr>
        <p:spPr>
          <a:xfrm>
            <a:off x="1679272" y="1828800"/>
            <a:ext cx="8833456" cy="3200400"/>
          </a:xfrm>
          <a:prstGeom prst="rect">
            <a:avLst/>
          </a:prstGeom>
          <a:ln w="190500" cap="sq">
            <a:solidFill>
              <a:srgbClr val="FFFFFF"/>
            </a:solidFill>
            <a:miter lim="800000"/>
          </a:ln>
          <a:effectLst>
            <a:outerShdw blurRad="54991" dist="17780" dir="5400000" algn="t" rotWithShape="0">
              <a:prstClr val="black">
                <a:alpha val="40000"/>
              </a:prstClr>
            </a:outerShdw>
          </a:effectLst>
          <a:scene3d>
            <a:camera prst="orthographicFront"/>
            <a:lightRig rig="twoPt" dir="t">
              <a:rot lat="0" lon="0" rev="7200000"/>
            </a:lightRig>
          </a:scene3d>
          <a:sp3d>
            <a:bevelT w="25400" h="19050"/>
          </a:sp3d>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FF10406-3838-4689-9307-9520A96709C3}"/>
              </a:ext>
            </a:extLst>
          </p:cNvPr>
          <p:cNvSpPr>
            <a:spLocks noGrp="1"/>
          </p:cNvSpPr>
          <p:nvPr>
            <p:ph type="title"/>
          </p:nvPr>
        </p:nvSpPr>
        <p:spPr>
          <a:xfrm>
            <a:off x="2003879" y="2108662"/>
            <a:ext cx="8354862" cy="1771180"/>
          </a:xfrm>
        </p:spPr>
        <p:txBody>
          <a:bodyPr vert="horz" lIns="91440" tIns="45720" rIns="91440" bIns="45720" rtlCol="0" anchor="b">
            <a:normAutofit/>
          </a:bodyPr>
          <a:lstStyle/>
          <a:p>
            <a:r>
              <a:rPr lang="en-US" sz="3700" dirty="0"/>
              <a:t>Musical modernization in Africa and </a:t>
            </a:r>
            <a:r>
              <a:rPr lang="en-US" sz="3700" dirty="0" err="1"/>
              <a:t>latin</a:t>
            </a:r>
            <a:r>
              <a:rPr lang="en-US" sz="3700" dirty="0"/>
              <a:t> </a:t>
            </a:r>
            <a:r>
              <a:rPr lang="en-US" sz="3700" dirty="0" err="1"/>
              <a:t>america</a:t>
            </a:r>
            <a:endParaRPr lang="en-US" sz="3700" dirty="0"/>
          </a:p>
        </p:txBody>
      </p:sp>
      <p:sp>
        <p:nvSpPr>
          <p:cNvPr id="7" name="Footer Placeholder 6">
            <a:extLst>
              <a:ext uri="{FF2B5EF4-FFF2-40B4-BE49-F238E27FC236}">
                <a16:creationId xmlns:a16="http://schemas.microsoft.com/office/drawing/2014/main" xmlns="" id="{8D8BA550-01D8-4364-9FD5-05B78FD7F53A}"/>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382006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4EDF2A-946A-4423-9F69-3EA7D07FA869}"/>
              </a:ext>
            </a:extLst>
          </p:cNvPr>
          <p:cNvSpPr>
            <a:spLocks noGrp="1"/>
          </p:cNvSpPr>
          <p:nvPr>
            <p:ph type="title"/>
          </p:nvPr>
        </p:nvSpPr>
        <p:spPr/>
        <p:txBody>
          <a:bodyPr/>
          <a:lstStyle/>
          <a:p>
            <a:r>
              <a:rPr lang="en-GB" dirty="0"/>
              <a:t>Afropop</a:t>
            </a:r>
          </a:p>
        </p:txBody>
      </p:sp>
      <p:sp>
        <p:nvSpPr>
          <p:cNvPr id="3" name="Content Placeholder 2">
            <a:extLst>
              <a:ext uri="{FF2B5EF4-FFF2-40B4-BE49-F238E27FC236}">
                <a16:creationId xmlns:a16="http://schemas.microsoft.com/office/drawing/2014/main" xmlns="" id="{B9BEFBFC-0CDE-447D-A7F6-8993ABE69261}"/>
              </a:ext>
            </a:extLst>
          </p:cNvPr>
          <p:cNvSpPr>
            <a:spLocks noGrp="1"/>
          </p:cNvSpPr>
          <p:nvPr>
            <p:ph idx="1"/>
          </p:nvPr>
        </p:nvSpPr>
        <p:spPr>
          <a:xfrm>
            <a:off x="913795" y="2096064"/>
            <a:ext cx="10353762" cy="4462182"/>
          </a:xfrm>
        </p:spPr>
        <p:txBody>
          <a:bodyPr>
            <a:normAutofit fontScale="70000" lnSpcReduction="20000"/>
          </a:bodyPr>
          <a:lstStyle/>
          <a:p>
            <a:r>
              <a:rPr lang="en-GB" dirty="0"/>
              <a:t>first records made by </a:t>
            </a:r>
            <a:r>
              <a:rPr lang="en-GB" dirty="0" err="1"/>
              <a:t>Grammophon</a:t>
            </a:r>
            <a:r>
              <a:rPr lang="en-GB" dirty="0"/>
              <a:t> in 1912 in South Africa, followed by Nigeria in 1914</a:t>
            </a:r>
          </a:p>
          <a:p>
            <a:r>
              <a:rPr lang="en-GB" dirty="0"/>
              <a:t>1920s, European companies from Britain, France, and Germany also recorded music in Madagascar, the Gold Coast, Kenya, and others. </a:t>
            </a:r>
          </a:p>
          <a:p>
            <a:r>
              <a:rPr lang="en-GB" dirty="0"/>
              <a:t>1930s, production continued mainly in South Africa due to the growing urban black population with demand for “black” South African popular music</a:t>
            </a:r>
          </a:p>
          <a:p>
            <a:r>
              <a:rPr lang="en-GB" dirty="0"/>
              <a:t>radio played a crucial role in its development of African popular music</a:t>
            </a:r>
          </a:p>
          <a:p>
            <a:r>
              <a:rPr lang="en-GB" dirty="0"/>
              <a:t>post-1945, urban populations grew across the continent and new recording technology </a:t>
            </a:r>
            <a:r>
              <a:rPr lang="en-GB" dirty="0">
                <a:sym typeface="Wingdings" panose="05000000000000000000" pitchFamily="2" charset="2"/>
              </a:rPr>
              <a:t> </a:t>
            </a:r>
            <a:r>
              <a:rPr lang="en-GB" dirty="0"/>
              <a:t>international companies and new local record companies (e.g. Decca, EMI, and Philips in West Africa)</a:t>
            </a:r>
          </a:p>
          <a:p>
            <a:r>
              <a:rPr lang="en-GB" dirty="0"/>
              <a:t>African popular music was released on 78rpm records into the 1960s and sold on local markets and in the capitals of former colonial powers (London, Paris)</a:t>
            </a:r>
          </a:p>
          <a:p>
            <a:r>
              <a:rPr lang="en-GB" sz="3200" dirty="0"/>
              <a:t>The many styles and forms making up the large genre of Afropop reflect and resonate with the many diverse local circumstances and particularities of musicians, performers, and listeners across the African continent.</a:t>
            </a:r>
          </a:p>
        </p:txBody>
      </p:sp>
      <p:sp>
        <p:nvSpPr>
          <p:cNvPr id="4" name="Footer Placeholder 3">
            <a:extLst>
              <a:ext uri="{FF2B5EF4-FFF2-40B4-BE49-F238E27FC236}">
                <a16:creationId xmlns:a16="http://schemas.microsoft.com/office/drawing/2014/main" xmlns="" id="{E99C98C0-87D2-43AE-A009-A375DE24129B}"/>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514761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D91BCA-50AF-42BB-9B7F-0624AA99AAF4}"/>
              </a:ext>
            </a:extLst>
          </p:cNvPr>
          <p:cNvSpPr>
            <a:spLocks noGrp="1"/>
          </p:cNvSpPr>
          <p:nvPr>
            <p:ph type="title"/>
          </p:nvPr>
        </p:nvSpPr>
        <p:spPr/>
        <p:txBody>
          <a:bodyPr/>
          <a:lstStyle/>
          <a:p>
            <a:r>
              <a:rPr lang="en-GB" dirty="0"/>
              <a:t>South </a:t>
            </a:r>
            <a:r>
              <a:rPr lang="en-GB" dirty="0" err="1"/>
              <a:t>africa</a:t>
            </a:r>
            <a:endParaRPr lang="en-GB" dirty="0"/>
          </a:p>
        </p:txBody>
      </p:sp>
      <p:sp>
        <p:nvSpPr>
          <p:cNvPr id="3" name="Content Placeholder 2">
            <a:extLst>
              <a:ext uri="{FF2B5EF4-FFF2-40B4-BE49-F238E27FC236}">
                <a16:creationId xmlns:a16="http://schemas.microsoft.com/office/drawing/2014/main" xmlns="" id="{BD32B745-FBDE-4E0A-AAE8-AB87423611F8}"/>
              </a:ext>
            </a:extLst>
          </p:cNvPr>
          <p:cNvSpPr>
            <a:spLocks noGrp="1"/>
          </p:cNvSpPr>
          <p:nvPr>
            <p:ph idx="1"/>
          </p:nvPr>
        </p:nvSpPr>
        <p:spPr/>
        <p:txBody>
          <a:bodyPr>
            <a:normAutofit fontScale="85000" lnSpcReduction="10000"/>
          </a:bodyPr>
          <a:lstStyle/>
          <a:p>
            <a:r>
              <a:rPr lang="en-GB" dirty="0"/>
              <a:t>Afropop with political commentary… an important category of modern popular music</a:t>
            </a:r>
          </a:p>
          <a:p>
            <a:r>
              <a:rPr lang="en-GB" dirty="0"/>
              <a:t>political songs in S Africa have reflected the liberation struggle under the  apartheid system of severe racial inequality and enforced racial separateness</a:t>
            </a:r>
          </a:p>
          <a:p>
            <a:r>
              <a:rPr lang="en-GB" dirty="0"/>
              <a:t>popular musical forms developed within colonialist contexts</a:t>
            </a:r>
          </a:p>
          <a:p>
            <a:r>
              <a:rPr lang="en-GB" dirty="0"/>
              <a:t>commercial aspects of popular music in South Africa have been characterized by white domination, exploitation, and corruption</a:t>
            </a:r>
          </a:p>
          <a:p>
            <a:r>
              <a:rPr lang="en-GB" dirty="0"/>
              <a:t>Amidst apartheid and censorship, black South African musical life continued to develop, and many musicians opposed the dominant system through their music in support of the anti-apartheid political cause.</a:t>
            </a:r>
          </a:p>
          <a:p>
            <a:r>
              <a:rPr lang="en-GB" dirty="0"/>
              <a:t>South African pop music became a powerful tool in the liberation and anti-apartheid struggle.</a:t>
            </a:r>
          </a:p>
          <a:p>
            <a:endParaRPr lang="en-GB" dirty="0"/>
          </a:p>
        </p:txBody>
      </p:sp>
      <p:sp>
        <p:nvSpPr>
          <p:cNvPr id="4" name="Footer Placeholder 3">
            <a:extLst>
              <a:ext uri="{FF2B5EF4-FFF2-40B4-BE49-F238E27FC236}">
                <a16:creationId xmlns:a16="http://schemas.microsoft.com/office/drawing/2014/main" xmlns="" id="{3AD9AA1E-8B03-4D7F-B66D-541B3618059E}"/>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783987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0FA0C6-3BCE-41AC-BA21-BDE1B2B9EA98}"/>
              </a:ext>
            </a:extLst>
          </p:cNvPr>
          <p:cNvSpPr>
            <a:spLocks noGrp="1"/>
          </p:cNvSpPr>
          <p:nvPr>
            <p:ph type="title"/>
          </p:nvPr>
        </p:nvSpPr>
        <p:spPr/>
        <p:txBody>
          <a:bodyPr/>
          <a:lstStyle/>
          <a:p>
            <a:r>
              <a:rPr lang="en-GB" dirty="0"/>
              <a:t>Brazil</a:t>
            </a:r>
          </a:p>
        </p:txBody>
      </p:sp>
      <p:sp>
        <p:nvSpPr>
          <p:cNvPr id="3" name="Content Placeholder 2">
            <a:extLst>
              <a:ext uri="{FF2B5EF4-FFF2-40B4-BE49-F238E27FC236}">
                <a16:creationId xmlns:a16="http://schemas.microsoft.com/office/drawing/2014/main" xmlns="" id="{579BB3B6-E234-4F4E-A98E-48332290C27D}"/>
              </a:ext>
            </a:extLst>
          </p:cNvPr>
          <p:cNvSpPr>
            <a:spLocks noGrp="1"/>
          </p:cNvSpPr>
          <p:nvPr>
            <p:ph idx="1"/>
          </p:nvPr>
        </p:nvSpPr>
        <p:spPr/>
        <p:txBody>
          <a:bodyPr/>
          <a:lstStyle/>
          <a:p>
            <a:r>
              <a:rPr lang="en-GB" dirty="0"/>
              <a:t>The evolution of Brazilian popular music was influenced by a rich heritage of neo-African music and European genteel light-classical music</a:t>
            </a:r>
          </a:p>
          <a:p>
            <a:r>
              <a:rPr lang="en-GB" dirty="0"/>
              <a:t>In the twentieth century, urbanization and the mass media further influenced the emergence of new syncretic genres, such as samba, which blended European (notably Portuguese) and African elements in such a way as to acquire the status of national music.</a:t>
            </a:r>
          </a:p>
          <a:p>
            <a:r>
              <a:rPr lang="en-GB" dirty="0"/>
              <a:t>Emergence of the urban (commercial) samba: 1917 recording of Ernesto “Donga” dos Santos’ ‘</a:t>
            </a:r>
            <a:r>
              <a:rPr lang="en-GB" dirty="0" err="1"/>
              <a:t>Pelo</a:t>
            </a:r>
            <a:r>
              <a:rPr lang="en-GB" dirty="0"/>
              <a:t> </a:t>
            </a:r>
            <a:r>
              <a:rPr lang="en-GB" dirty="0" err="1"/>
              <a:t>Telefone</a:t>
            </a:r>
            <a:r>
              <a:rPr lang="en-GB" dirty="0"/>
              <a:t>’ alongside carnival street samba and other styles</a:t>
            </a:r>
          </a:p>
          <a:p>
            <a:endParaRPr lang="en-GB" dirty="0"/>
          </a:p>
          <a:p>
            <a:endParaRPr lang="en-GB" dirty="0"/>
          </a:p>
        </p:txBody>
      </p:sp>
      <p:sp>
        <p:nvSpPr>
          <p:cNvPr id="4" name="Footer Placeholder 3">
            <a:extLst>
              <a:ext uri="{FF2B5EF4-FFF2-40B4-BE49-F238E27FC236}">
                <a16:creationId xmlns:a16="http://schemas.microsoft.com/office/drawing/2014/main" xmlns="" id="{0BF84E2F-E40D-443E-8A30-C1533A798E69}"/>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545041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BA86352-BF7D-45F4-8B45-FE0DE9E65073}"/>
              </a:ext>
            </a:extLst>
          </p:cNvPr>
          <p:cNvSpPr>
            <a:spLocks noGrp="1"/>
          </p:cNvSpPr>
          <p:nvPr>
            <p:ph idx="1"/>
          </p:nvPr>
        </p:nvSpPr>
        <p:spPr/>
        <p:txBody>
          <a:bodyPr/>
          <a:lstStyle/>
          <a:p>
            <a:pPr marL="0" indent="0">
              <a:buNone/>
            </a:pPr>
            <a:r>
              <a:rPr lang="en-GB" dirty="0"/>
              <a:t>The evolution of popular music in Latin America can be seen as the result of the blending of European and African musical elements into new, syncretic music conditioned by urbanization and the mass media, and, with it, intense social and cultural changes labelled under the broad umbrella term of modern globalization.</a:t>
            </a:r>
          </a:p>
        </p:txBody>
      </p:sp>
      <p:sp>
        <p:nvSpPr>
          <p:cNvPr id="4" name="Footer Placeholder 3">
            <a:extLst>
              <a:ext uri="{FF2B5EF4-FFF2-40B4-BE49-F238E27FC236}">
                <a16:creationId xmlns:a16="http://schemas.microsoft.com/office/drawing/2014/main" xmlns="" id="{D3F70477-574B-40A0-A45A-273B8B29E80E}"/>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895921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65B36D43-160A-4459-A18F-4471E7926946}"/>
              </a:ext>
            </a:extLst>
          </p:cNvPr>
          <p:cNvSpPr>
            <a:spLocks noGrp="1" noRot="1" noChangeAspect="1" noMove="1" noResize="1" noEditPoints="1" noAdjustHandles="1" noChangeArrowheads="1" noChangeShapeType="1" noTextEdit="1"/>
          </p:cNvSpPr>
          <p:nvPr>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98C17B38-9174-4965-BABA-C9C1C6F3D51A}"/>
              </a:ext>
            </a:extLst>
          </p:cNvPr>
          <p:cNvSpPr>
            <a:spLocks noGrp="1" noRot="1" noChangeAspect="1" noMove="1" noResize="1" noEditPoints="1" noAdjustHandles="1" noChangeArrowheads="1" noChangeShapeType="1" noTextEdit="1"/>
          </p:cNvSpPr>
          <p:nvPr>
            <p:extLst/>
          </p:nvPr>
        </p:nvSpPr>
        <p:spPr>
          <a:xfrm>
            <a:off x="643467" y="643467"/>
            <a:ext cx="10905066" cy="5604933"/>
          </a:xfrm>
          <a:prstGeom prst="rect">
            <a:avLst/>
          </a:prstGeom>
          <a:solidFill>
            <a:srgbClr val="262626"/>
          </a:solidFill>
          <a:ln w="38100" cap="sq">
            <a:noFill/>
            <a:miter lim="800000"/>
          </a:ln>
          <a:effectLst>
            <a:outerShdw blurRad="54991" dist="17780" dir="5400000" algn="t" rotWithShape="0">
              <a:prstClr val="black">
                <a:alpha val="40000"/>
              </a:prstClr>
            </a:outerShdw>
          </a:effectLst>
          <a:scene3d>
            <a:camera prst="orthographicFront"/>
            <a:lightRig rig="twoPt" dir="t">
              <a:rot lat="0" lon="0" rev="7200000"/>
            </a:lightRig>
          </a:scene3d>
          <a:sp3d/>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xmlns="" id="{A1865F92-5D70-4CFC-A515-E5AD0F55F8C4}"/>
              </a:ext>
            </a:extLst>
          </p:cNvPr>
          <p:cNvCxnSpPr>
            <a:cxnSpLocks noGrp="1" noRot="1" noChangeAspect="1" noMove="1" noResize="1" noEditPoints="1" noAdjustHandles="1" noChangeArrowheads="1" noChangeShapeType="1"/>
          </p:cNvCxnSpPr>
          <p:nvPr>
            <p:extLst/>
          </p:nvPr>
        </p:nvCxnSpPr>
        <p:spPr>
          <a:xfrm>
            <a:off x="4654296" y="2079171"/>
            <a:ext cx="0" cy="2699658"/>
          </a:xfrm>
          <a:prstGeom prst="line">
            <a:avLst/>
          </a:prstGeom>
          <a:ln>
            <a:solidFill>
              <a:srgbClr val="7F7F7F"/>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xmlns="" id="{314B220D-E997-4E36-84E2-57FFC878CD57}"/>
              </a:ext>
            </a:extLst>
          </p:cNvPr>
          <p:cNvSpPr>
            <a:spLocks noGrp="1"/>
          </p:cNvSpPr>
          <p:nvPr>
            <p:ph type="title"/>
          </p:nvPr>
        </p:nvSpPr>
        <p:spPr>
          <a:xfrm>
            <a:off x="1153886" y="1347216"/>
            <a:ext cx="3166532" cy="4163569"/>
          </a:xfrm>
        </p:spPr>
        <p:txBody>
          <a:bodyPr vert="horz" lIns="91440" tIns="45720" rIns="91440" bIns="45720" rtlCol="0" anchor="ctr">
            <a:normAutofit/>
          </a:bodyPr>
          <a:lstStyle/>
          <a:p>
            <a:pPr algn="r"/>
            <a:r>
              <a:rPr lang="en-US" sz="2400">
                <a:solidFill>
                  <a:srgbClr val="FFFFFF"/>
                </a:solidFill>
              </a:rPr>
              <a:t/>
            </a:r>
            <a:br>
              <a:rPr lang="en-US" sz="2400">
                <a:solidFill>
                  <a:srgbClr val="FFFFFF"/>
                </a:solidFill>
              </a:rPr>
            </a:br>
            <a:endParaRPr lang="en-US" sz="2400">
              <a:solidFill>
                <a:srgbClr val="FFFFFF"/>
              </a:solidFill>
            </a:endParaRPr>
          </a:p>
        </p:txBody>
      </p:sp>
      <p:sp>
        <p:nvSpPr>
          <p:cNvPr id="5" name="Content Placeholder 4">
            <a:extLst>
              <a:ext uri="{FF2B5EF4-FFF2-40B4-BE49-F238E27FC236}">
                <a16:creationId xmlns:a16="http://schemas.microsoft.com/office/drawing/2014/main" xmlns="" id="{48DA318A-39ED-4516-9F10-48681BC3CCC3}"/>
              </a:ext>
            </a:extLst>
          </p:cNvPr>
          <p:cNvSpPr>
            <a:spLocks noGrp="1"/>
          </p:cNvSpPr>
          <p:nvPr>
            <p:ph idx="1"/>
          </p:nvPr>
        </p:nvSpPr>
        <p:spPr>
          <a:xfrm>
            <a:off x="5004641" y="1347216"/>
            <a:ext cx="5900425" cy="4163569"/>
          </a:xfrm>
        </p:spPr>
        <p:txBody>
          <a:bodyPr anchor="ctr">
            <a:normAutofit/>
          </a:bodyPr>
          <a:lstStyle/>
          <a:p>
            <a:pPr marL="0" indent="0">
              <a:buNone/>
            </a:pPr>
            <a:r>
              <a:rPr lang="en-GB" sz="1400" dirty="0">
                <a:solidFill>
                  <a:srgbClr val="FFFFFF"/>
                </a:solidFill>
              </a:rPr>
              <a:t>The world was blanketed by mass media and electronic communications during the twentieth century, and populations worldwide experienced intense social and cultural changes, variously labelled westernization, modernization, urbanization, secularization, industrialization, commercialization, commodification, and globalization. New popular music evolved in response to this, which arose from and was marketed to a mass audience of consumers. Popular music typically functions as entertainment in urban environments, and usually shares several traits, such as being “mass-mediated, commodified, syncretic, rapidly obsolescent, and accessible. </a:t>
            </a:r>
          </a:p>
        </p:txBody>
      </p:sp>
      <p:sp>
        <p:nvSpPr>
          <p:cNvPr id="6" name="Footer Placeholder 5">
            <a:extLst>
              <a:ext uri="{FF2B5EF4-FFF2-40B4-BE49-F238E27FC236}">
                <a16:creationId xmlns:a16="http://schemas.microsoft.com/office/drawing/2014/main" xmlns="" id="{3CFA4BC0-6D00-4BD8-AA28-97E23EE4B528}"/>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97699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Synopsis</a:t>
            </a:r>
          </a:p>
        </p:txBody>
      </p:sp>
      <p:sp>
        <p:nvSpPr>
          <p:cNvPr id="3" name="Content Placeholder 2"/>
          <p:cNvSpPr>
            <a:spLocks noGrp="1"/>
          </p:cNvSpPr>
          <p:nvPr>
            <p:ph idx="1"/>
          </p:nvPr>
        </p:nvSpPr>
        <p:spPr/>
        <p:txBody>
          <a:bodyPr>
            <a:normAutofit lnSpcReduction="10000"/>
          </a:bodyPr>
          <a:lstStyle/>
          <a:p>
            <a:r>
              <a:rPr lang="en-GB" dirty="0"/>
              <a:t>To understand the beginnings of modern globalization, we need to consider the processes surrounding (cultural) modernization under the influence of liberal capitalism from the late nineteenth century. In particular, musical modernization meant to balance advantages of west and east, old and new, including the adoption and integration of western sound recording and broadcasting technology and other products of western culture. New technologies and mass media aided the wide dissemination of popular music and its commodification for profit. The phase of musical modernization has transformed indigenous and national cultural formations under the impact of the spread of western culture on musical practices since the nineteenth century.</a:t>
            </a:r>
          </a:p>
        </p:txBody>
      </p:sp>
      <p:sp>
        <p:nvSpPr>
          <p:cNvPr id="4" name="Footer Placeholder 3">
            <a:extLst>
              <a:ext uri="{FF2B5EF4-FFF2-40B4-BE49-F238E27FC236}">
                <a16:creationId xmlns:a16="http://schemas.microsoft.com/office/drawing/2014/main" xmlns="" id="{FB90128D-3395-40B8-A39D-E47DA00C87B5}"/>
              </a:ext>
            </a:extLst>
          </p:cNvPr>
          <p:cNvSpPr>
            <a:spLocks noGrp="1"/>
          </p:cNvSpPr>
          <p:nvPr>
            <p:ph type="ftr" sz="quarter" idx="11"/>
          </p:nvPr>
        </p:nvSpPr>
        <p:spPr/>
        <p:txBody>
          <a:bodyPr/>
          <a:lstStyle/>
          <a:p>
            <a:r>
              <a:rPr lang="en-US" dirty="0"/>
              <a:t>Simone </a:t>
            </a:r>
            <a:r>
              <a:rPr lang="en-US" dirty="0" err="1"/>
              <a:t>Krüger</a:t>
            </a:r>
            <a:r>
              <a:rPr lang="en-US" dirty="0"/>
              <a:t> Bridge © Equinox</a:t>
            </a:r>
          </a:p>
        </p:txBody>
      </p:sp>
    </p:spTree>
    <p:extLst>
      <p:ext uri="{BB962C8B-B14F-4D97-AF65-F5344CB8AC3E}">
        <p14:creationId xmlns:p14="http://schemas.microsoft.com/office/powerpoint/2010/main" val="748585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80A5B3-EFC6-4B52-A17E-E733971EC4B4}"/>
              </a:ext>
            </a:extLst>
          </p:cNvPr>
          <p:cNvSpPr>
            <a:spLocks noGrp="1"/>
          </p:cNvSpPr>
          <p:nvPr>
            <p:ph type="title"/>
          </p:nvPr>
        </p:nvSpPr>
        <p:spPr/>
        <p:txBody>
          <a:bodyPr/>
          <a:lstStyle/>
          <a:p>
            <a:r>
              <a:rPr lang="en-GB" dirty="0"/>
              <a:t>introduction</a:t>
            </a:r>
          </a:p>
        </p:txBody>
      </p:sp>
      <p:sp>
        <p:nvSpPr>
          <p:cNvPr id="3" name="Content Placeholder 2">
            <a:extLst>
              <a:ext uri="{FF2B5EF4-FFF2-40B4-BE49-F238E27FC236}">
                <a16:creationId xmlns:a16="http://schemas.microsoft.com/office/drawing/2014/main" xmlns="" id="{45F2C40C-B0C4-4124-AF81-83513179EF7F}"/>
              </a:ext>
            </a:extLst>
          </p:cNvPr>
          <p:cNvSpPr>
            <a:spLocks noGrp="1"/>
          </p:cNvSpPr>
          <p:nvPr>
            <p:ph idx="1"/>
          </p:nvPr>
        </p:nvSpPr>
        <p:spPr/>
        <p:txBody>
          <a:bodyPr>
            <a:normAutofit lnSpcReduction="10000"/>
          </a:bodyPr>
          <a:lstStyle/>
          <a:p>
            <a:r>
              <a:rPr lang="en-GB" dirty="0"/>
              <a:t>Since the mid-nineteenth century, old forms of market capitalism (ca. 1700–1850) became gradually replaced by modernism’s monopoly capitalism (also known as liberal capitalism) (ca. 1850–1930), which emerged nationally and soon spread, through international trade, internationally.</a:t>
            </a:r>
          </a:p>
          <a:p>
            <a:r>
              <a:rPr lang="en-GB" dirty="0" err="1"/>
              <a:t>valorization</a:t>
            </a:r>
            <a:r>
              <a:rPr lang="en-GB" dirty="0"/>
              <a:t> of European superiority</a:t>
            </a:r>
          </a:p>
          <a:p>
            <a:r>
              <a:rPr lang="en-GB" dirty="0"/>
              <a:t>late nineteenth century until 1930s: transition from tradition to modernity </a:t>
            </a:r>
          </a:p>
          <a:p>
            <a:r>
              <a:rPr lang="en-GB" dirty="0"/>
              <a:t>Modernization meant…</a:t>
            </a:r>
          </a:p>
          <a:p>
            <a:pPr lvl="1"/>
            <a:r>
              <a:rPr lang="en-GB" dirty="0"/>
              <a:t>urbanization, early industrialization, early capitalism, westernization, and spread of institutionalized forms of education</a:t>
            </a:r>
          </a:p>
          <a:p>
            <a:endParaRPr lang="en-GB" dirty="0"/>
          </a:p>
          <a:p>
            <a:endParaRPr lang="en-GB" dirty="0"/>
          </a:p>
        </p:txBody>
      </p:sp>
      <p:sp>
        <p:nvSpPr>
          <p:cNvPr id="4" name="Footer Placeholder 3">
            <a:extLst>
              <a:ext uri="{FF2B5EF4-FFF2-40B4-BE49-F238E27FC236}">
                <a16:creationId xmlns:a16="http://schemas.microsoft.com/office/drawing/2014/main" xmlns="" id="{6C74A347-AFF3-49C8-9E17-8C2BD57B30DE}"/>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989301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E16490-CDB7-4897-9F3D-74E3DDA1582E}"/>
              </a:ext>
            </a:extLst>
          </p:cNvPr>
          <p:cNvSpPr>
            <a:spLocks noGrp="1"/>
          </p:cNvSpPr>
          <p:nvPr>
            <p:ph type="title"/>
          </p:nvPr>
        </p:nvSpPr>
        <p:spPr/>
        <p:txBody>
          <a:bodyPr/>
          <a:lstStyle/>
          <a:p>
            <a:r>
              <a:rPr lang="en-GB" dirty="0"/>
              <a:t>Introduction</a:t>
            </a:r>
          </a:p>
        </p:txBody>
      </p:sp>
      <p:sp>
        <p:nvSpPr>
          <p:cNvPr id="3" name="Content Placeholder 2">
            <a:extLst>
              <a:ext uri="{FF2B5EF4-FFF2-40B4-BE49-F238E27FC236}">
                <a16:creationId xmlns:a16="http://schemas.microsoft.com/office/drawing/2014/main" xmlns="" id="{6D4CD4FC-12C0-4326-AD56-A81BC68F09AE}"/>
              </a:ext>
            </a:extLst>
          </p:cNvPr>
          <p:cNvSpPr>
            <a:spLocks noGrp="1"/>
          </p:cNvSpPr>
          <p:nvPr>
            <p:ph idx="1"/>
          </p:nvPr>
        </p:nvSpPr>
        <p:spPr/>
        <p:txBody>
          <a:bodyPr>
            <a:normAutofit fontScale="85000" lnSpcReduction="20000"/>
          </a:bodyPr>
          <a:lstStyle/>
          <a:p>
            <a:r>
              <a:rPr lang="en-GB" dirty="0"/>
              <a:t>Musical modernization… </a:t>
            </a:r>
          </a:p>
          <a:p>
            <a:pPr lvl="1"/>
            <a:r>
              <a:rPr lang="en-GB" dirty="0"/>
              <a:t>modernizing “traditional” music</a:t>
            </a:r>
          </a:p>
          <a:p>
            <a:pPr lvl="1"/>
            <a:r>
              <a:rPr lang="en-GB" dirty="0"/>
              <a:t>emergence of so-called “popular traditions”</a:t>
            </a:r>
          </a:p>
          <a:p>
            <a:pPr lvl="1"/>
            <a:r>
              <a:rPr lang="en-GB" dirty="0"/>
              <a:t>musical commodification and passive pop consumption</a:t>
            </a:r>
          </a:p>
          <a:p>
            <a:pPr lvl="1"/>
            <a:r>
              <a:rPr lang="en-GB" dirty="0"/>
              <a:t>new sound recording and broadcasting technologies</a:t>
            </a:r>
          </a:p>
          <a:p>
            <a:pPr lvl="1"/>
            <a:endParaRPr lang="en-GB" dirty="0"/>
          </a:p>
          <a:p>
            <a:pPr marL="0" indent="0">
              <a:buNone/>
            </a:pPr>
            <a:r>
              <a:rPr lang="en-GB" dirty="0"/>
              <a:t>Musical modernization… </a:t>
            </a:r>
          </a:p>
          <a:p>
            <a:pPr lvl="1"/>
            <a:r>
              <a:rPr lang="en-GB" dirty="0"/>
              <a:t>production of cultural commodities</a:t>
            </a:r>
          </a:p>
          <a:p>
            <a:pPr lvl="1"/>
            <a:r>
              <a:rPr lang="en-GB" dirty="0"/>
              <a:t>changing nature of music as a commodity</a:t>
            </a:r>
          </a:p>
          <a:p>
            <a:pPr lvl="1"/>
            <a:r>
              <a:rPr lang="en-GB" dirty="0"/>
              <a:t>rise of the ideology of exchangeability</a:t>
            </a:r>
          </a:p>
          <a:p>
            <a:pPr lvl="1"/>
            <a:r>
              <a:rPr lang="en-GB" dirty="0"/>
              <a:t>rise of the individual artist and concept of genius</a:t>
            </a:r>
          </a:p>
          <a:p>
            <a:pPr lvl="1"/>
            <a:r>
              <a:rPr lang="en-GB" dirty="0"/>
              <a:t>rise of social class and, with it, differences in cultural production and consumption</a:t>
            </a:r>
          </a:p>
          <a:p>
            <a:pPr marL="0" indent="0">
              <a:buNone/>
            </a:pPr>
            <a:endParaRPr lang="en-GB" dirty="0"/>
          </a:p>
        </p:txBody>
      </p:sp>
      <p:sp>
        <p:nvSpPr>
          <p:cNvPr id="4" name="Footer Placeholder 3">
            <a:extLst>
              <a:ext uri="{FF2B5EF4-FFF2-40B4-BE49-F238E27FC236}">
                <a16:creationId xmlns:a16="http://schemas.microsoft.com/office/drawing/2014/main" xmlns="" id="{190905AA-ADFB-4339-9B8A-888699411BE9}"/>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974252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9031DA-3230-41D1-B757-0C3C12F62897}"/>
              </a:ext>
            </a:extLst>
          </p:cNvPr>
          <p:cNvSpPr>
            <a:spLocks noGrp="1"/>
          </p:cNvSpPr>
          <p:nvPr>
            <p:ph type="title"/>
          </p:nvPr>
        </p:nvSpPr>
        <p:spPr/>
        <p:txBody>
          <a:bodyPr/>
          <a:lstStyle/>
          <a:p>
            <a:r>
              <a:rPr lang="en-GB" dirty="0"/>
              <a:t>Technologies of Musical Industrialism</a:t>
            </a:r>
          </a:p>
        </p:txBody>
      </p:sp>
      <p:sp>
        <p:nvSpPr>
          <p:cNvPr id="3" name="Content Placeholder 2">
            <a:extLst>
              <a:ext uri="{FF2B5EF4-FFF2-40B4-BE49-F238E27FC236}">
                <a16:creationId xmlns:a16="http://schemas.microsoft.com/office/drawing/2014/main" xmlns="" id="{9B79CA98-4675-419F-9792-D144AD19081E}"/>
              </a:ext>
            </a:extLst>
          </p:cNvPr>
          <p:cNvSpPr>
            <a:spLocks noGrp="1"/>
          </p:cNvSpPr>
          <p:nvPr>
            <p:ph idx="1"/>
          </p:nvPr>
        </p:nvSpPr>
        <p:spPr/>
        <p:txBody>
          <a:bodyPr>
            <a:normAutofit lnSpcReduction="10000"/>
          </a:bodyPr>
          <a:lstStyle/>
          <a:p>
            <a:r>
              <a:rPr lang="en-GB" dirty="0"/>
              <a:t>New technologies of sound recording (e.g. player piano and phonograph; 1920s radio broadcasting), which revolutionised the way that music could be objectified and commodified.</a:t>
            </a:r>
          </a:p>
          <a:p>
            <a:r>
              <a:rPr lang="en-GB" dirty="0"/>
              <a:t>The development of sound recording coincided with the creation of huge industrial enterprises in fashion, photography, telephony, telegraphy, and moving pictures at the end of the nineteenth century.</a:t>
            </a:r>
          </a:p>
          <a:p>
            <a:r>
              <a:rPr lang="en-GB" dirty="0"/>
              <a:t>The recording industry was born, with two Giants dominating the early recording industry:</a:t>
            </a:r>
          </a:p>
          <a:p>
            <a:pPr lvl="1"/>
            <a:r>
              <a:rPr lang="en-GB" dirty="0"/>
              <a:t>Deutsche </a:t>
            </a:r>
            <a:r>
              <a:rPr lang="en-GB" dirty="0" err="1"/>
              <a:t>Grammophon</a:t>
            </a:r>
            <a:r>
              <a:rPr lang="en-GB" dirty="0"/>
              <a:t> Company (est. 1898) and US-based Victor Talking Machine Company (est. 1901)</a:t>
            </a:r>
          </a:p>
        </p:txBody>
      </p:sp>
      <p:sp>
        <p:nvSpPr>
          <p:cNvPr id="4" name="Footer Placeholder 3">
            <a:extLst>
              <a:ext uri="{FF2B5EF4-FFF2-40B4-BE49-F238E27FC236}">
                <a16:creationId xmlns:a16="http://schemas.microsoft.com/office/drawing/2014/main" xmlns="" id="{239700C3-4BC7-4F3B-9D18-C67B87ABA4C9}"/>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443456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extLst/>
          </a:blip>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4E100FA-9500-4143-A327-E747223E49E4}"/>
              </a:ext>
            </a:extLst>
          </p:cNvPr>
          <p:cNvPicPr>
            <a:picLocks noChangeAspect="1"/>
          </p:cNvPicPr>
          <p:nvPr/>
        </p:nvPicPr>
        <p:blipFill rotWithShape="1">
          <a:blip r:embed="rId4"/>
          <a:srcRect r="1" b="18786"/>
          <a:stretch/>
        </p:blipFill>
        <p:spPr>
          <a:xfrm>
            <a:off x="913795" y="643466"/>
            <a:ext cx="10276720" cy="5571067"/>
          </a:xfrm>
          <a:prstGeom prst="rect">
            <a:avLst/>
          </a:prstGeom>
          <a:ln w="1270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
        <p:nvSpPr>
          <p:cNvPr id="8" name="Date Placeholder 7">
            <a:extLst>
              <a:ext uri="{FF2B5EF4-FFF2-40B4-BE49-F238E27FC236}">
                <a16:creationId xmlns:a16="http://schemas.microsoft.com/office/drawing/2014/main" xmlns="" id="{361B0D2F-8F4A-4952-96EC-788C222E4E2D}"/>
              </a:ext>
            </a:extLst>
          </p:cNvPr>
          <p:cNvSpPr txBox="1">
            <a:spLocks noGrp="1" noRot="1" noChangeAspect="1" noMove="1" noResize="1" noEditPoints="1" noAdjustHandles="1" noChangeArrowheads="1" noChangeShapeType="1" noTextEdit="1"/>
          </p:cNvSpPr>
          <p:nvPr>
            <p:extLst/>
          </p:nvPr>
        </p:nvSpPr>
        <p:spPr>
          <a:xfrm>
            <a:off x="7678736" y="64008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C4834CBC-FB27-4E65-8FA7-66FC071C097F}" type="datetime1">
              <a:rPr lang="en-US" smtClean="0"/>
              <a:pPr>
                <a:spcAft>
                  <a:spcPts val="600"/>
                </a:spcAft>
              </a:pPr>
              <a:t>3/21/18</a:t>
            </a:fld>
            <a:endParaRPr lang="en-US"/>
          </a:p>
        </p:txBody>
      </p:sp>
      <p:sp>
        <p:nvSpPr>
          <p:cNvPr id="10" name="Footer Placeholder 8">
            <a:extLst>
              <a:ext uri="{FF2B5EF4-FFF2-40B4-BE49-F238E27FC236}">
                <a16:creationId xmlns:a16="http://schemas.microsoft.com/office/drawing/2014/main" xmlns="" id="{900AE3E6-505F-44E6-BF17-997A6545697B}"/>
              </a:ext>
            </a:extLst>
          </p:cNvPr>
          <p:cNvSpPr txBox="1">
            <a:spLocks noGrp="1" noRot="1" noChangeAspect="1" noMove="1" noResize="1" noEditPoints="1" noAdjustHandles="1" noChangeArrowheads="1" noChangeShapeType="1" noTextEdit="1"/>
          </p:cNvSpPr>
          <p:nvPr>
            <p:extLst/>
          </p:nvPr>
        </p:nvSpPr>
        <p:spPr>
          <a:xfrm>
            <a:off x="913794" y="6400800"/>
            <a:ext cx="6672865"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en-US"/>
              <a:t>Sample Footer Text</a:t>
            </a:r>
          </a:p>
        </p:txBody>
      </p:sp>
      <p:sp>
        <p:nvSpPr>
          <p:cNvPr id="12" name="Slide Number Placeholder 9">
            <a:extLst>
              <a:ext uri="{FF2B5EF4-FFF2-40B4-BE49-F238E27FC236}">
                <a16:creationId xmlns:a16="http://schemas.microsoft.com/office/drawing/2014/main" xmlns="" id="{843E4075-5CE4-4DD6-963F-505A25880932}"/>
              </a:ext>
            </a:extLst>
          </p:cNvPr>
          <p:cNvSpPr txBox="1">
            <a:spLocks noGrp="1" noRot="1" noChangeAspect="1" noMove="1" noResize="1" noEditPoints="1" noAdjustHandles="1" noChangeArrowheads="1" noChangeShapeType="1" noTextEdit="1"/>
          </p:cNvSpPr>
          <p:nvPr>
            <p:extLst/>
          </p:nvPr>
        </p:nvSpPr>
        <p:spPr>
          <a:xfrm>
            <a:off x="10514011" y="64008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3E59737B-AF67-42EE-B20D-05656D79239C}" type="slidenum">
              <a:rPr lang="en-US" smtClean="0"/>
              <a:pPr>
                <a:spcAft>
                  <a:spcPts val="600"/>
                </a:spcAft>
              </a:pPr>
              <a:t>6</a:t>
            </a:fld>
            <a:endParaRPr lang="en-US"/>
          </a:p>
        </p:txBody>
      </p:sp>
      <p:sp>
        <p:nvSpPr>
          <p:cNvPr id="6" name="Footer Placeholder 5">
            <a:extLst>
              <a:ext uri="{FF2B5EF4-FFF2-40B4-BE49-F238E27FC236}">
                <a16:creationId xmlns:a16="http://schemas.microsoft.com/office/drawing/2014/main" xmlns="" id="{E917ACC6-77CF-4A46-970A-D3EC635A7792}"/>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913009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extLst/>
          </a:blip>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9C4D916-F213-4F8A-9F2D-DE3516D534F3}"/>
              </a:ext>
            </a:extLst>
          </p:cNvPr>
          <p:cNvSpPr>
            <a:spLocks noGrp="1"/>
          </p:cNvSpPr>
          <p:nvPr>
            <p:ph type="title"/>
          </p:nvPr>
        </p:nvSpPr>
        <p:spPr>
          <a:xfrm>
            <a:off x="752475" y="609600"/>
            <a:ext cx="3643150" cy="5603310"/>
          </a:xfrm>
        </p:spPr>
        <p:txBody>
          <a:bodyPr>
            <a:normAutofit/>
          </a:bodyPr>
          <a:lstStyle/>
          <a:p>
            <a:r>
              <a:rPr lang="en-GB" sz="2400"/>
              <a:t>The commodification and spread of European art music</a:t>
            </a:r>
          </a:p>
        </p:txBody>
      </p:sp>
      <p:graphicFrame>
        <p:nvGraphicFramePr>
          <p:cNvPr id="6" name="Content Placeholder 2">
            <a:extLst>
              <a:ext uri="{FF2B5EF4-FFF2-40B4-BE49-F238E27FC236}">
                <a16:creationId xmlns:a16="http://schemas.microsoft.com/office/drawing/2014/main" xmlns="" id="{10FB4DA5-8901-4D28-9A55-CF0D054B01F5}"/>
              </a:ext>
            </a:extLst>
          </p:cNvPr>
          <p:cNvGraphicFramePr>
            <a:graphicFrameLocks noGrp="1"/>
          </p:cNvGraphicFramePr>
          <p:nvPr>
            <p:ph idx="1"/>
            <p:extLst>
              <p:ext uri="{D42A27DB-BD31-4B8C-83A1-F6EECF244321}">
                <p14:modId xmlns:p14="http://schemas.microsoft.com/office/powerpoint/2010/main" val="2157335079"/>
              </p:ext>
            </p:extLst>
          </p:nvPr>
        </p:nvGraphicFramePr>
        <p:xfrm>
          <a:off x="5127625" y="1114425"/>
          <a:ext cx="5924550" cy="46291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Footer Placeholder 2">
            <a:extLst>
              <a:ext uri="{FF2B5EF4-FFF2-40B4-BE49-F238E27FC236}">
                <a16:creationId xmlns:a16="http://schemas.microsoft.com/office/drawing/2014/main" xmlns="" id="{74DC70F1-48FB-490C-A6A7-4A09250C28A4}"/>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4190344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2C74C26-B0B5-410D-908D-85744B61C368}"/>
              </a:ext>
            </a:extLst>
          </p:cNvPr>
          <p:cNvPicPr>
            <a:picLocks noChangeAspect="1"/>
          </p:cNvPicPr>
          <p:nvPr/>
        </p:nvPicPr>
        <p:blipFill rotWithShape="1">
          <a:blip r:embed="rId3"/>
          <a:srcRect l="4453"/>
          <a:stretch/>
        </p:blipFill>
        <p:spPr>
          <a:xfrm>
            <a:off x="20" y="10"/>
            <a:ext cx="4635987" cy="6857990"/>
          </a:xfrm>
          <a:prstGeom prst="rect">
            <a:avLst/>
          </a:prstGeom>
        </p:spPr>
      </p:pic>
      <p:cxnSp>
        <p:nvCxnSpPr>
          <p:cNvPr id="9" name="Straight Connector 8">
            <a:extLst>
              <a:ext uri="{FF2B5EF4-FFF2-40B4-BE49-F238E27FC236}">
                <a16:creationId xmlns:a16="http://schemas.microsoft.com/office/drawing/2014/main" xmlns="" id="{E2A31A05-19BB-4F84-9402-E8569CBDBDB3}"/>
              </a:ext>
            </a:extLst>
          </p:cNvPr>
          <p:cNvCxnSpPr>
            <a:cxnSpLocks noGrp="1" noRot="1" noChangeAspect="1" noMove="1" noResize="1" noEditPoints="1" noAdjustHandles="1" noChangeArrowheads="1" noChangeShapeType="1"/>
          </p:cNvCxnSpPr>
          <p:nvPr>
            <p:extLst/>
          </p:nvPr>
        </p:nvCxnSpPr>
        <p:spPr>
          <a:xfrm>
            <a:off x="4636007"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8C9F816D-C954-4397-AE91-CC4DC00251A9}"/>
              </a:ext>
            </a:extLst>
          </p:cNvPr>
          <p:cNvSpPr>
            <a:spLocks noGrp="1"/>
          </p:cNvSpPr>
          <p:nvPr>
            <p:ph type="title"/>
          </p:nvPr>
        </p:nvSpPr>
        <p:spPr>
          <a:xfrm>
            <a:off x="4927472" y="609600"/>
            <a:ext cx="6340084" cy="1326321"/>
          </a:xfrm>
        </p:spPr>
        <p:txBody>
          <a:bodyPr>
            <a:normAutofit/>
          </a:bodyPr>
          <a:lstStyle/>
          <a:p>
            <a:r>
              <a:rPr lang="en-GB" dirty="0"/>
              <a:t>European Art music in </a:t>
            </a:r>
            <a:r>
              <a:rPr lang="en-GB" dirty="0" err="1"/>
              <a:t>paraguay</a:t>
            </a:r>
            <a:endParaRPr lang="en-GB" dirty="0"/>
          </a:p>
        </p:txBody>
      </p:sp>
      <p:sp>
        <p:nvSpPr>
          <p:cNvPr id="3" name="Content Placeholder 2">
            <a:extLst>
              <a:ext uri="{FF2B5EF4-FFF2-40B4-BE49-F238E27FC236}">
                <a16:creationId xmlns:a16="http://schemas.microsoft.com/office/drawing/2014/main" xmlns="" id="{EE323A1D-8065-4368-ABFB-54DAFFEE8998}"/>
              </a:ext>
            </a:extLst>
          </p:cNvPr>
          <p:cNvSpPr>
            <a:spLocks noGrp="1"/>
          </p:cNvSpPr>
          <p:nvPr>
            <p:ph idx="1"/>
          </p:nvPr>
        </p:nvSpPr>
        <p:spPr>
          <a:xfrm>
            <a:off x="4927471" y="2096064"/>
            <a:ext cx="6340085" cy="3695136"/>
          </a:xfrm>
        </p:spPr>
        <p:txBody>
          <a:bodyPr>
            <a:normAutofit/>
          </a:bodyPr>
          <a:lstStyle/>
          <a:p>
            <a:r>
              <a:rPr lang="en-GB" dirty="0"/>
              <a:t>Paraguayan classical composer and guitarist </a:t>
            </a:r>
            <a:r>
              <a:rPr lang="en-GB" dirty="0" err="1"/>
              <a:t>Agustín</a:t>
            </a:r>
            <a:r>
              <a:rPr lang="en-GB" dirty="0"/>
              <a:t> Barrios </a:t>
            </a:r>
            <a:r>
              <a:rPr lang="en-GB" dirty="0" err="1"/>
              <a:t>Mangoré</a:t>
            </a:r>
            <a:r>
              <a:rPr lang="en-GB" dirty="0"/>
              <a:t>, one of the first gramophone-recorded classical guitarists (first recordings in 1909)</a:t>
            </a:r>
          </a:p>
          <a:p>
            <a:r>
              <a:rPr lang="en-GB" dirty="0"/>
              <a:t>“the messenger of the Guaraní race” … “the Paganini of the guitar from the jungles of Paraguay” who epitomized the concept of “heroic individualism” or “artist as hero”</a:t>
            </a:r>
          </a:p>
          <a:p>
            <a:endParaRPr lang="en-GB" dirty="0"/>
          </a:p>
        </p:txBody>
      </p:sp>
      <p:sp>
        <p:nvSpPr>
          <p:cNvPr id="5" name="Footer Placeholder 4">
            <a:extLst>
              <a:ext uri="{FF2B5EF4-FFF2-40B4-BE49-F238E27FC236}">
                <a16:creationId xmlns:a16="http://schemas.microsoft.com/office/drawing/2014/main" xmlns="" id="{D33A7EFE-6295-4489-B716-1CEF6955D7BA}"/>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4015528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4EFB410-A000-48E1-B92A-A6F36679695F}"/>
              </a:ext>
            </a:extLst>
          </p:cNvPr>
          <p:cNvSpPr>
            <a:spLocks noGrp="1"/>
          </p:cNvSpPr>
          <p:nvPr>
            <p:ph type="title"/>
          </p:nvPr>
        </p:nvSpPr>
        <p:spPr/>
        <p:txBody>
          <a:bodyPr/>
          <a:lstStyle/>
          <a:p>
            <a:r>
              <a:rPr lang="en-GB" dirty="0"/>
              <a:t>European Art music in </a:t>
            </a:r>
            <a:r>
              <a:rPr lang="en-GB" dirty="0" err="1"/>
              <a:t>egypt</a:t>
            </a:r>
            <a:endParaRPr lang="en-GB" dirty="0"/>
          </a:p>
        </p:txBody>
      </p:sp>
      <p:sp>
        <p:nvSpPr>
          <p:cNvPr id="4" name="Content Placeholder 3">
            <a:extLst>
              <a:ext uri="{FF2B5EF4-FFF2-40B4-BE49-F238E27FC236}">
                <a16:creationId xmlns:a16="http://schemas.microsoft.com/office/drawing/2014/main" xmlns="" id="{0AC53D97-8C52-4866-A852-8EEE88AF2AE0}"/>
              </a:ext>
            </a:extLst>
          </p:cNvPr>
          <p:cNvSpPr>
            <a:spLocks noGrp="1"/>
          </p:cNvSpPr>
          <p:nvPr>
            <p:ph idx="1"/>
          </p:nvPr>
        </p:nvSpPr>
        <p:spPr/>
        <p:txBody>
          <a:bodyPr>
            <a:normAutofit fontScale="85000" lnSpcReduction="20000"/>
          </a:bodyPr>
          <a:lstStyle/>
          <a:p>
            <a:r>
              <a:rPr lang="en-GB" dirty="0"/>
              <a:t>late nineteenth century: the Golden Age of Arabic modern music </a:t>
            </a:r>
          </a:p>
          <a:p>
            <a:r>
              <a:rPr lang="en-GB" dirty="0"/>
              <a:t>music recording industry enjoyed early success in Egypt</a:t>
            </a:r>
          </a:p>
          <a:p>
            <a:r>
              <a:rPr lang="en-GB" dirty="0"/>
              <a:t>By 1904, recordings were made of Egyptian music, which first included cylinder phonograph records, and later the flat 78rpm disk promoted by companies such as </a:t>
            </a:r>
            <a:r>
              <a:rPr lang="en-GB" dirty="0" err="1"/>
              <a:t>Grammophon</a:t>
            </a:r>
            <a:r>
              <a:rPr lang="en-GB" dirty="0"/>
              <a:t>, Odeon, </a:t>
            </a:r>
            <a:r>
              <a:rPr lang="en-GB" dirty="0" err="1"/>
              <a:t>Pathé</a:t>
            </a:r>
            <a:r>
              <a:rPr lang="en-GB" dirty="0"/>
              <a:t>, Columbia, and </a:t>
            </a:r>
            <a:r>
              <a:rPr lang="en-GB" dirty="0" err="1"/>
              <a:t>Bardophone</a:t>
            </a:r>
            <a:endParaRPr lang="en-GB" dirty="0"/>
          </a:p>
          <a:p>
            <a:pPr lvl="1"/>
            <a:r>
              <a:rPr lang="en-GB" dirty="0"/>
              <a:t>commercial sound recording transformed traditional Arab music because record companies </a:t>
            </a:r>
            <a:r>
              <a:rPr lang="en-GB" dirty="0" err="1"/>
              <a:t>favored</a:t>
            </a:r>
            <a:r>
              <a:rPr lang="en-GB" dirty="0"/>
              <a:t> pre-composed, short, self-contained songs (5 – 6 minute time limit) over long, improvised, interactive live performances</a:t>
            </a:r>
          </a:p>
          <a:p>
            <a:r>
              <a:rPr lang="en-GB" dirty="0"/>
              <a:t>spread of the phonograph among all classes of people, and public phonographs in coffee houses and among mobile disc jockeys throughout the Middle East</a:t>
            </a:r>
          </a:p>
          <a:p>
            <a:r>
              <a:rPr lang="en-GB" dirty="0"/>
              <a:t>recordings by singers of religious and classical texts, the </a:t>
            </a:r>
            <a:r>
              <a:rPr lang="en-GB" dirty="0" err="1"/>
              <a:t>mashayikh</a:t>
            </a:r>
            <a:r>
              <a:rPr lang="en-GB" dirty="0"/>
              <a:t>, also performing live in musical </a:t>
            </a:r>
            <a:r>
              <a:rPr lang="en-GB" dirty="0" err="1"/>
              <a:t>theaters</a:t>
            </a:r>
            <a:r>
              <a:rPr lang="en-GB" dirty="0"/>
              <a:t> and music halls</a:t>
            </a:r>
          </a:p>
        </p:txBody>
      </p:sp>
      <p:sp>
        <p:nvSpPr>
          <p:cNvPr id="5" name="Footer Placeholder 4">
            <a:extLst>
              <a:ext uri="{FF2B5EF4-FFF2-40B4-BE49-F238E27FC236}">
                <a16:creationId xmlns:a16="http://schemas.microsoft.com/office/drawing/2014/main" xmlns="" id="{F50ABAF7-7468-4625-B237-1333D275F618}"/>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9870605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9696fbfd-79ae-4dc9-b455-915f10b4f3eb"/>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1321</TotalTime>
  <Words>2841</Words>
  <Application>Microsoft Macintosh PowerPoint</Application>
  <PresentationFormat>Widescreen</PresentationFormat>
  <Paragraphs>172</Paragraphs>
  <Slides>18</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Bookman Old Style</vt:lpstr>
      <vt:lpstr>Calibri</vt:lpstr>
      <vt:lpstr>Garamond</vt:lpstr>
      <vt:lpstr>Rockwell</vt:lpstr>
      <vt:lpstr>Times New Roman</vt:lpstr>
      <vt:lpstr>Wingdings</vt:lpstr>
      <vt:lpstr>Arial</vt:lpstr>
      <vt:lpstr>Damask</vt:lpstr>
      <vt:lpstr>PowerPoint Presentation</vt:lpstr>
      <vt:lpstr>Synopsis</vt:lpstr>
      <vt:lpstr>introduction</vt:lpstr>
      <vt:lpstr>Introduction</vt:lpstr>
      <vt:lpstr>Technologies of Musical Industrialism</vt:lpstr>
      <vt:lpstr>PowerPoint Presentation</vt:lpstr>
      <vt:lpstr>The commodification and spread of European art music</vt:lpstr>
      <vt:lpstr>European Art music in paraguay</vt:lpstr>
      <vt:lpstr>European Art music in egypt</vt:lpstr>
      <vt:lpstr>PowerPoint Presentation</vt:lpstr>
      <vt:lpstr>PowerPoint Presentation</vt:lpstr>
      <vt:lpstr>Vernacular Popular Music in Europe</vt:lpstr>
      <vt:lpstr>Musical modernization in Africa and latin america</vt:lpstr>
      <vt:lpstr>Afropop</vt:lpstr>
      <vt:lpstr>South africa</vt:lpstr>
      <vt:lpstr>Brazil</vt:lpstr>
      <vt:lpstr>PowerPoint Presentation</vt:lpstr>
      <vt:lpstr> </vt:lpstr>
    </vt:vector>
  </TitlesOfParts>
  <Company>Liverpool John Moores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Simone Krueger</dc:creator>
  <cp:lastModifiedBy>Janet Joyce</cp:lastModifiedBy>
  <cp:revision>67</cp:revision>
  <cp:lastPrinted>2017-10-05T09:02:26Z</cp:lastPrinted>
  <dcterms:created xsi:type="dcterms:W3CDTF">2017-09-28T08:24:44Z</dcterms:created>
  <dcterms:modified xsi:type="dcterms:W3CDTF">2018-03-21T12:55:46Z</dcterms:modified>
</cp:coreProperties>
</file>