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2"/>
  </p:notesMasterIdLst>
  <p:sldIdLst>
    <p:sldId id="365" r:id="rId2"/>
    <p:sldId id="289" r:id="rId3"/>
    <p:sldId id="366" r:id="rId4"/>
    <p:sldId id="376" r:id="rId5"/>
    <p:sldId id="367" r:id="rId6"/>
    <p:sldId id="377" r:id="rId7"/>
    <p:sldId id="378" r:id="rId8"/>
    <p:sldId id="368" r:id="rId9"/>
    <p:sldId id="369" r:id="rId10"/>
    <p:sldId id="370" r:id="rId11"/>
    <p:sldId id="379" r:id="rId12"/>
    <p:sldId id="371" r:id="rId13"/>
    <p:sldId id="372" r:id="rId14"/>
    <p:sldId id="380" r:id="rId15"/>
    <p:sldId id="381" r:id="rId16"/>
    <p:sldId id="382" r:id="rId17"/>
    <p:sldId id="374" r:id="rId18"/>
    <p:sldId id="375" r:id="rId19"/>
    <p:sldId id="384" r:id="rId20"/>
    <p:sldId id="383" r:id="rId21"/>
  </p:sldIdLst>
  <p:sldSz cx="12192000" cy="6858000"/>
  <p:notesSz cx="6808788" cy="9940925"/>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27/03/2018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288833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prevalent impacts of the riot </a:t>
            </a:r>
            <a:r>
              <a:rPr lang="en-GB" dirty="0" err="1"/>
              <a:t>grrrl</a:t>
            </a:r>
            <a:r>
              <a:rPr lang="en-GB" dirty="0"/>
              <a:t> movement occurred within the musical sphere. </a:t>
            </a:r>
          </a:p>
          <a:p>
            <a:endParaRPr lang="en-GB" dirty="0"/>
          </a:p>
          <a:p>
            <a:r>
              <a:rPr lang="en-GB" dirty="0"/>
              <a:t>During the peak of the riot </a:t>
            </a:r>
            <a:r>
              <a:rPr lang="en-GB" dirty="0" err="1"/>
              <a:t>grrrl</a:t>
            </a:r>
            <a:r>
              <a:rPr lang="en-GB" dirty="0"/>
              <a:t> movement, some of the pioneering riot </a:t>
            </a:r>
            <a:r>
              <a:rPr lang="en-GB" dirty="0" err="1"/>
              <a:t>grrrls</a:t>
            </a:r>
            <a:r>
              <a:rPr lang="en-GB" dirty="0"/>
              <a:t> bands (e.g. </a:t>
            </a:r>
            <a:r>
              <a:rPr lang="en-GB" dirty="0" err="1"/>
              <a:t>Bratmobile</a:t>
            </a:r>
            <a:r>
              <a:rPr lang="en-GB" dirty="0"/>
              <a:t>, Bikini Kill) worked with large record labels like K Records, thereby gaining a higher level of exposure in both the independent and commercial press. </a:t>
            </a:r>
          </a:p>
          <a:p>
            <a:endParaRPr lang="en-GB" dirty="0"/>
          </a:p>
          <a:p>
            <a:r>
              <a:rPr lang="en-GB" dirty="0"/>
              <a:t>Yet in order to challenge and undermine the capitalistic working practices of major record labels and their corporations, many riot </a:t>
            </a:r>
            <a:r>
              <a:rPr lang="en-GB" dirty="0" err="1"/>
              <a:t>grrrl</a:t>
            </a:r>
            <a:r>
              <a:rPr lang="en-GB" dirty="0"/>
              <a:t> bands started their own indie labels, most notably </a:t>
            </a:r>
            <a:r>
              <a:rPr lang="en-GB" b="1" dirty="0"/>
              <a:t>Mr Lady </a:t>
            </a:r>
            <a:r>
              <a:rPr lang="en-GB" dirty="0"/>
              <a:t>(formed by Kaia Wilson and Tammy Rae </a:t>
            </a:r>
            <a:r>
              <a:rPr lang="en-GB" dirty="0" err="1"/>
              <a:t>Carland</a:t>
            </a:r>
            <a:r>
              <a:rPr lang="en-GB" dirty="0"/>
              <a:t>) selling female-produced media, including music and film, with “bigger” bands like </a:t>
            </a:r>
            <a:r>
              <a:rPr lang="en-GB" dirty="0" err="1"/>
              <a:t>Bratmobile</a:t>
            </a:r>
            <a:r>
              <a:rPr lang="en-GB" dirty="0"/>
              <a:t> and Bikini Kills later also forming collaborations with independent record labels and subsequently forming their own indie labels (Kearney 2006). </a:t>
            </a:r>
          </a:p>
          <a:p>
            <a:endParaRPr lang="en-GB" dirty="0"/>
          </a:p>
          <a:p>
            <a:r>
              <a:rPr lang="en-GB" dirty="0"/>
              <a:t>Lyrically, riot </a:t>
            </a:r>
            <a:r>
              <a:rPr lang="en-GB" dirty="0" err="1"/>
              <a:t>grrrl</a:t>
            </a:r>
            <a:r>
              <a:rPr lang="en-GB" dirty="0"/>
              <a:t> bands were confrontational, while challenging male dominance combined with confrontation and dismissal. For instance, many of Bikini Kill’s songs are concerned with “sexual and physical abuse of women”, while also tackling “girls’ concerns about being unable to meet society’s beauty standards and ideas of femininity” (Bock 2008:91). </a:t>
            </a:r>
          </a:p>
          <a:p>
            <a:endParaRPr lang="en-GB" dirty="0"/>
          </a:p>
          <a:p>
            <a:r>
              <a:rPr lang="en-GB" dirty="0"/>
              <a:t>The lyrics of “Don’t Need You” (1994) by Bikini Kill provide an interesting example in this context, while also reworking crude words like “whore” that many riot </a:t>
            </a:r>
            <a:r>
              <a:rPr lang="en-GB" dirty="0" err="1"/>
              <a:t>grrrls</a:t>
            </a:r>
            <a:r>
              <a:rPr lang="en-GB" dirty="0"/>
              <a:t> displayed on their bodies as a protective strategy.</a:t>
            </a:r>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303770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 </a:t>
            </a:r>
            <a:r>
              <a:rPr lang="en-GB" i="1" dirty="0"/>
              <a:t>Don’t Need You – The Herstory of Riot </a:t>
            </a:r>
            <a:r>
              <a:rPr lang="en-GB" i="1" dirty="0" err="1"/>
              <a:t>Grrrl</a:t>
            </a:r>
            <a:r>
              <a:rPr lang="en-GB" dirty="0"/>
              <a:t>. Available at https://youtu.be/be5YcNT7jVk, accessed 27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314356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festivals operated as a catalyst for inspired action between females, while encouraging females to actively involve themselves in music and form their own bands. The last “official” Riot </a:t>
            </a:r>
            <a:r>
              <a:rPr lang="en-GB" dirty="0" err="1"/>
              <a:t>Grrrl</a:t>
            </a:r>
            <a:r>
              <a:rPr lang="en-GB" dirty="0"/>
              <a:t> conventions were held in 1995 in Los Angeles and Chicago (e.g. Midwest </a:t>
            </a:r>
            <a:r>
              <a:rPr lang="en-GB" dirty="0" err="1"/>
              <a:t>Girlfest</a:t>
            </a:r>
            <a:r>
              <a:rPr lang="en-GB" dirty="0"/>
              <a:t>), and in 1996 in Santa Barbara, Seattle, Portland, Philadelphia, and New York. </a:t>
            </a:r>
          </a:p>
          <a:p>
            <a:endParaRPr lang="en-GB" dirty="0"/>
          </a:p>
          <a:p>
            <a:r>
              <a:rPr lang="en-GB" dirty="0"/>
              <a:t>Since the mid-1990s, the riot </a:t>
            </a:r>
            <a:r>
              <a:rPr lang="en-GB" dirty="0" err="1"/>
              <a:t>grrrl</a:t>
            </a:r>
            <a:r>
              <a:rPr lang="en-GB" dirty="0"/>
              <a:t> movement splintered due to the mediated misrepresentations of its core message. The feminist movement had been co-opted by the music business and its politically radical aspects had been subverted by the Spice Girls’ adoption of the “girl power” message. </a:t>
            </a:r>
          </a:p>
          <a:p>
            <a:endParaRPr lang="en-GB" dirty="0"/>
          </a:p>
          <a:p>
            <a:r>
              <a:rPr lang="en-GB" dirty="0"/>
              <a:t>Nonetheless, similar gatherings inspired by the riot </a:t>
            </a:r>
            <a:r>
              <a:rPr lang="en-GB" dirty="0" err="1"/>
              <a:t>grrrl</a:t>
            </a:r>
            <a:r>
              <a:rPr lang="en-GB" dirty="0"/>
              <a:t> movement have been held since, notably the </a:t>
            </a:r>
            <a:r>
              <a:rPr lang="en-GB" dirty="0" err="1"/>
              <a:t>Ladyfest</a:t>
            </a:r>
            <a:r>
              <a:rPr lang="en-GB" dirty="0"/>
              <a:t> Art Festivals in cities worldwide; the queer-art Homo A </a:t>
            </a:r>
            <a:r>
              <a:rPr lang="en-GB" dirty="0" err="1"/>
              <a:t>Gogo</a:t>
            </a:r>
            <a:r>
              <a:rPr lang="en-GB" dirty="0"/>
              <a:t> festivals on the West Coast; and the annual Southern Girls Conventions (from 1999 until 2008). </a:t>
            </a:r>
          </a:p>
          <a:p>
            <a:endParaRPr lang="en-GB" b="0" dirty="0"/>
          </a:p>
          <a:p>
            <a:r>
              <a:rPr lang="en-GB" b="1" dirty="0" err="1"/>
              <a:t>Ladyfest</a:t>
            </a:r>
            <a:r>
              <a:rPr lang="en-GB" dirty="0"/>
              <a:t> first emerged in 2000 “in commemoration of riot </a:t>
            </a:r>
            <a:r>
              <a:rPr lang="en-GB" dirty="0" err="1"/>
              <a:t>grrrl</a:t>
            </a:r>
            <a:r>
              <a:rPr lang="en-GB" dirty="0"/>
              <a:t>” (Leonard 2007:163) as a week-long event comprising art, performance, and musical activities. Its primary objective was to increase the presence of female musicians within indie and punk music scenes. In 2001, </a:t>
            </a:r>
            <a:r>
              <a:rPr lang="en-GB" dirty="0" err="1"/>
              <a:t>Ladyfest</a:t>
            </a:r>
            <a:r>
              <a:rPr lang="en-GB" dirty="0"/>
              <a:t> was held three times in the US, followed in 2002 by nine events in the US, which triggered a rise in awareness and geographical spread as far as Indonesia and South Africa. The festival organizers developed a website to promote the </a:t>
            </a:r>
            <a:r>
              <a:rPr lang="en-GB" dirty="0" err="1"/>
              <a:t>Ladyfest</a:t>
            </a:r>
            <a:r>
              <a:rPr lang="en-GB" dirty="0"/>
              <a:t> brand to potential festival coordinators, which since led to more than 100 </a:t>
            </a:r>
            <a:r>
              <a:rPr lang="en-GB" dirty="0" err="1"/>
              <a:t>Ladyfest</a:t>
            </a:r>
            <a:r>
              <a:rPr lang="en-GB" dirty="0"/>
              <a:t> events being held globally. </a:t>
            </a:r>
          </a:p>
          <a:p>
            <a:endParaRPr lang="en-GB" dirty="0"/>
          </a:p>
          <a:p>
            <a:r>
              <a:rPr lang="en-GB" dirty="0"/>
              <a:t>A spin-off is the all-female rock music camp, which originated in Portland, Oregon, in 2001 and is now a global phenomenon, offering music lessons, workshops, instrument maintenance, silk screening band T-Shirts, magazine making, and the like. The </a:t>
            </a:r>
            <a:r>
              <a:rPr lang="en-GB" b="1" dirty="0"/>
              <a:t>Girls Rock Alliance </a:t>
            </a:r>
            <a:r>
              <a:rPr lang="en-GB" dirty="0"/>
              <a:t>is the global umbrella organization that unites the camp leaders across the world, while </a:t>
            </a:r>
            <a:r>
              <a:rPr lang="en-GB" b="1" dirty="0"/>
              <a:t>Girls Rock Foundation</a:t>
            </a:r>
            <a:r>
              <a:rPr lang="en-GB" dirty="0"/>
              <a:t>, headed by artists like Tegan and Sara, Kathleen Hanna, and Beth Ditto raises funds for the camps. </a:t>
            </a:r>
          </a:p>
          <a:p>
            <a:endParaRPr lang="en-GB" dirty="0"/>
          </a:p>
          <a:p>
            <a:r>
              <a:rPr lang="en-GB" b="1" dirty="0"/>
              <a:t>Image credits</a:t>
            </a:r>
            <a:r>
              <a:rPr lang="en-GB" dirty="0"/>
              <a:t>: Flyers advertising the Laugh Riot </a:t>
            </a:r>
            <a:r>
              <a:rPr lang="en-GB" dirty="0" err="1"/>
              <a:t>Grrrl</a:t>
            </a:r>
            <a:r>
              <a:rPr lang="en-GB" dirty="0"/>
              <a:t> Festival (2017) and </a:t>
            </a:r>
            <a:r>
              <a:rPr lang="en-GB" dirty="0" err="1"/>
              <a:t>Ladyfest</a:t>
            </a:r>
            <a:r>
              <a:rPr lang="en-GB" dirty="0"/>
              <a:t> Festival (2009)</a:t>
            </a:r>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3440114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riot </a:t>
            </a:r>
            <a:r>
              <a:rPr lang="en-GB" dirty="0" err="1"/>
              <a:t>grrrl</a:t>
            </a:r>
            <a:r>
              <a:rPr lang="en-GB" dirty="0"/>
              <a:t> movement also gained momentum and popularity through a variety of media, most notably a network of zines. </a:t>
            </a:r>
          </a:p>
          <a:p>
            <a:endParaRPr lang="en-GB" dirty="0"/>
          </a:p>
          <a:p>
            <a:r>
              <a:rPr lang="en-GB" dirty="0"/>
              <a:t>Zines were often handwritten by individuals, including hand-drawn sketches and embellishments, incurred inexpensive production through photocopying, and were circulated during riot </a:t>
            </a:r>
            <a:r>
              <a:rPr lang="en-GB" dirty="0" err="1"/>
              <a:t>grrrl</a:t>
            </a:r>
            <a:r>
              <a:rPr lang="en-GB" dirty="0"/>
              <a:t> performances, by post, and later electronically. </a:t>
            </a:r>
          </a:p>
          <a:p>
            <a:endParaRPr lang="en-GB" dirty="0"/>
          </a:p>
          <a:p>
            <a:r>
              <a:rPr lang="en-GB" dirty="0"/>
              <a:t>Some zines adopted names like “Bitch”, “Angst Girl”, and “Odd Girl Out”, thereby posing an aggressive challenge toward traditional notions of femininity, and often used alternative (incorrect) spellings like “luv” and “</a:t>
            </a:r>
            <a:r>
              <a:rPr lang="en-GB" dirty="0" err="1"/>
              <a:t>womyn</a:t>
            </a:r>
            <a:r>
              <a:rPr lang="en-GB" dirty="0"/>
              <a:t>” to challenge notions of conformity to middle-class expectations (Kearney 2006:160-63). </a:t>
            </a:r>
          </a:p>
          <a:p>
            <a:endParaRPr lang="en-GB" dirty="0"/>
          </a:p>
          <a:p>
            <a:r>
              <a:rPr lang="en-GB" dirty="0"/>
              <a:t>Importantly, zines have resisted corporate co-option by being self-produced in small quantities and distributed within the alternative feminist community for no/minimal profit.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16277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14</a:t>
            </a:fld>
            <a:endParaRPr lang="en-GB"/>
          </a:p>
        </p:txBody>
      </p:sp>
    </p:spTree>
    <p:extLst>
      <p:ext uri="{BB962C8B-B14F-4D97-AF65-F5344CB8AC3E}">
        <p14:creationId xmlns:p14="http://schemas.microsoft.com/office/powerpoint/2010/main" val="358230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 </a:t>
            </a:r>
            <a:r>
              <a:rPr lang="en-GB" b="0" i="1" dirty="0"/>
              <a:t>The Punk Singer </a:t>
            </a:r>
            <a:r>
              <a:rPr lang="en-GB" b="0" dirty="0"/>
              <a:t>(2014)</a:t>
            </a:r>
          </a:p>
          <a:p>
            <a:endParaRPr lang="en-GB" b="1" dirty="0"/>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Tree>
    <p:extLst>
      <p:ext uri="{BB962C8B-B14F-4D97-AF65-F5344CB8AC3E}">
        <p14:creationId xmlns:p14="http://schemas.microsoft.com/office/powerpoint/2010/main" val="2579668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Arab women have often been stereotyped as passive, voiceless, politically apathetic, and religiously repressed. But Arab women have long been committed to fighting for a more equitable society as active political players in trade unions, grass roots activism, and other political organisations. Social movements around the Middle East have thereby challenged preconceptions of the traditional role of women (Khan 2011). Arab pop, too, serves as a powerful avenue for Arab feminist expressions.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Tree>
    <p:extLst>
      <p:ext uri="{BB962C8B-B14F-4D97-AF65-F5344CB8AC3E}">
        <p14:creationId xmlns:p14="http://schemas.microsoft.com/office/powerpoint/2010/main" val="250458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recent example has been the music video for “</a:t>
            </a:r>
            <a:r>
              <a:rPr lang="en-GB" dirty="0" err="1"/>
              <a:t>Hwages</a:t>
            </a:r>
            <a:r>
              <a:rPr lang="en-GB" dirty="0"/>
              <a:t>” (2017), translated as “Concerns” and interpreted by some media outlets as “God, Rid Us of Men!” (Desk 2017). The song was directed by singer Majed al-</a:t>
            </a:r>
            <a:r>
              <a:rPr lang="en-GB" dirty="0" err="1"/>
              <a:t>Esa</a:t>
            </a:r>
            <a:r>
              <a:rPr lang="en-GB" dirty="0"/>
              <a:t> who works for the Saudi production company, 8ies Studios. His latest song “</a:t>
            </a:r>
            <a:r>
              <a:rPr lang="en-GB" dirty="0" err="1"/>
              <a:t>Hwages</a:t>
            </a:r>
            <a:r>
              <a:rPr lang="en-GB" dirty="0"/>
              <a:t>” with its critical lyrics and symbolic visuals that small patriarchy and misogyny has been hailed as a feminist anthem from Saudi Arabia across the region. </a:t>
            </a:r>
          </a:p>
          <a:p>
            <a:endParaRPr lang="en-GB" dirty="0"/>
          </a:p>
          <a:p>
            <a:r>
              <a:rPr lang="en-GB" dirty="0"/>
              <a:t>The song has taken the internet by storm, being branded disgusting, offensive, and extremely inappropriate by some viewers (Hughes 2017; Godden 2017), as well as receiving critical acclaim from parts of the Saudi community: “The new generation of women [that] is different from the past”, according to one of the oldest newspapers in Saudi Arabia, Al-Bilad (Elizabeth 2017; O’Malley 2017). </a:t>
            </a:r>
          </a:p>
          <a:p>
            <a:endParaRPr lang="en-GB" dirty="0"/>
          </a:p>
          <a:p>
            <a:r>
              <a:rPr lang="en-GB" dirty="0"/>
              <a:t>To many feminist thinkers, the song and video celebrate female empowerment and rights, and deliver a “stark political and cultural message about the perception and freedom of women, most notably in a country that asks them to wear ‘modest’ clothes, limit their interaction with men, forbids them from opening a bank account without a male guardian or driving their own cars and often shames them for competing in sports.” (O’Malley 2017)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87335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Gender inequality is similarly an issue across the African continent, an issue that is being addressed by the latest “</a:t>
            </a:r>
            <a:r>
              <a:rPr lang="en-US" sz="1200" kern="1200" dirty="0" err="1">
                <a:solidFill>
                  <a:schemeClr val="tx1"/>
                </a:solidFill>
                <a:effectLst/>
                <a:latin typeface="+mn-lt"/>
                <a:ea typeface="+mn-ea"/>
                <a:cs typeface="+mn-cs"/>
              </a:rPr>
              <a:t>République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Amazone</a:t>
            </a:r>
            <a:r>
              <a:rPr lang="en-US" sz="1200" kern="1200" dirty="0">
                <a:solidFill>
                  <a:schemeClr val="tx1"/>
                </a:solidFill>
                <a:effectLst/>
                <a:latin typeface="+mn-lt"/>
                <a:ea typeface="+mn-ea"/>
                <a:cs typeface="+mn-cs"/>
              </a:rPr>
              <a:t>” (2017) by supergroup Les </a:t>
            </a:r>
            <a:r>
              <a:rPr lang="en-US" sz="1200" kern="1200" dirty="0" err="1">
                <a:solidFill>
                  <a:schemeClr val="tx1"/>
                </a:solidFill>
                <a:effectLst/>
                <a:latin typeface="+mn-lt"/>
                <a:ea typeface="+mn-ea"/>
                <a:cs typeface="+mn-cs"/>
              </a:rPr>
              <a:t>Amazones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d’Afrique</a:t>
            </a:r>
            <a:r>
              <a:rPr lang="en-US" sz="1200" kern="1200" dirty="0">
                <a:solidFill>
                  <a:schemeClr val="tx1"/>
                </a:solidFill>
                <a:effectLst/>
                <a:latin typeface="+mn-lt"/>
                <a:ea typeface="+mn-ea"/>
                <a:cs typeface="+mn-cs"/>
              </a:rPr>
              <a:t>, a collective of twelve female west African musicians.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Collectively, they are campaigning for gender equality and voicing their discontent against gender inequality and patriarchy in west Africa, including polygamy, forced marriage, sexual violence, abuse, and domestic violence. The songs tackle love, oppression, and female empowerment of women across Africa. Moreover, their crowdfunding campaign helps finance the work of </a:t>
            </a:r>
            <a:r>
              <a:rPr lang="en-US" sz="1200" kern="1200" dirty="0" err="1">
                <a:solidFill>
                  <a:schemeClr val="tx1"/>
                </a:solidFill>
                <a:effectLst/>
                <a:latin typeface="+mn-lt"/>
                <a:ea typeface="+mn-ea"/>
                <a:cs typeface="+mn-cs"/>
              </a:rPr>
              <a:t>Panzi</a:t>
            </a:r>
            <a:r>
              <a:rPr lang="en-US" sz="1200" kern="1200" dirty="0">
                <a:solidFill>
                  <a:schemeClr val="tx1"/>
                </a:solidFill>
                <a:effectLst/>
                <a:latin typeface="+mn-lt"/>
                <a:ea typeface="+mn-ea"/>
                <a:cs typeface="+mn-cs"/>
              </a:rPr>
              <a:t> Foundation, led by Doctor Mukwege in </a:t>
            </a:r>
            <a:r>
              <a:rPr lang="en-US" sz="1200" kern="1200" dirty="0" err="1">
                <a:solidFill>
                  <a:schemeClr val="tx1"/>
                </a:solidFill>
                <a:effectLst/>
                <a:latin typeface="+mn-lt"/>
                <a:ea typeface="+mn-ea"/>
                <a:cs typeface="+mn-cs"/>
              </a:rPr>
              <a:t>Bukavu</a:t>
            </a:r>
            <a:r>
              <a:rPr lang="en-US" sz="1200" kern="1200" dirty="0">
                <a:solidFill>
                  <a:schemeClr val="tx1"/>
                </a:solidFill>
                <a:effectLst/>
                <a:latin typeface="+mn-lt"/>
                <a:ea typeface="+mn-ea"/>
                <a:cs typeface="+mn-cs"/>
              </a:rPr>
              <a:t> (DRC), which has provided healing support to more than 80,000 women, nearly 50,000 of whom are survivors of sexualized violence (Real World Records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Audio-visual study [embedded hyperlink]/image credit: </a:t>
            </a:r>
            <a:r>
              <a:rPr lang="en-US" sz="1200" b="0" kern="1200" dirty="0">
                <a:solidFill>
                  <a:schemeClr val="tx1"/>
                </a:solidFill>
                <a:effectLst/>
                <a:latin typeface="+mn-lt"/>
                <a:ea typeface="+mn-ea"/>
                <a:cs typeface="+mn-cs"/>
              </a:rPr>
              <a:t>Screenshot of </a:t>
            </a:r>
            <a:r>
              <a:rPr lang="fr-FR" sz="1200" b="0" i="1" kern="1200" dirty="0">
                <a:solidFill>
                  <a:schemeClr val="tx1"/>
                </a:solidFill>
                <a:effectLst/>
                <a:latin typeface="+mn-lt"/>
                <a:ea typeface="+mn-ea"/>
                <a:cs typeface="+mn-cs"/>
              </a:rPr>
              <a:t>République Amazone </a:t>
            </a:r>
            <a:r>
              <a:rPr lang="fr-FR" sz="1200" b="0" kern="1200" dirty="0">
                <a:solidFill>
                  <a:schemeClr val="tx1"/>
                </a:solidFill>
                <a:effectLst/>
                <a:latin typeface="+mn-lt"/>
                <a:ea typeface="+mn-ea"/>
                <a:cs typeface="+mn-cs"/>
              </a:rPr>
              <a:t>by Les Amazones d'Afrique, 2017. </a:t>
            </a:r>
            <a:r>
              <a:rPr lang="en-US" sz="1200" b="0" kern="1200" dirty="0">
                <a:solidFill>
                  <a:schemeClr val="tx1"/>
                </a:solidFill>
                <a:effectLst/>
                <a:latin typeface="+mn-lt"/>
                <a:ea typeface="+mn-ea"/>
                <a:cs typeface="+mn-cs"/>
              </a:rPr>
              <a:t>Real World Records. Available at  https://realworldrecords.com/release/669/republique-amazone/, accessed 27 March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3183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the feminist movement and its musical practices must be placed within this context. In their music, they address fundamental problems of social justice and difference in neoliberal democracies, which have historically assimilated difference and are deeply embedded in the dualistic thinking in western culture through which the other is colonized by a variety of processes. Popular music thereby engages deep, fluid energies of civil society by modelling a concrete democratic conversation that embraces humanity, justice, and equality. </a:t>
            </a:r>
          </a:p>
          <a:p>
            <a:endParaRPr lang="en-GB" dirty="0"/>
          </a:p>
          <a:p>
            <a:r>
              <a:rPr lang="en-GB" dirty="0"/>
              <a:t>Feminism is a social justice movement, in which social justice is regarded as a positive, context-specific designation. </a:t>
            </a:r>
          </a:p>
          <a:p>
            <a:endParaRPr lang="en-GB" dirty="0"/>
          </a:p>
          <a:p>
            <a:r>
              <a:rPr lang="en-GB" dirty="0"/>
              <a:t>In the age of global capitalist hegemony, </a:t>
            </a:r>
            <a:r>
              <a:rPr lang="en-GB" dirty="0" err="1"/>
              <a:t>postdemocracy</a:t>
            </a:r>
            <a:r>
              <a:rPr lang="en-GB" dirty="0"/>
              <a:t> is seeing unprecedented opportunities and challenges for humanity, which require us to learn from the tragic mistakes of the past. </a:t>
            </a:r>
            <a:r>
              <a:rPr lang="en-GB" dirty="0" err="1"/>
              <a:t>Postdemocracy</a:t>
            </a:r>
            <a:r>
              <a:rPr lang="en-GB" dirty="0"/>
              <a:t> renders significant a belief in proactive means of justice delivery. </a:t>
            </a:r>
          </a:p>
          <a:p>
            <a:endParaRPr lang="en-GB" dirty="0"/>
          </a:p>
          <a:p>
            <a:r>
              <a:rPr lang="en-GB" dirty="0"/>
              <a:t>As a global community, if it indeed exists, we need to place renewed emphasis on the ties that bind humanity together and on the need for international cooperation to meet the challenges that humanity faces so to fulfil humanity’s potential. This can only be made possible if all sectors of society, including those whose rights are denied, can meaningfully participate in cooperation, while addressing the plight of those whose rights are most acutely denied. </a:t>
            </a:r>
          </a:p>
          <a:p>
            <a:endParaRPr lang="en-GB" dirty="0"/>
          </a:p>
          <a:p>
            <a:r>
              <a:rPr lang="en-GB" dirty="0"/>
              <a:t>The challenge in global capitalist hegemony is to generate greater understanding and awareness of humanity and human rights, and to transcend toward social forms of democracy globally. Such a commitment would be an integral component of </a:t>
            </a:r>
            <a:r>
              <a:rPr lang="en-GB" dirty="0" err="1"/>
              <a:t>postdemocratic</a:t>
            </a:r>
            <a:r>
              <a:rPr lang="en-GB" dirty="0"/>
              <a:t> ideology.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20</a:t>
            </a:fld>
            <a:endParaRPr lang="en-GB"/>
          </a:p>
        </p:txBody>
      </p:sp>
    </p:spTree>
    <p:extLst>
      <p:ext uri="{BB962C8B-B14F-4D97-AF65-F5344CB8AC3E}">
        <p14:creationId xmlns:p14="http://schemas.microsoft.com/office/powerpoint/2010/main" val="263345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singer and musician Ani </a:t>
            </a:r>
            <a:r>
              <a:rPr lang="en-GB" dirty="0" err="1"/>
              <a:t>DiFranco</a:t>
            </a:r>
            <a:r>
              <a:rPr lang="en-GB" dirty="0"/>
              <a:t> once suggested, </a:t>
            </a:r>
          </a:p>
          <a:p>
            <a:endParaRPr lang="en-GB" dirty="0"/>
          </a:p>
          <a:p>
            <a:r>
              <a:rPr lang="en-GB" dirty="0"/>
              <a:t>All decent people, male and female, are feminists. The only people who are not feminists are those who believe that women are inherently inferior or undeserving of the respect and opportunity afforded men. Either you are a feminist or you are a sexist/misogynist. There is no box marked “other”. (1998)</a:t>
            </a:r>
          </a:p>
          <a:p>
            <a:endParaRPr lang="en-GB" dirty="0"/>
          </a:p>
          <a:p>
            <a:r>
              <a:rPr lang="en-GB" dirty="0" err="1"/>
              <a:t>DiFranco’s</a:t>
            </a:r>
            <a:r>
              <a:rPr lang="en-GB" dirty="0"/>
              <a:t> words have high relevance in today’s media landscape in which music carries a powerful message and a moral responsibility.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Feminist popular music has functioned in opposition to the cultural hegemonic norm, and in doing so, revealed, challenged, and resisted stereotypical and oppressive role models, and hence unequal power structures. Feminism has attempted to radically challenge women’s place in the global music industry.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370213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major form of resistance and disruption to neoliberalism and </a:t>
            </a:r>
            <a:r>
              <a:rPr lang="en-GB" dirty="0" err="1"/>
              <a:t>postdemocracy</a:t>
            </a:r>
            <a:r>
              <a:rPr lang="en-GB" dirty="0"/>
              <a:t> has been the political mobilization of women. </a:t>
            </a:r>
          </a:p>
          <a:p>
            <a:endParaRPr lang="en-GB" dirty="0"/>
          </a:p>
          <a:p>
            <a:r>
              <a:rPr lang="en-GB" dirty="0"/>
              <a:t>Historically, women gave little autonomous expression of their demand, given their roles as guardians of the family and lack of organization so not to upset the (gendered) status quo. Indeed, “to articulate a feminine vision is to criticize a masculine one” (Crouch 2004:61). </a:t>
            </a:r>
          </a:p>
          <a:p>
            <a:endParaRPr lang="en-GB" dirty="0"/>
          </a:p>
          <a:p>
            <a:r>
              <a:rPr lang="en-GB" dirty="0"/>
              <a:t>Since the 1970s, there has been a mobilization of female identities and their political expression, which began with a small group of intellectual and extremists and grew into a major social movement beyond official feminist movements. </a:t>
            </a:r>
          </a:p>
          <a:p>
            <a:endParaRPr lang="en-GB" dirty="0"/>
          </a:p>
          <a:p>
            <a:r>
              <a:rPr lang="en-GB" dirty="0"/>
              <a:t>The feminist movement has played a significant role in challenging the hegemonic order of the global music business and wider society, as these have been shaped by “imperialist white supremacist capitalist patriarchy” (bell hooks 2004:17) and “multi-racial white supremacist capitalist patriarchy” (Robin James). </a:t>
            </a:r>
          </a:p>
          <a:p>
            <a:endParaRPr lang="en-GB" dirty="0"/>
          </a:p>
          <a:p>
            <a:r>
              <a:rPr lang="en-GB" dirty="0"/>
              <a:t>Feminism, as it is known today, is a multifaceted and contested term based on the collective belief that “women, purely and simply because they are women, are treated inequitably within a society which is organized to prioritize male viewpoints and concerns” (Gamble 2001:vii).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4</a:t>
            </a:fld>
            <a:endParaRPr lang="en-GB"/>
          </a:p>
        </p:txBody>
      </p:sp>
    </p:spTree>
    <p:extLst>
      <p:ext uri="{BB962C8B-B14F-4D97-AF65-F5344CB8AC3E}">
        <p14:creationId xmlns:p14="http://schemas.microsoft.com/office/powerpoint/2010/main" val="407769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Feminism grew out of the activism that addressed the Suffragette movements of the late 19th century, opposed women’s oppressions in equality, and aimed at changes within society. </a:t>
            </a:r>
          </a:p>
          <a:p>
            <a:endParaRPr lang="en-GB" dirty="0"/>
          </a:p>
          <a:p>
            <a:r>
              <a:rPr lang="en-GB" dirty="0"/>
              <a:t>Subsequently, steps toward the “women’s liberation” movement were taken by members of left-wing university/college campus organizations in the mid- to late 1960s. Women started their own activist groups, reinterpreting Marxist approaches toward institutionalized power relations (e.g. in education, law, and marriage) in private life, such as domestic work and sexual relationships. The feminist movement became later (from the 1960s until 1980s) known as second-wave feminism. </a:t>
            </a:r>
          </a:p>
          <a:p>
            <a:endParaRPr lang="en-GB" dirty="0"/>
          </a:p>
          <a:p>
            <a:r>
              <a:rPr lang="en-GB" dirty="0"/>
              <a:t>Feminism became increasingly a movement against sexual oppression, a desire for equal rights for women, and generally a protest against the hegemonic order and, with it, “racism, capitalism, hetero-normativity, classism, and cultural and political imperialism” (Garrison 2004:185). Pragmatic second-wave feminist thought focused on equality and saw political areas, such as equal pay and career opportunities, as essential. Feminist theories and practices thus have become hugely diverse. </a:t>
            </a:r>
          </a:p>
          <a:p>
            <a:endParaRPr lang="en-GB" dirty="0"/>
          </a:p>
          <a:p>
            <a:r>
              <a:rPr lang="en-GB" dirty="0"/>
              <a:t>Second-wave feminism has often become criticized for falling into the trap of agreeing with patriarchal ideology, that is, a general assumption that the areas in which men dominate are of most value. Consequently, second-wave feminism “encouraged women to become like men” (</a:t>
            </a:r>
            <a:r>
              <a:rPr lang="en-GB" dirty="0" err="1"/>
              <a:t>Whiteley</a:t>
            </a:r>
            <a:r>
              <a:rPr lang="en-GB" dirty="0"/>
              <a:t> 2000:76), a view challenged later by </a:t>
            </a:r>
            <a:r>
              <a:rPr lang="en-GB" dirty="0" err="1"/>
              <a:t>postfeminism</a:t>
            </a:r>
            <a:r>
              <a:rPr lang="en-GB" dirty="0"/>
              <a:t>.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225051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1960s, the impact of feminism on popular music was certainly limited. While prior to rock ‘n’ roll, music performed by women made up one third of all single sales, with the arrival of rock music (and after the British rock invasion into the US), female artists’ sales decreased to 6% of the top 50 singles in 1969 (Chapple and Garofalo 1977:277). Similarly, the number of pop songs that implied sex, and the number of females as initiators significantly increased between the 1960s and 70s. In much pop music, women were portrayed as sex objects to be directed at the male gaze. Thus, male dominance in the rock music business continued in both the representations and musical careers of female rock stars, and female music artists of the counterculture era suffered due to the dissemination of their public image remaining in the hands of male gatekeepers of popular culture. The late Sheila </a:t>
            </a:r>
            <a:r>
              <a:rPr lang="en-GB" dirty="0" err="1"/>
              <a:t>Whiteley</a:t>
            </a:r>
            <a:r>
              <a:rPr lang="en-GB" dirty="0"/>
              <a:t> explained that “both the lifestyle and the musical ethos of the period undermined the role of women, positioning them as either romanticized fantasy figures, subservient earth mothers or easy lays” (2000:23), and during the mid- to late 1970s, despite feminist advancements, music journalism continued to represent female musicians in this way.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6</a:t>
            </a:fld>
            <a:endParaRPr lang="en-GB"/>
          </a:p>
        </p:txBody>
      </p:sp>
    </p:spTree>
    <p:extLst>
      <p:ext uri="{BB962C8B-B14F-4D97-AF65-F5344CB8AC3E}">
        <p14:creationId xmlns:p14="http://schemas.microsoft.com/office/powerpoint/2010/main" val="101110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Thus within the dominating hegemonic practices in the music industry, women who embodied feminist ideologies, whether consciously or subconsciously, found it hard to be taken seriously in a music business dominated by men and tackled this problem in various ways. </a:t>
            </a:r>
          </a:p>
          <a:p>
            <a:endParaRPr lang="en-GB" dirty="0"/>
          </a:p>
          <a:p>
            <a:pPr marL="171450" indent="-171450">
              <a:buFont typeface="Arial" panose="020B0604020202020204" pitchFamily="34" charset="0"/>
              <a:buChar char="•"/>
            </a:pPr>
            <a:r>
              <a:rPr lang="en-GB" dirty="0"/>
              <a:t>Early blues singers of the 1920s like Bessie Smith Janis challenged lingering nineteenth century beliefs that women were naturally, passive, pure, and passionless (Sheehan 2017). They also refused to be defined by negative white/black stereotypes that equated black women as hypersexual. The subject of Smith’s blues included queer desire, infidelity, and intimate partner violence. </a:t>
            </a:r>
          </a:p>
          <a:p>
            <a:pPr marL="171450" indent="-171450">
              <a:buFont typeface="Arial" panose="020B0604020202020204" pitchFamily="34" charset="0"/>
              <a:buChar char="•"/>
            </a:pPr>
            <a:r>
              <a:rPr lang="en-GB" dirty="0"/>
              <a:t>Blues women also paved the way for gender bending, playing with bisexuality and queer desire long before Little Richard, David Bowie, Grace Jones, Annie Lennox, and others. Joplin, for example, adopted masculine traits at the expense of her feminist qualities in order to be accepted within the rock music genre at the time, regardless of her singing talent and strong personality. For women to represent hard, aggressive performers, it was thus necessary for artists like Janis Joplin to be branded as “one of the boys” (Leonard 2007:37), with descriptions of her physical appearance often demoting her looks to the realms of strange, unattractive or even abnormal in an attempt to limit the disruptive potential of her self-assured sexuality and confidence. </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7</a:t>
            </a:fld>
            <a:endParaRPr lang="en-GB"/>
          </a:p>
        </p:txBody>
      </p:sp>
    </p:spTree>
    <p:extLst>
      <p:ext uri="{BB962C8B-B14F-4D97-AF65-F5344CB8AC3E}">
        <p14:creationId xmlns:p14="http://schemas.microsoft.com/office/powerpoint/2010/main" val="225021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so, feminist popular music has functioned in opposition to the cultural hegemonic norm, and in doing so, revealed, challenged, and resisted stereotypical and oppressive role models, and hence unequal power structures. Feminism has attempted to radically challenge women’s place in the global music industry. </a:t>
            </a:r>
          </a:p>
          <a:p>
            <a:endParaRPr lang="en-GB" dirty="0"/>
          </a:p>
          <a:p>
            <a:r>
              <a:rPr lang="en-GB" dirty="0"/>
              <a:t>Feminism did encourage female artists to participate in popular music. Some examples:</a:t>
            </a:r>
          </a:p>
          <a:p>
            <a:endParaRPr lang="en-GB" dirty="0"/>
          </a:p>
          <a:p>
            <a:pPr marL="171450" indent="-171450">
              <a:buFont typeface="Arial" panose="020B0604020202020204" pitchFamily="34" charset="0"/>
              <a:buChar char="•"/>
            </a:pPr>
            <a:r>
              <a:rPr lang="en-GB" dirty="0"/>
              <a:t>Feminist support networks to support female participation in popular music by providing material resources like musical instruments and technology, training, as well as confidence. </a:t>
            </a:r>
          </a:p>
          <a:p>
            <a:pPr marL="171450" indent="-171450">
              <a:buFont typeface="Arial" panose="020B0604020202020204" pitchFamily="34" charset="0"/>
              <a:buChar char="•"/>
            </a:pPr>
            <a:r>
              <a:rPr lang="en-GB" dirty="0"/>
              <a:t>During the late 1960s/early 1970s in both the US and Great Britain, women-targeted music with feminist and lesbian lyrics emerged by feminist support networks . </a:t>
            </a:r>
          </a:p>
          <a:p>
            <a:pPr marL="171450" indent="-171450">
              <a:buFont typeface="Arial" panose="020B0604020202020204" pitchFamily="34" charset="0"/>
              <a:buChar char="•"/>
            </a:pPr>
            <a:r>
              <a:rPr lang="en-GB" dirty="0"/>
              <a:t>growing trend toward establishing women-only groups, workshops, rehearsal, dance and performance spaces, all of which reflected a sense of feminist collectivism and community among female musicians (Cohen and Leonard 2003:75). </a:t>
            </a:r>
          </a:p>
          <a:p>
            <a:pPr marL="171450" indent="-171450">
              <a:buFont typeface="Arial" panose="020B0604020202020204" pitchFamily="34" charset="0"/>
              <a:buChar char="•"/>
            </a:pPr>
            <a:r>
              <a:rPr lang="en-GB" dirty="0"/>
              <a:t>During the 1970s, new women-run music businesses were established, such as Olivia Records (1973) in the US. </a:t>
            </a:r>
          </a:p>
          <a:p>
            <a:pPr marL="171450" indent="-171450">
              <a:buFont typeface="Arial" panose="020B0604020202020204" pitchFamily="34" charset="0"/>
              <a:buChar char="•"/>
            </a:pPr>
            <a:r>
              <a:rPr lang="en-GB" dirty="0"/>
              <a:t>music festivals that showcased the work of female musicians, including the annual </a:t>
            </a:r>
            <a:r>
              <a:rPr lang="en-GB" b="1" dirty="0"/>
              <a:t>Chard Festival of Women in Music </a:t>
            </a:r>
            <a:r>
              <a:rPr lang="en-GB" dirty="0"/>
              <a:t>in England, promoting folk, classical, jazz, and contemporary music; the New Zealand </a:t>
            </a:r>
            <a:r>
              <a:rPr lang="en-GB" b="1" dirty="0"/>
              <a:t>Composing Women’s Festival </a:t>
            </a:r>
            <a:r>
              <a:rPr lang="en-GB" dirty="0"/>
              <a:t>with concerts showcasing a vast array of styles from jazz to opera to hip hop; or </a:t>
            </a:r>
            <a:r>
              <a:rPr lang="en-GB" b="1" dirty="0"/>
              <a:t>Michigan </a:t>
            </a:r>
            <a:r>
              <a:rPr lang="en-GB" b="1" dirty="0" err="1"/>
              <a:t>Womyn’s</a:t>
            </a:r>
            <a:r>
              <a:rPr lang="en-GB" b="1" dirty="0"/>
              <a:t> Music Festival</a:t>
            </a:r>
            <a:r>
              <a:rPr lang="en-GB" dirty="0"/>
              <a:t>, an event completely built, staffed, and run by women. </a:t>
            </a:r>
          </a:p>
          <a:p>
            <a:pPr marL="171450" indent="-171450">
              <a:buFont typeface="Arial" panose="020B0604020202020204" pitchFamily="34" charset="0"/>
              <a:buChar char="•"/>
            </a:pPr>
            <a:r>
              <a:rPr lang="en-GB" dirty="0"/>
              <a:t>A very current example of female empowerment is the Australian Women in Pop Magazine, with the first issue published in 2017, which is dedicated to giving female pop artists from around the globe “the attention they deserve” (Women in Pop 2017) with the aim of reversing the “injustice towards female musicians” (Dawson 2017).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i="0" dirty="0"/>
              <a:t>Image credit: </a:t>
            </a:r>
            <a:r>
              <a:rPr lang="en-GB" b="0" i="0" dirty="0"/>
              <a:t>Screenshot of homepage of </a:t>
            </a:r>
            <a:r>
              <a:rPr lang="en-GB" b="0" i="1" dirty="0"/>
              <a:t>Women in Pop</a:t>
            </a:r>
            <a:r>
              <a:rPr lang="en-GB" b="0" i="0" dirty="0"/>
              <a:t>. Available at http://www.womeninpop.com/, </a:t>
            </a:r>
            <a:r>
              <a:rPr lang="en-GB" b="0" i="0" dirty="0" err="1"/>
              <a:t>acsessed</a:t>
            </a:r>
            <a:r>
              <a:rPr lang="en-GB" b="0" i="0" dirty="0"/>
              <a:t> 27 March 2018.  </a:t>
            </a:r>
            <a:endParaRPr lang="en-GB" b="1" i="0"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288583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early part of the 1990s, a feminist networking group labelled “Riot </a:t>
            </a:r>
            <a:r>
              <a:rPr lang="en-GB" dirty="0" err="1"/>
              <a:t>Grrrl</a:t>
            </a:r>
            <a:r>
              <a:rPr lang="en-GB" dirty="0"/>
              <a:t>” became promoted by musicians and performers within the underground rock music communities of Olympia, Washington, and Washington D.C. in the US. </a:t>
            </a:r>
          </a:p>
          <a:p>
            <a:endParaRPr lang="en-GB" dirty="0"/>
          </a:p>
          <a:p>
            <a:r>
              <a:rPr lang="en-GB" dirty="0"/>
              <a:t>Riot </a:t>
            </a:r>
            <a:r>
              <a:rPr lang="en-GB" dirty="0" err="1"/>
              <a:t>Grrrl</a:t>
            </a:r>
            <a:r>
              <a:rPr lang="en-GB" dirty="0"/>
              <a:t> aimed to empower girls and women, enlighten them to the prospect of becoming involved in the production of music, and to challenge restrictive gender roles that had previously deterred the participation of women in the rock music scene (Leonard 1997). Often associated with third-wave feminism, Riot </a:t>
            </a:r>
            <a:r>
              <a:rPr lang="en-GB" dirty="0" err="1"/>
              <a:t>Grrrl</a:t>
            </a:r>
            <a:r>
              <a:rPr lang="en-GB" dirty="0"/>
              <a:t> is an underground feminist hardcore punk movement that foregrounded women’s involvement in the music making process. The Riot </a:t>
            </a:r>
            <a:r>
              <a:rPr lang="en-GB" dirty="0" err="1"/>
              <a:t>Grrrl</a:t>
            </a:r>
            <a:r>
              <a:rPr lang="en-GB" dirty="0"/>
              <a:t> movement actively sought to challenge the dominant roles of males. </a:t>
            </a:r>
          </a:p>
          <a:p>
            <a:endParaRPr lang="en-GB" dirty="0"/>
          </a:p>
          <a:p>
            <a:r>
              <a:rPr lang="en-GB" dirty="0"/>
              <a:t>Riot </a:t>
            </a:r>
            <a:r>
              <a:rPr lang="en-GB" dirty="0" err="1"/>
              <a:t>Grrrl</a:t>
            </a:r>
            <a:r>
              <a:rPr lang="en-GB" dirty="0"/>
              <a:t> soon expanded its network to the UK, Canada, and other regions within the US.</a:t>
            </a:r>
          </a:p>
          <a:p>
            <a:endParaRPr lang="en-GB" dirty="0"/>
          </a:p>
          <a:p>
            <a:r>
              <a:rPr lang="en-GB" dirty="0"/>
              <a:t>It resulted in the establishment of extensive (print and electronic) “zine” networks and an abundance of dedicated Riot </a:t>
            </a:r>
            <a:r>
              <a:rPr lang="en-GB" dirty="0" err="1"/>
              <a:t>Grrrl</a:t>
            </a:r>
            <a:r>
              <a:rPr lang="en-GB" dirty="0"/>
              <a:t> websites, and the creation of numerous female-</a:t>
            </a:r>
            <a:r>
              <a:rPr lang="en-GB" dirty="0" err="1"/>
              <a:t>centered</a:t>
            </a:r>
            <a:r>
              <a:rPr lang="en-GB" dirty="0"/>
              <a:t> punk rock bands. Besides female empowerment, riot </a:t>
            </a:r>
            <a:r>
              <a:rPr lang="en-GB" dirty="0" err="1"/>
              <a:t>grrrl</a:t>
            </a:r>
            <a:r>
              <a:rPr lang="en-GB" dirty="0"/>
              <a:t> bands often addressed issues such as rape, domestic abuse, sexuality, racism, and patriarchy. </a:t>
            </a:r>
          </a:p>
          <a:p>
            <a:endParaRPr lang="en-GB" dirty="0"/>
          </a:p>
          <a:p>
            <a:r>
              <a:rPr lang="en-US" sz="1200" kern="1200" dirty="0">
                <a:solidFill>
                  <a:schemeClr val="tx1"/>
                </a:solidFill>
                <a:effectLst/>
                <a:latin typeface="+mn-lt"/>
                <a:ea typeface="+mn-ea"/>
                <a:cs typeface="+mn-cs"/>
              </a:rPr>
              <a:t>Connections to punk music underpinned the DIY culture and “</a:t>
            </a:r>
            <a:r>
              <a:rPr lang="en-US" sz="1200" kern="1200" dirty="0" err="1">
                <a:solidFill>
                  <a:schemeClr val="tx1"/>
                </a:solidFill>
                <a:effectLst/>
                <a:latin typeface="+mn-lt"/>
                <a:ea typeface="+mn-ea"/>
                <a:cs typeface="+mn-cs"/>
              </a:rPr>
              <a:t>amateurist</a:t>
            </a:r>
            <a:r>
              <a:rPr lang="en-US" sz="1200" kern="1200" dirty="0">
                <a:solidFill>
                  <a:schemeClr val="tx1"/>
                </a:solidFill>
                <a:effectLst/>
                <a:latin typeface="+mn-lt"/>
                <a:ea typeface="+mn-ea"/>
                <a:cs typeface="+mn-cs"/>
              </a:rPr>
              <a:t> ethos” inherent in punk were a catalyst for the Riot </a:t>
            </a:r>
            <a:r>
              <a:rPr lang="en-US" sz="1200" kern="1200" dirty="0" err="1">
                <a:solidFill>
                  <a:schemeClr val="tx1"/>
                </a:solidFill>
                <a:effectLst/>
                <a:latin typeface="+mn-lt"/>
                <a:ea typeface="+mn-ea"/>
                <a:cs typeface="+mn-cs"/>
              </a:rPr>
              <a:t>Grrrl</a:t>
            </a:r>
            <a:r>
              <a:rPr lang="en-US" sz="1200" kern="1200" dirty="0">
                <a:solidFill>
                  <a:schemeClr val="tx1"/>
                </a:solidFill>
                <a:effectLst/>
                <a:latin typeface="+mn-lt"/>
                <a:ea typeface="+mn-ea"/>
                <a:cs typeface="+mn-cs"/>
              </a:rPr>
              <a:t> movement in the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Punk was identified with notions of resistance not only musically, but also in terms of its distinct fashion and lifestyle, while challenging—visually—the mainstream culture by standing out from the crowd and be noticed. Through mode of dress, which typically consisted of school uniforms combined with bunched hair and ribbons representative of childhood, riot </a:t>
            </a:r>
            <a:r>
              <a:rPr lang="en-US" sz="1200" kern="1200" dirty="0" err="1">
                <a:solidFill>
                  <a:schemeClr val="tx1"/>
                </a:solidFill>
                <a:effectLst/>
                <a:latin typeface="+mn-lt"/>
                <a:ea typeface="+mn-ea"/>
                <a:cs typeface="+mn-cs"/>
              </a:rPr>
              <a:t>grrrls</a:t>
            </a:r>
            <a:r>
              <a:rPr lang="en-US" sz="1200" kern="1200" dirty="0">
                <a:solidFill>
                  <a:schemeClr val="tx1"/>
                </a:solidFill>
                <a:effectLst/>
                <a:latin typeface="+mn-lt"/>
                <a:ea typeface="+mn-ea"/>
                <a:cs typeface="+mn-cs"/>
              </a:rPr>
              <a:t> sought to challenge traditional conventions of beauty and femininity. “Hello Kitty” accessories were particularly popular due to the cat motif’s association with childhood, even though the brand was thoroughly entwined in western capitalism.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riot </a:t>
            </a:r>
            <a:r>
              <a:rPr lang="en-US" sz="1200" kern="1200" dirty="0" err="1">
                <a:solidFill>
                  <a:schemeClr val="tx1"/>
                </a:solidFill>
                <a:effectLst/>
                <a:latin typeface="+mn-lt"/>
                <a:ea typeface="+mn-ea"/>
                <a:cs typeface="+mn-cs"/>
              </a:rPr>
              <a:t>grrrls</a:t>
            </a:r>
            <a:r>
              <a:rPr lang="en-US" sz="1200" kern="1200" dirty="0">
                <a:solidFill>
                  <a:schemeClr val="tx1"/>
                </a:solidFill>
                <a:effectLst/>
                <a:latin typeface="+mn-lt"/>
                <a:ea typeface="+mn-ea"/>
                <a:cs typeface="+mn-cs"/>
              </a:rPr>
              <a:t> bands labelled their bodies with words like “slut” and “whore” as both a protective and assertive means of communication.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credits</a:t>
            </a:r>
            <a:r>
              <a:rPr lang="en-US"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Brief Visual History of Riot </a:t>
            </a:r>
            <a:r>
              <a:rPr lang="en-GB" sz="1200" kern="1200" dirty="0" err="1">
                <a:solidFill>
                  <a:schemeClr val="tx1"/>
                </a:solidFill>
                <a:effectLst/>
                <a:latin typeface="+mn-lt"/>
                <a:ea typeface="+mn-ea"/>
                <a:cs typeface="+mn-cs"/>
              </a:rPr>
              <a:t>Grrrl</a:t>
            </a:r>
            <a:r>
              <a:rPr lang="en-GB" sz="1200" kern="1200" dirty="0">
                <a:solidFill>
                  <a:schemeClr val="tx1"/>
                </a:solidFill>
                <a:effectLst/>
                <a:latin typeface="+mn-lt"/>
                <a:ea typeface="+mn-ea"/>
                <a:cs typeface="+mn-cs"/>
              </a:rPr>
              <a:t> Zines. 2010. Available at http://flavorwire.com/128822/a-brief-visual-history-of-riot-grrrl-zines/3, and </a:t>
            </a:r>
          </a:p>
          <a:p>
            <a:r>
              <a:rPr lang="en-US" sz="1200" kern="1200" dirty="0">
                <a:solidFill>
                  <a:schemeClr val="tx1"/>
                </a:solidFill>
                <a:effectLst/>
                <a:latin typeface="+mn-lt"/>
                <a:ea typeface="+mn-ea"/>
                <a:cs typeface="+mn-cs"/>
              </a:rPr>
              <a:t>https://flavorwire.files.wordpress.com/2010/11/riot-grrrl-newsletter-1.jpg, accessed 27 March 2018. </a:t>
            </a:r>
          </a:p>
          <a:p>
            <a:r>
              <a:rPr lang="en-US" sz="1200" kern="1200" dirty="0">
                <a:solidFill>
                  <a:schemeClr val="tx1"/>
                </a:solidFill>
                <a:effectLst/>
                <a:latin typeface="+mn-lt"/>
                <a:ea typeface="+mn-ea"/>
                <a:cs typeface="+mn-cs"/>
              </a:rPr>
              <a:t>She Came to Riot. 2013. Available at https://www.jacobinmag.com/2013/09/she-came-to-riot/, accessed 27 March 2018.</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9</a:t>
            </a:fld>
            <a:endParaRPr lang="en-GB"/>
          </a:p>
        </p:txBody>
      </p:sp>
    </p:spTree>
    <p:extLst>
      <p:ext uri="{BB962C8B-B14F-4D97-AF65-F5344CB8AC3E}">
        <p14:creationId xmlns:p14="http://schemas.microsoft.com/office/powerpoint/2010/main" val="1512567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60169D-C2C2-42DA-A3B2-750A484C25E0}"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B9172A-8035-407A-8167-E2DA75E08BE8}"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AAC83-CE63-47C1-BEF1-84ABDC46011B}"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EC1A95-4665-44D1-8EB6-4410AE5E87AB}"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83195-4E2F-4952-A67C-92E2246752D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D569DF-E2FC-42EF-A6C2-FEF91D4B1FE5}"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665286-AABA-42B3-9823-31DCE3F2645F}"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0E47D-2019-428F-97E5-D89D7EF5893A}"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B73E09-A3F3-48BF-8FC6-107FC85640AA}"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A5D56-11E1-4377-A7FC-231733D90DF3}"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7B88F-CFE2-4DBB-B087-5ECDEC4A4DE9}"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BA065B-C6FB-4080-AA45-F6609FA90763}"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D2F980-8B2E-42CC-9E8F-F4DF2F069024}" type="datetime1">
              <a:rPr lang="en-US" smtClean="0"/>
              <a:t>3/27/2018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82AB6-9EE2-4748-835C-607E7C2A3C05}"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A0CB5-30F3-4A03-99FF-E3956B42DF9E}" type="datetime1">
              <a:rPr lang="en-US" smtClean="0"/>
              <a:t>3/27/2018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98E0E-25E1-41F7-9092-15F524988AAC}"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180AE-3633-4C40-A8DC-790F48488A34}"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DB00423-F6FA-494C-BE3D-736B2F717A35}" type="datetime1">
              <a:rPr lang="en-US" smtClean="0"/>
              <a:t>3/27/2018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1rUn2j1hLOo" TargetMode="Externa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realworldrecords.com/release/669/republique-amazon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lT1k2u-vqJ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0"/>
            <a:ext cx="10287000" cy="6858000"/>
          </a:xfrm>
          <a:prstGeom prst="rect">
            <a:avLst/>
          </a:prstGeom>
        </p:spPr>
      </p:pic>
      <p:sp>
        <p:nvSpPr>
          <p:cNvPr id="4" name="Rectangle 3"/>
          <p:cNvSpPr/>
          <p:nvPr/>
        </p:nvSpPr>
        <p:spPr>
          <a:xfrm>
            <a:off x="-95250" y="-163286"/>
            <a:ext cx="2095500" cy="7184571"/>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5" name="TextBox 4"/>
          <p:cNvSpPr txBox="1"/>
          <p:nvPr/>
        </p:nvSpPr>
        <p:spPr>
          <a:xfrm rot="16200000">
            <a:off x="-2240350" y="2408477"/>
            <a:ext cx="6385700" cy="1815882"/>
          </a:xfrm>
          <a:prstGeom prst="rect">
            <a:avLst/>
          </a:prstGeom>
          <a:noFill/>
        </p:spPr>
        <p:txBody>
          <a:bodyPr wrap="square" rtlCol="0">
            <a:spAutoFit/>
          </a:bodyPr>
          <a:lstStyle/>
          <a:p>
            <a:r>
              <a:rPr lang="en-GB" sz="4000" b="1" dirty="0">
                <a:ln w="0"/>
                <a:solidFill>
                  <a:schemeClr val="bg1"/>
                </a:solidFill>
                <a:effectLst>
                  <a:outerShdw blurRad="50800" dist="38100" dir="2700000" algn="tl" rotWithShape="0">
                    <a:prstClr val="black">
                      <a:alpha val="40000"/>
                    </a:prstClr>
                  </a:outerShdw>
                </a:effectLst>
              </a:rPr>
              <a:t>Session 11</a:t>
            </a:r>
          </a:p>
          <a:p>
            <a:r>
              <a:rPr lang="en-GB" sz="3600" b="1" dirty="0">
                <a:ln w="0"/>
                <a:solidFill>
                  <a:schemeClr val="bg1"/>
                </a:solidFill>
                <a:effectLst>
                  <a:outerShdw blurRad="50800" dist="38100" dir="2700000" algn="tl" rotWithShape="0">
                    <a:prstClr val="black">
                      <a:alpha val="40000"/>
                    </a:prstClr>
                  </a:outerShdw>
                </a:effectLst>
              </a:rPr>
              <a:t>Feminism, Resistance, and Popular Music</a:t>
            </a:r>
          </a:p>
        </p:txBody>
      </p:sp>
    </p:spTree>
    <p:extLst>
      <p:ext uri="{BB962C8B-B14F-4D97-AF65-F5344CB8AC3E}">
        <p14:creationId xmlns:p14="http://schemas.microsoft.com/office/powerpoint/2010/main" val="359098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6FAB7-8F51-40BF-B944-4D1F7D0FD5F8}"/>
              </a:ext>
            </a:extLst>
          </p:cNvPr>
          <p:cNvPicPr>
            <a:picLocks noChangeAspect="1"/>
          </p:cNvPicPr>
          <p:nvPr/>
        </p:nvPicPr>
        <p:blipFill rotWithShape="1">
          <a:blip r:embed="rId3">
            <a:extLst/>
          </a:blip>
          <a:srcRect/>
          <a:stretch/>
        </p:blipFill>
        <p:spPr>
          <a:xfrm>
            <a:off x="643467" y="670058"/>
            <a:ext cx="7212920" cy="5517883"/>
          </a:xfrm>
          <a:prstGeom prst="rect">
            <a:avLst/>
          </a:prstGeom>
        </p:spPr>
      </p:pic>
      <p:sp>
        <p:nvSpPr>
          <p:cNvPr id="3" name="Content Placeholder 2"/>
          <p:cNvSpPr>
            <a:spLocks noGrp="1"/>
          </p:cNvSpPr>
          <p:nvPr>
            <p:ph idx="1"/>
          </p:nvPr>
        </p:nvSpPr>
        <p:spPr>
          <a:xfrm>
            <a:off x="8256233" y="603682"/>
            <a:ext cx="3595456" cy="5956916"/>
          </a:xfrm>
        </p:spPr>
        <p:txBody>
          <a:bodyPr anchor="ctr">
            <a:normAutofit fontScale="92500" lnSpcReduction="20000"/>
          </a:bodyPr>
          <a:lstStyle/>
          <a:p>
            <a:pPr marL="0" indent="0">
              <a:lnSpc>
                <a:spcPct val="110000"/>
              </a:lnSpc>
              <a:buNone/>
            </a:pPr>
            <a:r>
              <a:rPr lang="en-GB" sz="1800" dirty="0"/>
              <a:t>Don't need you to say we're cute</a:t>
            </a:r>
          </a:p>
          <a:p>
            <a:pPr marL="0" indent="0">
              <a:lnSpc>
                <a:spcPct val="110000"/>
              </a:lnSpc>
              <a:buNone/>
            </a:pPr>
            <a:r>
              <a:rPr lang="en-GB" sz="1800" dirty="0"/>
              <a:t>Don't need you to say we're alright</a:t>
            </a:r>
          </a:p>
          <a:p>
            <a:pPr marL="0" indent="0">
              <a:lnSpc>
                <a:spcPct val="110000"/>
              </a:lnSpc>
              <a:buNone/>
            </a:pPr>
            <a:r>
              <a:rPr lang="en-GB" sz="1800" dirty="0"/>
              <a:t>Don't need your protection</a:t>
            </a:r>
          </a:p>
          <a:p>
            <a:pPr marL="0" indent="0">
              <a:lnSpc>
                <a:spcPct val="110000"/>
              </a:lnSpc>
              <a:buNone/>
            </a:pPr>
            <a:r>
              <a:rPr lang="en-GB" sz="1800" dirty="0"/>
              <a:t>Don't need no kiss goodnight</a:t>
            </a:r>
          </a:p>
          <a:p>
            <a:pPr marL="0" indent="0">
              <a:lnSpc>
                <a:spcPct val="110000"/>
              </a:lnSpc>
              <a:buNone/>
            </a:pPr>
            <a:r>
              <a:rPr lang="en-GB" sz="1800" dirty="0"/>
              <a:t>Don't need you don't need you</a:t>
            </a:r>
          </a:p>
          <a:p>
            <a:pPr marL="0" indent="0">
              <a:lnSpc>
                <a:spcPct val="110000"/>
              </a:lnSpc>
              <a:buNone/>
            </a:pPr>
            <a:r>
              <a:rPr lang="en-GB" sz="1800" dirty="0"/>
              <a:t>Us girls don't need you</a:t>
            </a:r>
          </a:p>
          <a:p>
            <a:pPr marL="0" indent="0">
              <a:lnSpc>
                <a:spcPct val="110000"/>
              </a:lnSpc>
              <a:buNone/>
            </a:pPr>
            <a:r>
              <a:rPr lang="en-GB" sz="1800" dirty="0"/>
              <a:t>Don't need you to say we're good</a:t>
            </a:r>
          </a:p>
          <a:p>
            <a:pPr marL="0" indent="0">
              <a:lnSpc>
                <a:spcPct val="110000"/>
              </a:lnSpc>
              <a:buNone/>
            </a:pPr>
            <a:r>
              <a:rPr lang="en-GB" sz="1800" dirty="0"/>
              <a:t>Don't need you to tell us we suck</a:t>
            </a:r>
          </a:p>
          <a:p>
            <a:pPr marL="0" indent="0">
              <a:lnSpc>
                <a:spcPct val="110000"/>
              </a:lnSpc>
              <a:buNone/>
            </a:pPr>
            <a:r>
              <a:rPr lang="en-GB" sz="1800" dirty="0"/>
              <a:t>Don't need your </a:t>
            </a:r>
            <a:r>
              <a:rPr lang="en-GB" sz="1800" dirty="0" err="1"/>
              <a:t>atti</a:t>
            </a:r>
            <a:r>
              <a:rPr lang="en-GB" sz="1800" dirty="0"/>
              <a:t>-fuckin-</a:t>
            </a:r>
            <a:r>
              <a:rPr lang="en-GB" sz="1800" dirty="0" err="1"/>
              <a:t>Tude</a:t>
            </a:r>
            <a:r>
              <a:rPr lang="en-GB" sz="1800" dirty="0"/>
              <a:t> boy</a:t>
            </a:r>
          </a:p>
          <a:p>
            <a:pPr marL="0" indent="0">
              <a:lnSpc>
                <a:spcPct val="110000"/>
              </a:lnSpc>
              <a:buNone/>
            </a:pPr>
            <a:r>
              <a:rPr lang="en-GB" sz="1800" dirty="0"/>
              <a:t>Don't need your dick to fuck</a:t>
            </a:r>
          </a:p>
          <a:p>
            <a:pPr marL="0" indent="0">
              <a:lnSpc>
                <a:spcPct val="110000"/>
              </a:lnSpc>
              <a:buNone/>
            </a:pPr>
            <a:r>
              <a:rPr lang="en-GB" sz="1800" dirty="0"/>
              <a:t>Does it scare you that we don't need you?</a:t>
            </a:r>
          </a:p>
          <a:p>
            <a:pPr marL="0" indent="0">
              <a:lnSpc>
                <a:spcPct val="110000"/>
              </a:lnSpc>
              <a:buNone/>
            </a:pPr>
            <a:r>
              <a:rPr lang="en-GB" sz="1800" dirty="0"/>
              <a:t>Does it scare you boy that we don't need you?</a:t>
            </a:r>
          </a:p>
          <a:p>
            <a:pPr marL="0" indent="0">
              <a:lnSpc>
                <a:spcPct val="110000"/>
              </a:lnSpc>
              <a:buNone/>
            </a:pPr>
            <a:r>
              <a:rPr lang="en-GB" sz="1800" dirty="0"/>
              <a:t>Don't need you don't need you</a:t>
            </a:r>
          </a:p>
          <a:p>
            <a:pPr marL="0" indent="0">
              <a:lnSpc>
                <a:spcPct val="110000"/>
              </a:lnSpc>
              <a:buNone/>
            </a:pPr>
            <a:r>
              <a:rPr lang="en-GB" sz="1800" dirty="0"/>
              <a:t>Us punk rock whores don't need you</a:t>
            </a:r>
          </a:p>
          <a:p>
            <a:pPr>
              <a:lnSpc>
                <a:spcPct val="110000"/>
              </a:lnSpc>
            </a:pPr>
            <a:endParaRPr lang="en-GB" sz="1000" dirty="0"/>
          </a:p>
        </p:txBody>
      </p:sp>
      <p:sp>
        <p:nvSpPr>
          <p:cNvPr id="2" name="Footer Placeholder 1">
            <a:extLst>
              <a:ext uri="{FF2B5EF4-FFF2-40B4-BE49-F238E27FC236}">
                <a16:creationId xmlns:a16="http://schemas.microsoft.com/office/drawing/2014/main" id="{D22229C6-4C31-496E-B0FE-18DF82F7431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1268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EEA565-7CB5-4E86-867E-ED21A1681697}"/>
              </a:ext>
            </a:extLst>
          </p:cNvPr>
          <p:cNvPicPr>
            <a:picLocks noChangeAspect="1"/>
          </p:cNvPicPr>
          <p:nvPr/>
        </p:nvPicPr>
        <p:blipFill>
          <a:blip r:embed="rId3"/>
          <a:stretch>
            <a:fillRect/>
          </a:stretch>
        </p:blipFill>
        <p:spPr>
          <a:xfrm>
            <a:off x="1527142" y="166705"/>
            <a:ext cx="4560572" cy="6441485"/>
          </a:xfrm>
          <a:prstGeom prst="rect">
            <a:avLst/>
          </a:prstGeom>
        </p:spPr>
      </p:pic>
      <p:sp>
        <p:nvSpPr>
          <p:cNvPr id="2" name="Footer Placeholder 1">
            <a:extLst>
              <a:ext uri="{FF2B5EF4-FFF2-40B4-BE49-F238E27FC236}">
                <a16:creationId xmlns:a16="http://schemas.microsoft.com/office/drawing/2014/main" id="{91645417-5D9A-4C23-86F7-343500FF661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63363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5442012" cy="6795746"/>
          </a:xfrm>
          <a:prstGeom prst="rect">
            <a:avLst/>
          </a:prstGeom>
        </p:spPr>
      </p:pic>
      <p:pic>
        <p:nvPicPr>
          <p:cNvPr id="3" name="Picture 2">
            <a:extLst>
              <a:ext uri="{FF2B5EF4-FFF2-40B4-BE49-F238E27FC236}">
                <a16:creationId xmlns:a16="http://schemas.microsoft.com/office/drawing/2014/main" id="{46E846BC-D18D-4752-8DB0-D157F51C59A3}"/>
              </a:ext>
            </a:extLst>
          </p:cNvPr>
          <p:cNvPicPr>
            <a:picLocks noChangeAspect="1"/>
          </p:cNvPicPr>
          <p:nvPr/>
        </p:nvPicPr>
        <p:blipFill>
          <a:blip r:embed="rId4"/>
          <a:stretch>
            <a:fillRect/>
          </a:stretch>
        </p:blipFill>
        <p:spPr>
          <a:xfrm>
            <a:off x="5575916" y="-1"/>
            <a:ext cx="4793201" cy="6758413"/>
          </a:xfrm>
          <a:prstGeom prst="rect">
            <a:avLst/>
          </a:prstGeom>
        </p:spPr>
      </p:pic>
      <p:sp>
        <p:nvSpPr>
          <p:cNvPr id="2" name="Footer Placeholder 1">
            <a:extLst>
              <a:ext uri="{FF2B5EF4-FFF2-40B4-BE49-F238E27FC236}">
                <a16:creationId xmlns:a16="http://schemas.microsoft.com/office/drawing/2014/main" id="{1641BD58-DF9B-445E-9C1C-4C56EDE771C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46220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srcRect l="10767" t="5347" r="13262" b="4156"/>
          <a:stretch/>
        </p:blipFill>
        <p:spPr>
          <a:xfrm>
            <a:off x="825622" y="-87675"/>
            <a:ext cx="4456591" cy="7087299"/>
          </a:xfrm>
          <a:prstGeom prst="rect">
            <a:avLst/>
          </a:prstGeom>
        </p:spPr>
      </p:pic>
      <p:pic>
        <p:nvPicPr>
          <p:cNvPr id="5" name="Picture 4"/>
          <p:cNvPicPr>
            <a:picLocks noChangeAspect="1"/>
          </p:cNvPicPr>
          <p:nvPr/>
        </p:nvPicPr>
        <p:blipFill>
          <a:blip r:embed="rId4"/>
          <a:stretch>
            <a:fillRect/>
          </a:stretch>
        </p:blipFill>
        <p:spPr>
          <a:xfrm>
            <a:off x="5522431" y="-87675"/>
            <a:ext cx="5477002" cy="6951580"/>
          </a:xfrm>
          <a:prstGeom prst="rect">
            <a:avLst/>
          </a:prstGeom>
        </p:spPr>
      </p:pic>
      <p:sp>
        <p:nvSpPr>
          <p:cNvPr id="3" name="Footer Placeholder 2">
            <a:extLst>
              <a:ext uri="{FF2B5EF4-FFF2-40B4-BE49-F238E27FC236}">
                <a16:creationId xmlns:a16="http://schemas.microsoft.com/office/drawing/2014/main" id="{4E66AAA3-73EA-4C1E-A2B8-CBA0FF39354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8725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444E9A-FAAC-4DEF-8C49-7D3813B685D7}"/>
              </a:ext>
            </a:extLst>
          </p:cNvPr>
          <p:cNvSpPr>
            <a:spLocks noGrp="1"/>
          </p:cNvSpPr>
          <p:nvPr>
            <p:ph idx="1"/>
          </p:nvPr>
        </p:nvSpPr>
        <p:spPr/>
        <p:txBody>
          <a:bodyPr/>
          <a:lstStyle/>
          <a:p>
            <a:r>
              <a:rPr lang="en-GB" dirty="0"/>
              <a:t>The riot </a:t>
            </a:r>
            <a:r>
              <a:rPr lang="en-GB" dirty="0" err="1"/>
              <a:t>grrrl</a:t>
            </a:r>
            <a:r>
              <a:rPr lang="en-GB" dirty="0"/>
              <a:t> movement opened the punk scene to females and helped reclaim its performance space for female musicians and audiences alike, notably also by participating in slam dancing on the mosh pit, the area directly in front of the stage, thereby challenging their supposed prohibition toward male counterparts. Riot </a:t>
            </a:r>
            <a:r>
              <a:rPr lang="en-GB" dirty="0" err="1"/>
              <a:t>Grrrl</a:t>
            </a:r>
            <a:r>
              <a:rPr lang="en-GB" dirty="0"/>
              <a:t> also provided a safe space to hear the voices of victims of crime and actively contributed to safeguarding, protecting, and supporting females. Riot </a:t>
            </a:r>
            <a:r>
              <a:rPr lang="en-GB" dirty="0" err="1"/>
              <a:t>Grrrl</a:t>
            </a:r>
            <a:r>
              <a:rPr lang="en-GB" dirty="0"/>
              <a:t> provided many females with the impetus to form bands, collaborations, and networks with similarly-minded females. In doing, so, riot </a:t>
            </a:r>
            <a:r>
              <a:rPr lang="en-GB" dirty="0" err="1"/>
              <a:t>grrrl</a:t>
            </a:r>
            <a:r>
              <a:rPr lang="en-GB" dirty="0"/>
              <a:t> imparted significant empowerment to females. </a:t>
            </a:r>
          </a:p>
          <a:p>
            <a:endParaRPr lang="en-GB" dirty="0"/>
          </a:p>
        </p:txBody>
      </p:sp>
      <p:sp>
        <p:nvSpPr>
          <p:cNvPr id="4" name="Footer Placeholder 3">
            <a:extLst>
              <a:ext uri="{FF2B5EF4-FFF2-40B4-BE49-F238E27FC236}">
                <a16:creationId xmlns:a16="http://schemas.microsoft.com/office/drawing/2014/main" id="{5ED2C29F-684A-4C5F-8A2A-2E4B56340E7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7179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403933B-61BF-4CD5-8C4E-14E50752666A}"/>
              </a:ext>
            </a:extLst>
          </p:cNvPr>
          <p:cNvSpPr>
            <a:spLocks noGrp="1"/>
          </p:cNvSpPr>
          <p:nvPr>
            <p:ph type="ftr" sz="quarter" idx="11"/>
          </p:nvPr>
        </p:nvSpPr>
        <p:spPr/>
        <p:txBody>
          <a:bodyPr/>
          <a:lstStyle/>
          <a:p>
            <a:r>
              <a:rPr lang="en-US"/>
              <a:t>Simone Krüger Bridge © Equinox</a:t>
            </a:r>
            <a:endParaRPr lang="en-US" dirty="0"/>
          </a:p>
        </p:txBody>
      </p:sp>
      <p:pic>
        <p:nvPicPr>
          <p:cNvPr id="5" name="Picture 4">
            <a:extLst>
              <a:ext uri="{FF2B5EF4-FFF2-40B4-BE49-F238E27FC236}">
                <a16:creationId xmlns:a16="http://schemas.microsoft.com/office/drawing/2014/main" id="{360306FF-4731-494F-AE09-F5158F58383A}"/>
              </a:ext>
            </a:extLst>
          </p:cNvPr>
          <p:cNvPicPr>
            <a:picLocks noChangeAspect="1"/>
          </p:cNvPicPr>
          <p:nvPr/>
        </p:nvPicPr>
        <p:blipFill>
          <a:blip r:embed="rId3"/>
          <a:stretch>
            <a:fillRect/>
          </a:stretch>
        </p:blipFill>
        <p:spPr>
          <a:xfrm>
            <a:off x="3646795" y="124286"/>
            <a:ext cx="4739903" cy="6733713"/>
          </a:xfrm>
          <a:prstGeom prst="rect">
            <a:avLst/>
          </a:prstGeom>
        </p:spPr>
      </p:pic>
    </p:spTree>
    <p:extLst>
      <p:ext uri="{BB962C8B-B14F-4D97-AF65-F5344CB8AC3E}">
        <p14:creationId xmlns:p14="http://schemas.microsoft.com/office/powerpoint/2010/main" val="391424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28D7C2-9EBD-4061-B005-73B5D3E2E3C3}"/>
              </a:ext>
            </a:extLst>
          </p:cNvPr>
          <p:cNvSpPr>
            <a:spLocks noGrp="1"/>
          </p:cNvSpPr>
          <p:nvPr>
            <p:ph type="title"/>
          </p:nvPr>
        </p:nvSpPr>
        <p:spPr/>
        <p:txBody>
          <a:bodyPr/>
          <a:lstStyle/>
          <a:p>
            <a:r>
              <a:rPr lang="en-GB" dirty="0"/>
              <a:t>Feminist </a:t>
            </a:r>
            <a:r>
              <a:rPr lang="en-GB" dirty="0" err="1"/>
              <a:t>Arabpop</a:t>
            </a:r>
            <a:r>
              <a:rPr lang="en-GB" dirty="0"/>
              <a:t> &amp; </a:t>
            </a:r>
            <a:r>
              <a:rPr lang="en-GB" dirty="0" err="1"/>
              <a:t>afropop</a:t>
            </a:r>
            <a:endParaRPr lang="en-GB" dirty="0"/>
          </a:p>
        </p:txBody>
      </p:sp>
      <p:sp>
        <p:nvSpPr>
          <p:cNvPr id="8" name="Text Placeholder 7">
            <a:extLst>
              <a:ext uri="{FF2B5EF4-FFF2-40B4-BE49-F238E27FC236}">
                <a16:creationId xmlns:a16="http://schemas.microsoft.com/office/drawing/2014/main" id="{B9696000-B128-4E24-974E-EEAD25002184}"/>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B2CAB212-344D-4399-A16D-F00137A5C62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53145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rUn2j1hLOo"/>
          <p:cNvPicPr>
            <a:picLocks noGrp="1" noRot="1" noChangeAspect="1"/>
          </p:cNvPicPr>
          <p:nvPr>
            <p:ph idx="1"/>
            <a:videoFile r:link="rId1"/>
          </p:nvPr>
        </p:nvPicPr>
        <p:blipFill>
          <a:blip r:embed="rId4"/>
          <a:stretch>
            <a:fillRect/>
          </a:stretch>
        </p:blipFill>
        <p:spPr>
          <a:xfrm>
            <a:off x="435006" y="221941"/>
            <a:ext cx="11485529" cy="6460611"/>
          </a:xfrm>
          <a:prstGeom prst="rect">
            <a:avLst/>
          </a:prstGeom>
        </p:spPr>
      </p:pic>
      <p:sp>
        <p:nvSpPr>
          <p:cNvPr id="2" name="Footer Placeholder 1">
            <a:extLst>
              <a:ext uri="{FF2B5EF4-FFF2-40B4-BE49-F238E27FC236}">
                <a16:creationId xmlns:a16="http://schemas.microsoft.com/office/drawing/2014/main" id="{A437111D-DEB6-45B9-A990-D50DE923485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709355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838200" y="366143"/>
            <a:ext cx="10605117" cy="5962467"/>
          </a:xfrm>
          <a:prstGeom prst="rect">
            <a:avLst/>
          </a:prstGeom>
        </p:spPr>
      </p:pic>
      <p:sp>
        <p:nvSpPr>
          <p:cNvPr id="2" name="Footer Placeholder 1">
            <a:extLst>
              <a:ext uri="{FF2B5EF4-FFF2-40B4-BE49-F238E27FC236}">
                <a16:creationId xmlns:a16="http://schemas.microsoft.com/office/drawing/2014/main" id="{F480FFC5-A22B-44B0-AB0F-B4F67703F25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89430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30189AF-A1C0-45AA-9FFC-E4F997C173FF}"/>
              </a:ext>
            </a:extLst>
          </p:cNvPr>
          <p:cNvSpPr>
            <a:spLocks noGrp="1"/>
          </p:cNvSpPr>
          <p:nvPr>
            <p:ph type="ftr" sz="quarter" idx="11"/>
          </p:nvPr>
        </p:nvSpPr>
        <p:spPr/>
        <p:txBody>
          <a:bodyPr/>
          <a:lstStyle/>
          <a:p>
            <a:r>
              <a:rPr lang="en-US"/>
              <a:t>Simone Krüger Bridge © Equinox</a:t>
            </a:r>
            <a:endParaRPr lang="en-US" dirty="0"/>
          </a:p>
        </p:txBody>
      </p:sp>
      <p:pic>
        <p:nvPicPr>
          <p:cNvPr id="5" name="Online Media 4">
            <a:hlinkClick r:id="" action="ppaction://media"/>
            <a:extLst>
              <a:ext uri="{FF2B5EF4-FFF2-40B4-BE49-F238E27FC236}">
                <a16:creationId xmlns:a16="http://schemas.microsoft.com/office/drawing/2014/main" id="{1275BAF2-2FCD-4EAD-BB12-C4281B4FF644}"/>
              </a:ext>
            </a:extLst>
          </p:cNvPr>
          <p:cNvPicPr>
            <a:picLocks noRot="1" noChangeAspect="1"/>
          </p:cNvPicPr>
          <p:nvPr>
            <a:videoFile r:link="rId1"/>
          </p:nvPr>
        </p:nvPicPr>
        <p:blipFill>
          <a:blip r:embed="rId3"/>
          <a:stretch>
            <a:fillRect/>
          </a:stretch>
        </p:blipFill>
        <p:spPr>
          <a:xfrm>
            <a:off x="1553592" y="0"/>
            <a:ext cx="9126245" cy="6844684"/>
          </a:xfrm>
          <a:prstGeom prst="rect">
            <a:avLst/>
          </a:prstGeom>
        </p:spPr>
      </p:pic>
    </p:spTree>
    <p:extLst>
      <p:ext uri="{BB962C8B-B14F-4D97-AF65-F5344CB8AC3E}">
        <p14:creationId xmlns:p14="http://schemas.microsoft.com/office/powerpoint/2010/main" val="323283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4" y="1833430"/>
            <a:ext cx="10353762" cy="4152336"/>
          </a:xfrm>
        </p:spPr>
        <p:txBody>
          <a:bodyPr>
            <a:normAutofit fontScale="92500" lnSpcReduction="10000"/>
          </a:bodyPr>
          <a:lstStyle/>
          <a:p>
            <a:r>
              <a:rPr lang="en-GB" dirty="0"/>
              <a:t>This session continues the focus on the </a:t>
            </a:r>
            <a:r>
              <a:rPr lang="en-GB" dirty="0" err="1"/>
              <a:t>postdemocratic</a:t>
            </a:r>
            <a:r>
              <a:rPr lang="en-GB" dirty="0"/>
              <a:t> conditions of today’s neoliberal culture and asks important questions about the role of social democratic citizenship, conceptualized here through the role of popular music in democracy and resistance. Resistance is at play particularly through the role played by feminism in popular music within the hegemonic order of the global music business and wider society. Popular music here indeed functions in opposition to the cultural hegemonic norm. Unequal power structures and stereotypical and oppressive role models are being revealed, challenged, and resisted by feminist musical practices, which reminds us of the way that gender and sexuality have assumed constructed meanings that are applied to identity characteristics of others, highlighting the ways in which inequality and prejudice are constructed in the representations of popular music. This session highlights local forms of resistance that challenge global capitalism’s commodification of the gendered other.</a:t>
            </a:r>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3DE3-FD45-4219-A0AD-FCE08B77D7FC}"/>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BB83774A-ABA9-40D0-AA80-83BCF13A7D1D}"/>
              </a:ext>
            </a:extLst>
          </p:cNvPr>
          <p:cNvSpPr>
            <a:spLocks noGrp="1"/>
          </p:cNvSpPr>
          <p:nvPr>
            <p:ph idx="1"/>
          </p:nvPr>
        </p:nvSpPr>
        <p:spPr/>
        <p:txBody>
          <a:bodyPr/>
          <a:lstStyle/>
          <a:p>
            <a:pPr marL="0" indent="0">
              <a:buNone/>
            </a:pPr>
            <a:r>
              <a:rPr lang="en-GB" dirty="0"/>
              <a:t>Feminist musicians around the world have related their practice to the values of democracy. They believe in the democratic nature of music and their musical practices in their fight for particular kinds of freedom and equality. </a:t>
            </a:r>
          </a:p>
          <a:p>
            <a:endParaRPr lang="en-GB" dirty="0"/>
          </a:p>
          <a:p>
            <a:pPr marL="0" indent="0">
              <a:buNone/>
            </a:pPr>
            <a:r>
              <a:rPr lang="en-GB" dirty="0"/>
              <a:t>In the age of global capitalist hegemony, </a:t>
            </a:r>
            <a:r>
              <a:rPr lang="en-GB" dirty="0" err="1"/>
              <a:t>postdemocracy</a:t>
            </a:r>
            <a:r>
              <a:rPr lang="en-GB" dirty="0"/>
              <a:t> is seeing unprecedented opportunities and challenges for humanity, which require us to learn from the tragic mistakes of the past. </a:t>
            </a:r>
            <a:r>
              <a:rPr lang="en-GB" dirty="0" err="1"/>
              <a:t>Postdemocracy</a:t>
            </a:r>
            <a:r>
              <a:rPr lang="en-GB" dirty="0"/>
              <a:t> renders significant a belief in proactive means of justice delivery, to which feminism has made a critical contribution. </a:t>
            </a:r>
          </a:p>
          <a:p>
            <a:endParaRPr lang="en-GB"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920276E8-13FC-4757-9AE2-858EB9C0DBF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73023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introduction</a:t>
            </a:r>
          </a:p>
        </p:txBody>
      </p:sp>
      <p:sp>
        <p:nvSpPr>
          <p:cNvPr id="5" name="Text Placeholder 4"/>
          <p:cNvSpPr>
            <a:spLocks noGrp="1"/>
          </p:cNvSpPr>
          <p:nvPr>
            <p:ph idx="1"/>
          </p:nvPr>
        </p:nvSpPr>
        <p:spPr/>
        <p:txBody>
          <a:bodyPr>
            <a:normAutofit/>
          </a:bodyPr>
          <a:lstStyle/>
          <a:p>
            <a:r>
              <a:rPr lang="en-GB" dirty="0"/>
              <a:t>All decent people, male and female, are feminists. The only people who are not feminists are those who believe that women are inherently inferior or undeserving of the respect and opportunity afforded men. Either you are a feminist or you are a sexist/misogynist. There is no box marked “other”. (Ani </a:t>
            </a:r>
            <a:r>
              <a:rPr lang="en-GB" dirty="0" err="1"/>
              <a:t>diFranco</a:t>
            </a:r>
            <a:r>
              <a:rPr lang="en-GB" dirty="0"/>
              <a:t> 1998)</a:t>
            </a:r>
          </a:p>
          <a:p>
            <a:endParaRPr lang="en-GB" dirty="0"/>
          </a:p>
        </p:txBody>
      </p:sp>
      <p:sp>
        <p:nvSpPr>
          <p:cNvPr id="2" name="Footer Placeholder 1">
            <a:extLst>
              <a:ext uri="{FF2B5EF4-FFF2-40B4-BE49-F238E27FC236}">
                <a16:creationId xmlns:a16="http://schemas.microsoft.com/office/drawing/2014/main" id="{C3E3978F-4723-49EA-A4FC-89EFD28E485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26698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39BF-3C71-489E-9E12-D20ABEA882C7}"/>
              </a:ext>
            </a:extLst>
          </p:cNvPr>
          <p:cNvSpPr>
            <a:spLocks noGrp="1"/>
          </p:cNvSpPr>
          <p:nvPr>
            <p:ph type="title"/>
          </p:nvPr>
        </p:nvSpPr>
        <p:spPr/>
        <p:txBody>
          <a:bodyPr/>
          <a:lstStyle/>
          <a:p>
            <a:r>
              <a:rPr lang="en-GB" dirty="0"/>
              <a:t>feminism</a:t>
            </a:r>
          </a:p>
        </p:txBody>
      </p:sp>
      <p:sp>
        <p:nvSpPr>
          <p:cNvPr id="3" name="Content Placeholder 2">
            <a:extLst>
              <a:ext uri="{FF2B5EF4-FFF2-40B4-BE49-F238E27FC236}">
                <a16:creationId xmlns:a16="http://schemas.microsoft.com/office/drawing/2014/main" id="{EDAFDAD8-7AAC-42FF-92C5-6650A8052A03}"/>
              </a:ext>
            </a:extLst>
          </p:cNvPr>
          <p:cNvSpPr>
            <a:spLocks noGrp="1"/>
          </p:cNvSpPr>
          <p:nvPr>
            <p:ph idx="1"/>
          </p:nvPr>
        </p:nvSpPr>
        <p:spPr/>
        <p:txBody>
          <a:bodyPr>
            <a:normAutofit/>
          </a:bodyPr>
          <a:lstStyle/>
          <a:p>
            <a:r>
              <a:rPr lang="en-GB" dirty="0"/>
              <a:t>Political mobilization of women, female identities and their political expression</a:t>
            </a:r>
          </a:p>
          <a:p>
            <a:endParaRPr lang="en-GB" dirty="0"/>
          </a:p>
          <a:p>
            <a:r>
              <a:rPr lang="en-GB" dirty="0"/>
              <a:t>Challenge patriarchy in its evolved form:</a:t>
            </a:r>
          </a:p>
          <a:p>
            <a:pPr lvl="1"/>
            <a:r>
              <a:rPr lang="en-GB" dirty="0"/>
              <a:t>“imperialist white supremacist capitalist patriarchy” (bell hooks)</a:t>
            </a:r>
          </a:p>
          <a:p>
            <a:pPr lvl="1"/>
            <a:r>
              <a:rPr lang="en-GB" dirty="0"/>
              <a:t>“multi-racial white supremacist capitalist patriarchy” (Robin James)</a:t>
            </a:r>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1DD6E22D-771C-4774-A2F7-F20ACC33647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44581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13795" y="1429305"/>
            <a:ext cx="10353762" cy="4361895"/>
          </a:xfrm>
        </p:spPr>
        <p:txBody>
          <a:bodyPr/>
          <a:lstStyle/>
          <a:p>
            <a:r>
              <a:rPr lang="en-GB" dirty="0"/>
              <a:t>Historical development of feminism:</a:t>
            </a:r>
          </a:p>
          <a:p>
            <a:pPr lvl="1"/>
            <a:r>
              <a:rPr lang="en-GB" dirty="0"/>
              <a:t>Suffragette… first-wave feminism late 19th century</a:t>
            </a:r>
          </a:p>
          <a:p>
            <a:pPr lvl="1"/>
            <a:r>
              <a:rPr lang="en-GB" dirty="0"/>
              <a:t>second-wave feminism late 1960s and early 1970s</a:t>
            </a:r>
          </a:p>
          <a:p>
            <a:endParaRPr lang="en-GB" dirty="0"/>
          </a:p>
          <a:p>
            <a:r>
              <a:rPr lang="en-GB" dirty="0"/>
              <a:t>Feminism became increasingly a movement against sexual oppression, a desire for equal rights for women, and generally a protest against the hegemonic order and, with it, “racism, capitalism, hetero-normativity, classism, and cultural and political imperialism” (Garrison 2004:185). </a:t>
            </a:r>
          </a:p>
          <a:p>
            <a:endParaRPr lang="en-GB" dirty="0"/>
          </a:p>
        </p:txBody>
      </p:sp>
      <p:sp>
        <p:nvSpPr>
          <p:cNvPr id="2" name="Footer Placeholder 1">
            <a:extLst>
              <a:ext uri="{FF2B5EF4-FFF2-40B4-BE49-F238E27FC236}">
                <a16:creationId xmlns:a16="http://schemas.microsoft.com/office/drawing/2014/main" id="{93A7950D-E059-4EAA-8DC6-1822ADD235A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857032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8D28-8948-4746-BD5E-89ED1F69FA59}"/>
              </a:ext>
            </a:extLst>
          </p:cNvPr>
          <p:cNvSpPr>
            <a:spLocks noGrp="1"/>
          </p:cNvSpPr>
          <p:nvPr>
            <p:ph type="title"/>
          </p:nvPr>
        </p:nvSpPr>
        <p:spPr/>
        <p:txBody>
          <a:bodyPr/>
          <a:lstStyle/>
          <a:p>
            <a:r>
              <a:rPr lang="en-GB" dirty="0"/>
              <a:t>Feminism’s impact on popular music</a:t>
            </a:r>
          </a:p>
        </p:txBody>
      </p:sp>
      <p:sp>
        <p:nvSpPr>
          <p:cNvPr id="3" name="Content Placeholder 2">
            <a:extLst>
              <a:ext uri="{FF2B5EF4-FFF2-40B4-BE49-F238E27FC236}">
                <a16:creationId xmlns:a16="http://schemas.microsoft.com/office/drawing/2014/main" id="{53A55ECB-A6C2-416F-80F8-C2F37FB7AD81}"/>
              </a:ext>
            </a:extLst>
          </p:cNvPr>
          <p:cNvSpPr>
            <a:spLocks noGrp="1"/>
          </p:cNvSpPr>
          <p:nvPr>
            <p:ph idx="1"/>
          </p:nvPr>
        </p:nvSpPr>
        <p:spPr/>
        <p:txBody>
          <a:bodyPr/>
          <a:lstStyle/>
          <a:p>
            <a:r>
              <a:rPr lang="en-GB" dirty="0"/>
              <a:t>During the 1960s, the impact of feminism on popular music was certainly limited</a:t>
            </a:r>
          </a:p>
          <a:p>
            <a:r>
              <a:rPr lang="en-GB" dirty="0"/>
              <a:t>male dominance in the rock music business continued in both the representations and musical careers of female rock stars</a:t>
            </a:r>
          </a:p>
          <a:p>
            <a:r>
              <a:rPr lang="en-GB" dirty="0"/>
              <a:t>the dissemination of female artists’ public image remaining in the hands of male gatekeepers of popular culture</a:t>
            </a:r>
          </a:p>
          <a:p>
            <a:r>
              <a:rPr lang="en-GB" dirty="0"/>
              <a:t>during the mid- to late 1970s, despite feminist advancements, music journalism continued to represent female musicians in this way. </a:t>
            </a:r>
          </a:p>
          <a:p>
            <a:endParaRPr lang="en-GB" dirty="0"/>
          </a:p>
        </p:txBody>
      </p:sp>
      <p:sp>
        <p:nvSpPr>
          <p:cNvPr id="4" name="Footer Placeholder 3">
            <a:extLst>
              <a:ext uri="{FF2B5EF4-FFF2-40B4-BE49-F238E27FC236}">
                <a16:creationId xmlns:a16="http://schemas.microsoft.com/office/drawing/2014/main" id="{6E6CF688-F569-4E63-884D-EF48521D067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1818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9050F9-4F96-45DA-9975-6AB83F26F871}"/>
              </a:ext>
            </a:extLst>
          </p:cNvPr>
          <p:cNvSpPr>
            <a:spLocks noGrp="1"/>
          </p:cNvSpPr>
          <p:nvPr>
            <p:ph idx="1"/>
          </p:nvPr>
        </p:nvSpPr>
        <p:spPr>
          <a:xfrm>
            <a:off x="913795" y="1154097"/>
            <a:ext cx="10353762" cy="4637103"/>
          </a:xfrm>
        </p:spPr>
        <p:txBody>
          <a:bodyPr>
            <a:normAutofit/>
          </a:bodyPr>
          <a:lstStyle/>
          <a:p>
            <a:endParaRPr lang="en-GB" dirty="0"/>
          </a:p>
          <a:p>
            <a:r>
              <a:rPr lang="en-GB" dirty="0"/>
              <a:t>The struggle for women can be located within the dichotomous binary between “masculine authenticity” versus “female artificiality”, and the construction of women as “fragile pop singers” that limited and marginalized them to the status of backing singers in the world of rock (Coates 1997:53). </a:t>
            </a:r>
          </a:p>
          <a:p>
            <a:r>
              <a:rPr lang="en-GB" dirty="0"/>
              <a:t>In neoliberalism, women also continue to be disadvantaged in employment in the cultural sector, who have typically remained near the bottom of corporate hierarchies, with comparatively few women in position of power and control (McGuigan 2009:184; McRobbie 2016). </a:t>
            </a:r>
          </a:p>
          <a:p>
            <a:endParaRPr lang="en-GB" dirty="0"/>
          </a:p>
        </p:txBody>
      </p:sp>
      <p:sp>
        <p:nvSpPr>
          <p:cNvPr id="4" name="Footer Placeholder 3">
            <a:extLst>
              <a:ext uri="{FF2B5EF4-FFF2-40B4-BE49-F238E27FC236}">
                <a16:creationId xmlns:a16="http://schemas.microsoft.com/office/drawing/2014/main" id="{71069BC0-9173-426F-9170-129CEE76EA2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3323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64DCF-7E0D-4108-B050-C30CD177B2CC}"/>
              </a:ext>
            </a:extLst>
          </p:cNvPr>
          <p:cNvPicPr>
            <a:picLocks noChangeAspect="1"/>
          </p:cNvPicPr>
          <p:nvPr/>
        </p:nvPicPr>
        <p:blipFill rotWithShape="1">
          <a:blip r:embed="rId3">
            <a:alphaModFix amt="35000"/>
            <a:extLst/>
          </a:blip>
          <a:srcRect t="2263" b="13492"/>
          <a:stretch/>
        </p:blipFill>
        <p:spPr>
          <a:xfrm>
            <a:off x="20" y="2030"/>
            <a:ext cx="12191980" cy="6855970"/>
          </a:xfrm>
          <a:prstGeom prst="rect">
            <a:avLst/>
          </a:prstGeom>
        </p:spPr>
      </p:pic>
      <p:sp>
        <p:nvSpPr>
          <p:cNvPr id="9" name="Rectangle 8">
            <a:extLst>
              <a:ext uri="{FF2B5EF4-FFF2-40B4-BE49-F238E27FC236}">
                <a16:creationId xmlns:a16="http://schemas.microsoft.com/office/drawing/2014/main" id="{4DE0D6BE-330A-422D-9BD9-1E18F73C6E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13795" y="609600"/>
            <a:ext cx="10353761" cy="1326321"/>
          </a:xfrm>
        </p:spPr>
        <p:txBody>
          <a:bodyPr>
            <a:normAutofit/>
          </a:bodyPr>
          <a:lstStyle/>
          <a:p>
            <a:r>
              <a:rPr lang="en-GB" dirty="0"/>
              <a:t>FEMINIST MOVEMENTS AND MUSICIANS</a:t>
            </a:r>
          </a:p>
        </p:txBody>
      </p:sp>
      <p:sp>
        <p:nvSpPr>
          <p:cNvPr id="3" name="Content Placeholder 2"/>
          <p:cNvSpPr>
            <a:spLocks noGrp="1"/>
          </p:cNvSpPr>
          <p:nvPr>
            <p:ph idx="1"/>
          </p:nvPr>
        </p:nvSpPr>
        <p:spPr>
          <a:xfrm>
            <a:off x="913795" y="2096064"/>
            <a:ext cx="10353762" cy="3695136"/>
          </a:xfrm>
        </p:spPr>
        <p:txBody>
          <a:bodyPr>
            <a:normAutofit fontScale="92500" lnSpcReduction="20000"/>
          </a:bodyPr>
          <a:lstStyle/>
          <a:p>
            <a:r>
              <a:rPr lang="en-GB" sz="3200" dirty="0"/>
              <a:t>Examples of female recognition, participation and empowerment:</a:t>
            </a:r>
          </a:p>
          <a:p>
            <a:endParaRPr lang="en-GB" dirty="0"/>
          </a:p>
          <a:p>
            <a:pPr lvl="1"/>
            <a:r>
              <a:rPr lang="en-GB" sz="2000" dirty="0"/>
              <a:t>Feminist support networks </a:t>
            </a:r>
          </a:p>
          <a:p>
            <a:pPr lvl="1"/>
            <a:r>
              <a:rPr lang="en-GB" sz="2000" dirty="0"/>
              <a:t>women-targeted music </a:t>
            </a:r>
          </a:p>
          <a:p>
            <a:pPr lvl="1"/>
            <a:r>
              <a:rPr lang="en-GB" sz="2000" dirty="0"/>
              <a:t>new women-run music businesses </a:t>
            </a:r>
          </a:p>
          <a:p>
            <a:pPr lvl="1"/>
            <a:r>
              <a:rPr lang="en-GB" sz="2000" dirty="0"/>
              <a:t>Chard Festival of Women in Music in England, New Zealand Composing Women’s Festival </a:t>
            </a:r>
          </a:p>
          <a:p>
            <a:pPr lvl="1"/>
            <a:r>
              <a:rPr lang="en-GB" sz="2000" dirty="0"/>
              <a:t>Australian Women in Pop Magazine</a:t>
            </a:r>
          </a:p>
          <a:p>
            <a:endParaRPr lang="en-GB" dirty="0"/>
          </a:p>
          <a:p>
            <a:endParaRPr lang="en-GB" dirty="0"/>
          </a:p>
        </p:txBody>
      </p:sp>
      <p:sp>
        <p:nvSpPr>
          <p:cNvPr id="5" name="Footer Placeholder 4">
            <a:extLst>
              <a:ext uri="{FF2B5EF4-FFF2-40B4-BE49-F238E27FC236}">
                <a16:creationId xmlns:a16="http://schemas.microsoft.com/office/drawing/2014/main" id="{5C61AD3E-486D-4D7D-B7B8-2908176608B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6714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560E03-4668-4C7E-82DF-37DBEE99ED20}"/>
              </a:ext>
            </a:extLst>
          </p:cNvPr>
          <p:cNvPicPr>
            <a:picLocks noChangeAspect="1"/>
          </p:cNvPicPr>
          <p:nvPr/>
        </p:nvPicPr>
        <p:blipFill rotWithShape="1">
          <a:blip r:embed="rId3"/>
          <a:srcRect l="-35" t="7166" r="7520" b="5325"/>
          <a:stretch/>
        </p:blipFill>
        <p:spPr>
          <a:xfrm>
            <a:off x="6393693" y="-504533"/>
            <a:ext cx="5798307" cy="7312791"/>
          </a:xfrm>
          <a:prstGeom prst="rect">
            <a:avLst/>
          </a:prstGeom>
        </p:spPr>
      </p:pic>
      <p:pic>
        <p:nvPicPr>
          <p:cNvPr id="3" name="Picture 2">
            <a:extLst>
              <a:ext uri="{FF2B5EF4-FFF2-40B4-BE49-F238E27FC236}">
                <a16:creationId xmlns:a16="http://schemas.microsoft.com/office/drawing/2014/main" id="{10CB8C14-64CE-471E-AFF6-533B815E78B8}"/>
              </a:ext>
            </a:extLst>
          </p:cNvPr>
          <p:cNvPicPr>
            <a:picLocks noChangeAspect="1"/>
          </p:cNvPicPr>
          <p:nvPr/>
        </p:nvPicPr>
        <p:blipFill rotWithShape="1">
          <a:blip r:embed="rId4"/>
          <a:srcRect l="10359" t="6709" r="9036" b="4488"/>
          <a:stretch/>
        </p:blipFill>
        <p:spPr>
          <a:xfrm>
            <a:off x="1" y="-42048"/>
            <a:ext cx="4854436" cy="7130954"/>
          </a:xfrm>
          <a:prstGeom prst="rect">
            <a:avLst/>
          </a:prstGeom>
        </p:spPr>
      </p:pic>
      <p:pic>
        <p:nvPicPr>
          <p:cNvPr id="5" name="Picture 4"/>
          <p:cNvPicPr>
            <a:picLocks noChangeAspect="1"/>
          </p:cNvPicPr>
          <p:nvPr/>
        </p:nvPicPr>
        <p:blipFill>
          <a:blip r:embed="rId5"/>
          <a:stretch>
            <a:fillRect/>
          </a:stretch>
        </p:blipFill>
        <p:spPr>
          <a:xfrm>
            <a:off x="4765660" y="2931785"/>
            <a:ext cx="6020248" cy="4006201"/>
          </a:xfrm>
          <a:prstGeom prst="rect">
            <a:avLst/>
          </a:prstGeom>
        </p:spPr>
      </p:pic>
      <p:sp>
        <p:nvSpPr>
          <p:cNvPr id="2" name="Footer Placeholder 1">
            <a:extLst>
              <a:ext uri="{FF2B5EF4-FFF2-40B4-BE49-F238E27FC236}">
                <a16:creationId xmlns:a16="http://schemas.microsoft.com/office/drawing/2014/main" id="{06BA5059-E636-4A36-BFBF-A745C5CBBC0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2521162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1600</TotalTime>
  <Words>4452</Words>
  <Application>Microsoft Office PowerPoint</Application>
  <PresentationFormat>Widescreen</PresentationFormat>
  <Paragraphs>206</Paragraphs>
  <Slides>20</Slides>
  <Notes>19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Bookman Old Style</vt:lpstr>
      <vt:lpstr>Calibri</vt:lpstr>
      <vt:lpstr>Rockwell</vt:lpstr>
      <vt:lpstr>Damask</vt:lpstr>
      <vt:lpstr>PowerPoint Presentation</vt:lpstr>
      <vt:lpstr>synopsis</vt:lpstr>
      <vt:lpstr>introduction</vt:lpstr>
      <vt:lpstr>feminism</vt:lpstr>
      <vt:lpstr>PowerPoint Presentation</vt:lpstr>
      <vt:lpstr>Feminism’s impact on popular music</vt:lpstr>
      <vt:lpstr>PowerPoint Presentation</vt:lpstr>
      <vt:lpstr>FEMINIST MOVEMENTS AND MUSICIANS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Feminist Arabpop &amp; afropop</vt:lpstr>
      <vt:lpstr>PowerPoint Presentation</vt:lpstr>
      <vt:lpstr>PowerPoint Presentation</vt:lpstr>
      <vt:lpstr>PowerPoint Presentation</vt:lpstr>
      <vt:lpstr>conclusions</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276</cp:revision>
  <cp:lastPrinted>2017-10-11T16:54:43Z</cp:lastPrinted>
  <dcterms:created xsi:type="dcterms:W3CDTF">2017-09-28T08:24:44Z</dcterms:created>
  <dcterms:modified xsi:type="dcterms:W3CDTF">2018-03-27T20:21:29Z</dcterms:modified>
</cp:coreProperties>
</file>