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6"/>
  </p:notesMasterIdLst>
  <p:sldIdLst>
    <p:sldId id="366" r:id="rId2"/>
    <p:sldId id="289" r:id="rId3"/>
    <p:sldId id="367" r:id="rId4"/>
    <p:sldId id="368" r:id="rId5"/>
    <p:sldId id="377" r:id="rId6"/>
    <p:sldId id="369" r:id="rId7"/>
    <p:sldId id="378" r:id="rId8"/>
    <p:sldId id="370" r:id="rId9"/>
    <p:sldId id="379" r:id="rId10"/>
    <p:sldId id="371" r:id="rId11"/>
    <p:sldId id="380" r:id="rId12"/>
    <p:sldId id="381" r:id="rId13"/>
    <p:sldId id="382" r:id="rId14"/>
    <p:sldId id="383" r:id="rId15"/>
    <p:sldId id="385" r:id="rId16"/>
    <p:sldId id="373" r:id="rId17"/>
    <p:sldId id="388" r:id="rId18"/>
    <p:sldId id="386" r:id="rId19"/>
    <p:sldId id="387" r:id="rId20"/>
    <p:sldId id="374" r:id="rId21"/>
    <p:sldId id="384" r:id="rId22"/>
    <p:sldId id="375" r:id="rId23"/>
    <p:sldId id="376" r:id="rId24"/>
    <p:sldId id="389" r:id="rId25"/>
  </p:sldIdLst>
  <p:sldSz cx="12192000" cy="6858000"/>
  <p:notesSz cx="6808788" cy="9940925"/>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e Krueger" initials="SK" lastIdx="1" clrIdx="0">
    <p:extLst>
      <p:ext uri="{19B8F6BF-5375-455C-9EA6-DF929625EA0E}">
        <p15:presenceInfo xmlns:p15="http://schemas.microsoft.com/office/powerpoint/2012/main" userId="f732ed6f1f7f78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6962" autoAdjust="0"/>
  </p:normalViewPr>
  <p:slideViewPr>
    <p:cSldViewPr snapToGrid="0">
      <p:cViewPr varScale="1">
        <p:scale>
          <a:sx n="54" d="100"/>
          <a:sy n="54" d="100"/>
        </p:scale>
        <p:origin x="1371"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46326FE-A3F8-4F5B-9289-CB51C1EBA1BB}" type="datetimeFigureOut">
              <a:rPr lang="en-GB" smtClean="0"/>
              <a:t>28/03/2018</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5CC0FA2-FE22-40AF-8A71-811A9D8BAFF2}" type="slidenum">
              <a:rPr lang="en-GB" smtClean="0"/>
              <a:t>‹#›</a:t>
            </a:fld>
            <a:endParaRPr lang="en-GB"/>
          </a:p>
        </p:txBody>
      </p:sp>
    </p:spTree>
    <p:extLst>
      <p:ext uri="{BB962C8B-B14F-4D97-AF65-F5344CB8AC3E}">
        <p14:creationId xmlns:p14="http://schemas.microsoft.com/office/powerpoint/2010/main" val="4162357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a:t>
            </a:fld>
            <a:endParaRPr lang="en-GB"/>
          </a:p>
        </p:txBody>
      </p:sp>
    </p:spTree>
    <p:extLst>
      <p:ext uri="{BB962C8B-B14F-4D97-AF65-F5344CB8AC3E}">
        <p14:creationId xmlns:p14="http://schemas.microsoft.com/office/powerpoint/2010/main" val="370623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feminist and anti-racist expression of democratic citizenship, social identities in response to </a:t>
            </a:r>
            <a:r>
              <a:rPr lang="en-GB" dirty="0" err="1"/>
              <a:t>postdemocracy</a:t>
            </a:r>
            <a:r>
              <a:rPr lang="en-GB" dirty="0"/>
              <a:t> are also mobilized by groups engaged in violent and no-global anti-capitalism campaign, racist organizations, and others. Some of these movements do, of course, raise concern and questions regards their compatibility with democracy. Yet they do share with the anti-globalization movement a discontent with new forms of democracy, internationalism, and the consequences of uncontrolled global capitalism.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10</a:t>
            </a:fld>
            <a:endParaRPr lang="en-GB"/>
          </a:p>
        </p:txBody>
      </p:sp>
    </p:spTree>
    <p:extLst>
      <p:ext uri="{BB962C8B-B14F-4D97-AF65-F5344CB8AC3E}">
        <p14:creationId xmlns:p14="http://schemas.microsoft.com/office/powerpoint/2010/main" val="3045185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present-day construction of global hegemony, there have been various periodic and undoubtedly troubling outbreaks of neoconservative atavism that are close to and bear resemblance with fascism. </a:t>
            </a:r>
          </a:p>
          <a:p>
            <a:endParaRPr lang="en-GB" dirty="0"/>
          </a:p>
          <a:p>
            <a:r>
              <a:rPr lang="en-GB" dirty="0"/>
              <a:t>Fascism is a form of conservative, nationalist, right-wing socialism associated with anti-bourgeois, anti-democratic, anti-liberal, and anti-Marxist views. </a:t>
            </a:r>
          </a:p>
          <a:p>
            <a:endParaRPr lang="en-GB" dirty="0"/>
          </a:p>
          <a:p>
            <a:r>
              <a:rPr lang="en-GB" dirty="0"/>
              <a:t>Some right-wing movements have used right-wing socialism to describe support for social solidarity as opposed to individualism, commercialism, and laissez-faire economics. These movements seek to maintain the white status quo by preventing free-market entrepreneurship and “creativity” from disrupting the pre-established framework of social organization within global capitalism. </a:t>
            </a:r>
          </a:p>
          <a:p>
            <a:endParaRPr lang="en-GB" dirty="0"/>
          </a:p>
          <a:p>
            <a:r>
              <a:rPr lang="en-GB" dirty="0"/>
              <a:t>In contemporary youth cultures, popular music is a powerful means to negotiate, express, and model ethnocentric political identities. When aligned politically with the “Right”, such popular music is often most directly concerned with right-wing socialism and white nationalism.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11</a:t>
            </a:fld>
            <a:endParaRPr lang="en-GB"/>
          </a:p>
        </p:txBody>
      </p:sp>
    </p:spTree>
    <p:extLst>
      <p:ext uri="{BB962C8B-B14F-4D97-AF65-F5344CB8AC3E}">
        <p14:creationId xmlns:p14="http://schemas.microsoft.com/office/powerpoint/2010/main" val="1059681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political terms “Right” and “Left” emerged in late eighteenth century Europe and referred to two sides in the French parliament, whereby politicians sitting on the right were broadly supportive of traditional conservatives, monarchists, and reactionaries. In English-speaking countries, “right” and “left” politics emerged in the twentieth century following the general economic shift toward capitalism with </a:t>
            </a:r>
            <a:r>
              <a:rPr lang="en-GB" dirty="0" err="1"/>
              <a:t>center</a:t>
            </a:r>
            <a:r>
              <a:rPr lang="en-GB" dirty="0"/>
              <a:t>-right movements, such as the British Conservative Party, becoming supportive of capitalism. By contrast, in the United States the “right” is an integral part of the conservative movement in the U.S., notably in American politics in the Age of Reagan since 1980. </a:t>
            </a:r>
          </a:p>
          <a:p>
            <a:endParaRPr lang="en-GB" dirty="0"/>
          </a:p>
          <a:p>
            <a:r>
              <a:rPr lang="en-GB" dirty="0"/>
              <a:t>Generally, the right considers some forms of hierarchy and social inequality as inevitable, even desirable, on the basis of biology, economics, or tradition. </a:t>
            </a:r>
          </a:p>
          <a:p>
            <a:endParaRPr lang="en-GB" dirty="0"/>
          </a:p>
          <a:p>
            <a:r>
              <a:rPr lang="en-GB" dirty="0"/>
              <a:t>Nowadays, the right also includes neo-conservatives, authoritarians, nationalists, fascists, racial supremacists, Christian democrats, religious fundamentalists, and classical liberals. For instance, some writers differentiate between the “mainstream right” and “extremist right”:</a:t>
            </a:r>
          </a:p>
          <a:p>
            <a:pPr marL="171450" indent="-171450">
              <a:buFont typeface="Arial" panose="020B0604020202020204" pitchFamily="34" charset="0"/>
              <a:buChar char="•"/>
            </a:pPr>
            <a:r>
              <a:rPr lang="en-GB" dirty="0"/>
              <a:t>mainstream right is used to define more established conservative forces, which became increasingly powerful and present internationally since 1978-80, the years in which first Thatcher became British premier and Reagan US president. </a:t>
            </a:r>
          </a:p>
          <a:p>
            <a:pPr marL="171450" indent="-171450">
              <a:buFont typeface="Arial" panose="020B0604020202020204" pitchFamily="34" charset="0"/>
              <a:buChar char="•"/>
            </a:pPr>
            <a:r>
              <a:rPr lang="en-GB" dirty="0"/>
              <a:t>there is no major firewall between the extremist right and the mainstream right. The “extremist right” is often defined differently, as typologies are nationally specific and change in different contexts and time periods. </a:t>
            </a:r>
          </a:p>
          <a:p>
            <a:endParaRPr lang="en-GB" dirty="0"/>
          </a:p>
          <a:p>
            <a:r>
              <a:rPr lang="en-GB" dirty="0"/>
              <a:t>In Britain, new groups of far right extremists deliberately target children and teenagers online, seeking to recruit a new, younger generation of members who are invited to take part in day excursions, while posing with the right-wing groups’ banners and Neo-Nazi emblems (Griffith 2015). Meanwhile, key players on the far-right scene like Steve Cartwright, former member of the ultra-extremist group Combat 18 and co-organizer of white power gigs in Britain under the banner of Blood and Honour, is </a:t>
            </a:r>
          </a:p>
          <a:p>
            <a:r>
              <a:rPr lang="en-GB" dirty="0"/>
              <a:t> </a:t>
            </a:r>
          </a:p>
          <a:p>
            <a:r>
              <a:rPr lang="en-GB" dirty="0"/>
              <a:t>partly responsible for bringing a concept called “Project Schoolyard” to Britain, which involves activists handing out free CDs of white power music to children outside schools. In the USA, Project Schoolyard was kick-started by the white power label Panzerfaust – named after the anti-tank bazooka used by the Wehrmacht in the Second World War. (Mackay 2006; Manson and Mackay 2006).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12</a:t>
            </a:fld>
            <a:endParaRPr lang="en-GB"/>
          </a:p>
        </p:txBody>
      </p:sp>
    </p:spTree>
    <p:extLst>
      <p:ext uri="{BB962C8B-B14F-4D97-AF65-F5344CB8AC3E}">
        <p14:creationId xmlns:p14="http://schemas.microsoft.com/office/powerpoint/2010/main" val="97791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right bands like </a:t>
            </a:r>
            <a:r>
              <a:rPr lang="en-GB" dirty="0" err="1"/>
              <a:t>Landser</a:t>
            </a:r>
            <a:r>
              <a:rPr lang="en-GB" dirty="0"/>
              <a:t> and </a:t>
            </a:r>
            <a:r>
              <a:rPr lang="en-GB" dirty="0" err="1"/>
              <a:t>Zillertaler</a:t>
            </a:r>
            <a:r>
              <a:rPr lang="en-GB" dirty="0"/>
              <a:t> </a:t>
            </a:r>
            <a:r>
              <a:rPr lang="en-GB" dirty="0" err="1"/>
              <a:t>Türkenjäger</a:t>
            </a:r>
            <a:r>
              <a:rPr lang="en-GB" dirty="0"/>
              <a:t> are often well-known among ordinary school children in Germany (Schmidt 2002), who may identify with the band members who come from the same living conditions as these fans, and admire them as idols and stars. </a:t>
            </a:r>
          </a:p>
          <a:p>
            <a:endParaRPr lang="en-GB" dirty="0"/>
          </a:p>
          <a:p>
            <a:r>
              <a:rPr lang="en-GB" dirty="0"/>
              <a:t>There even is a trend among youths to turn to right-wing extremism as a form of rebellion, and thereby absorb neo-Nazi fashion, music, and ideology as an ever important part of German youth culture (</a:t>
            </a:r>
            <a:r>
              <a:rPr lang="en-GB" dirty="0" err="1"/>
              <a:t>Cziesche</a:t>
            </a:r>
            <a:r>
              <a:rPr lang="en-GB" dirty="0"/>
              <a:t> et al. 2005).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13</a:t>
            </a:fld>
            <a:endParaRPr lang="en-GB"/>
          </a:p>
        </p:txBody>
      </p:sp>
    </p:spTree>
    <p:extLst>
      <p:ext uri="{BB962C8B-B14F-4D97-AF65-F5344CB8AC3E}">
        <p14:creationId xmlns:p14="http://schemas.microsoft.com/office/powerpoint/2010/main" val="1537714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both Europe and the United States, music has since the 1990s become one of the most important means to distribute extremist right ideologies among young people. This is made possible through the internet that enables (often) illegal music production and distribution, and through mobile phones that help surreptitiously organizing illegal concerts (Mackay 2006; Manson and Mackay 2006). </a:t>
            </a:r>
          </a:p>
          <a:p>
            <a:endParaRPr lang="en-GB" dirty="0"/>
          </a:p>
          <a:p>
            <a:r>
              <a:rPr lang="en-GB" dirty="0"/>
              <a:t>The right-wing music scene has become subject to strict state control and censorship of bands, distribution, and </a:t>
            </a:r>
            <a:r>
              <a:rPr lang="en-GB" dirty="0" err="1"/>
              <a:t>Skinzines</a:t>
            </a:r>
            <a:r>
              <a:rPr lang="en-GB" dirty="0"/>
              <a:t> in numerous European countries, notably Germany and Italy with their experience of fascism in the past seventy years, who seem more intuitively attuned to the question of “free speech” and “action” among rightist extremists.</a:t>
            </a:r>
          </a:p>
          <a:p>
            <a:endParaRPr lang="en-GB" dirty="0"/>
          </a:p>
          <a:p>
            <a:r>
              <a:rPr lang="en-GB" dirty="0"/>
              <a:t>Germany, for instance, has in place explicit laws banning Holocaust denial, the formation of explicitly Nazi Parties, and other extremist Right activities (</a:t>
            </a:r>
            <a:r>
              <a:rPr lang="en-GB" dirty="0" err="1"/>
              <a:t>Bundesamt</a:t>
            </a:r>
            <a:r>
              <a:rPr lang="en-GB" dirty="0"/>
              <a:t> </a:t>
            </a:r>
            <a:r>
              <a:rPr lang="en-GB" dirty="0" err="1"/>
              <a:t>für</a:t>
            </a:r>
            <a:r>
              <a:rPr lang="en-GB" dirty="0"/>
              <a:t> </a:t>
            </a:r>
            <a:r>
              <a:rPr lang="en-GB" dirty="0" err="1"/>
              <a:t>Verfassungsschutz</a:t>
            </a:r>
            <a:r>
              <a:rPr lang="en-GB" dirty="0"/>
              <a:t> 2015a). </a:t>
            </a:r>
          </a:p>
          <a:p>
            <a:endParaRPr lang="en-GB" dirty="0"/>
          </a:p>
          <a:p>
            <a:r>
              <a:rPr lang="en-GB" dirty="0"/>
              <a:t>The increased state censorship of right rock was particularly effective in the area of concert organization (</a:t>
            </a:r>
            <a:r>
              <a:rPr lang="en-GB" dirty="0" err="1"/>
              <a:t>Farin</a:t>
            </a:r>
            <a:r>
              <a:rPr lang="en-GB" dirty="0"/>
              <a:t> 1995:4-5).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15</a:t>
            </a:fld>
            <a:endParaRPr lang="en-GB"/>
          </a:p>
        </p:txBody>
      </p:sp>
    </p:spTree>
    <p:extLst>
      <p:ext uri="{BB962C8B-B14F-4D97-AF65-F5344CB8AC3E}">
        <p14:creationId xmlns:p14="http://schemas.microsoft.com/office/powerpoint/2010/main" val="170364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so, British bands’ popularity is little affected by such bans, and bands like Whitelaw and Nemesis bring out music with clearly radical lyrics, which can still be purchased by German fans. For instance, recent journalistic discourse reported that, </a:t>
            </a:r>
          </a:p>
          <a:p>
            <a:endParaRPr lang="en-GB" dirty="0"/>
          </a:p>
          <a:p>
            <a:r>
              <a:rPr lang="en-GB" dirty="0"/>
              <a:t>Neo-Nazis… are on the rise across Europe and in the United States. In Britain, the British National Party won more than 800,000 votes at the last European elections. In Germany, they have seats in state parliaments and are doing better, electorally, than at any time since the Second World War. Italy is also seeing a marked upswing in votes for the far right. Increasingly central to the political success of parties such as the German NPD – the political grandchild off Hitler’s National Socialist German Workers Party – and the BNP is white power music. Bands include Whitelaw, Strike Force 28 and Grinded </a:t>
            </a:r>
            <a:r>
              <a:rPr lang="en-GB" dirty="0" err="1"/>
              <a:t>Nig</a:t>
            </a:r>
            <a:r>
              <a:rPr lang="en-GB" dirty="0"/>
              <a:t> (whose album Freezer Full of Nigger Heads features songs such as “Jackhammered Nigger </a:t>
            </a:r>
            <a:r>
              <a:rPr lang="en-GB" dirty="0" err="1"/>
              <a:t>Pusy</a:t>
            </a:r>
            <a:r>
              <a:rPr lang="en-GB" dirty="0"/>
              <a:t>”). Their records are available from most neo-Nazi record distributors online. (Mackay 2006) </a:t>
            </a: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16</a:t>
            </a:fld>
            <a:endParaRPr lang="en-GB"/>
          </a:p>
        </p:txBody>
      </p:sp>
    </p:spTree>
    <p:extLst>
      <p:ext uri="{BB962C8B-B14F-4D97-AF65-F5344CB8AC3E}">
        <p14:creationId xmlns:p14="http://schemas.microsoft.com/office/powerpoint/2010/main" val="258686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Audio-visual study</a:t>
            </a:r>
            <a:r>
              <a:rPr lang="en-GB" dirty="0"/>
              <a:t>: Voices From Europe's Far Right | TIME. 2016. Available at https://www.youtube.com/watch?v=6dj71ywmuOY, accessed 28 March 2018. </a:t>
            </a:r>
          </a:p>
          <a:p>
            <a:endParaRPr lang="en-GB" dirty="0"/>
          </a:p>
          <a:p>
            <a:r>
              <a:rPr lang="en-GB" b="1" dirty="0"/>
              <a:t>Image credit: </a:t>
            </a:r>
            <a:r>
              <a:rPr lang="en-GB" b="0" dirty="0"/>
              <a:t>Screenshot from the (above) documentary </a:t>
            </a:r>
            <a:r>
              <a:rPr lang="en-GB" b="0" i="0" dirty="0"/>
              <a:t>Voices From Europe's Far Right | TIME</a:t>
            </a:r>
            <a:r>
              <a:rPr lang="en-GB" b="0" i="1" dirty="0"/>
              <a:t>. Reproduced here for educational purposes only. </a:t>
            </a:r>
            <a:endParaRPr lang="en-GB" b="1" i="1" dirty="0"/>
          </a:p>
        </p:txBody>
      </p:sp>
      <p:sp>
        <p:nvSpPr>
          <p:cNvPr id="4" name="Slide Number Placeholder 3"/>
          <p:cNvSpPr>
            <a:spLocks noGrp="1"/>
          </p:cNvSpPr>
          <p:nvPr>
            <p:ph type="sldNum" sz="quarter" idx="10"/>
          </p:nvPr>
        </p:nvSpPr>
        <p:spPr/>
        <p:txBody>
          <a:bodyPr/>
          <a:lstStyle/>
          <a:p>
            <a:fld id="{F5CC0FA2-FE22-40AF-8A71-811A9D8BAFF2}" type="slidenum">
              <a:rPr lang="en-GB" smtClean="0"/>
              <a:t>17</a:t>
            </a:fld>
            <a:endParaRPr lang="en-GB"/>
          </a:p>
        </p:txBody>
      </p:sp>
    </p:spTree>
    <p:extLst>
      <p:ext uri="{BB962C8B-B14F-4D97-AF65-F5344CB8AC3E}">
        <p14:creationId xmlns:p14="http://schemas.microsoft.com/office/powerpoint/2010/main" val="408307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US, the freedom of speech legislation enables and ensures communication liberties, which is similar in Canada, and for both Canadians and Americans, the free speech provisions of Section 2 of the Charter of Rights and Freedoms and of the First Amendment are of pressing importance. </a:t>
            </a:r>
          </a:p>
          <a:p>
            <a:endParaRPr lang="en-GB" dirty="0"/>
          </a:p>
          <a:p>
            <a:r>
              <a:rPr lang="en-GB" dirty="0"/>
              <a:t>The commercial hub of white power music is based in West Virginia, USA, in the armed compound of the National Alliance, an organization linked to the BNP and the Ku Klux Klan, from where thousands of CDs by American bands like Max Resist (headed by one of the leading American white power singers, Shawn </a:t>
            </a:r>
            <a:r>
              <a:rPr lang="en-GB" dirty="0" err="1"/>
              <a:t>Sugg</a:t>
            </a:r>
            <a:r>
              <a:rPr lang="en-GB" dirty="0"/>
              <a:t>), British bands, as well as other merchandise are sold. </a:t>
            </a:r>
          </a:p>
          <a:p>
            <a:endParaRPr lang="en-GB" dirty="0"/>
          </a:p>
          <a:p>
            <a:r>
              <a:rPr lang="en-GB" dirty="0"/>
              <a:t>The base also houses Resistance Records, the world’s leading white power music label, which specializes in white power music and computer games, such as Ethnic Cleansing.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18</a:t>
            </a:fld>
            <a:endParaRPr lang="en-GB"/>
          </a:p>
        </p:txBody>
      </p:sp>
    </p:spTree>
    <p:extLst>
      <p:ext uri="{BB962C8B-B14F-4D97-AF65-F5344CB8AC3E}">
        <p14:creationId xmlns:p14="http://schemas.microsoft.com/office/powerpoint/2010/main" val="3357772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Record sales by Resistance Records only remain in the thousands. Even so, the internet “gives such groups an extended reach and generates an outsize sense of power in their audiences [which] should not be dismissed” (</a:t>
            </a:r>
            <a:r>
              <a:rPr lang="en-GB" dirty="0" err="1"/>
              <a:t>Freemuse</a:t>
            </a:r>
            <a:r>
              <a:rPr lang="en-GB" dirty="0"/>
              <a:t> 2002). There is thus great concern by anti-white power music lobby groups in the US (and, of course, elsewhere) that this music could break into the mainstream music charts.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right white power bands in Europe have recognized that the celebration of violence is damaging to them, and have increasingly distanced themselves from the skinhead image and changed their music.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recent right rock bands absorb the sounds of mainstream-rock, pop, techno, singer-songwriter, and ballads.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Right music has thereby become less offensive and racist than right rock of the 1980s, and as such gained more public consent.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Britain, for instance, Great White Records, the BNP’s own record label, also adopt English folk music, emphasizing the “plight” of the white man becoming victim to race attack  “because he did walk through the wrong part of town” (Mackay 2006; Manson and Mackay 2006).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Italy, white power singer Viking, a dark-haired in-her-twenties-looking woman self-accompanied on acoustic guitar is known in right extremist circles as “Italy’s first lady of fascist music”, while singing in singer-songwriter fashion “Don’t Go Round with the Jews”, and is a regular chart-topper in the “Nazi Top Ten” (Mackay 2006; Manson and Mackay 2006).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Sweden, another racialist singer is Saga, the “Swedish Madonna of the far right”, who has deliberately adopted a mainstream look, despite her celebrity status in the white power underground. </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20</a:t>
            </a:fld>
            <a:endParaRPr lang="en-GB"/>
          </a:p>
        </p:txBody>
      </p:sp>
    </p:spTree>
    <p:extLst>
      <p:ext uri="{BB962C8B-B14F-4D97-AF65-F5344CB8AC3E}">
        <p14:creationId xmlns:p14="http://schemas.microsoft.com/office/powerpoint/2010/main" val="1422664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Audio-visual study [embedded YouTube link]: </a:t>
            </a:r>
            <a:r>
              <a:rPr lang="en-GB" i="1" dirty="0"/>
              <a:t>Nazi Hate Rock: A McIntyre Investigation. </a:t>
            </a:r>
            <a:r>
              <a:rPr lang="en-GB" b="0" i="0" dirty="0"/>
              <a:t>Available at https://youtu.be/wtEg7AM0UiI, accessed 28 March 2018. </a:t>
            </a:r>
            <a:endParaRPr lang="en-GB" i="1"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21</a:t>
            </a:fld>
            <a:endParaRPr lang="en-GB"/>
          </a:p>
        </p:txBody>
      </p:sp>
    </p:spTree>
    <p:extLst>
      <p:ext uri="{BB962C8B-B14F-4D97-AF65-F5344CB8AC3E}">
        <p14:creationId xmlns:p14="http://schemas.microsoft.com/office/powerpoint/2010/main" val="227391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2</a:t>
            </a:fld>
            <a:endParaRPr lang="en-GB"/>
          </a:p>
        </p:txBody>
      </p:sp>
    </p:spTree>
    <p:extLst>
      <p:ext uri="{BB962C8B-B14F-4D97-AF65-F5344CB8AC3E}">
        <p14:creationId xmlns:p14="http://schemas.microsoft.com/office/powerpoint/2010/main" val="320897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Racism as a naturalized ideology is clearly reinforced though the musical practices of the far right, which more overtly shows the connotations of whiteness as the hegemonic norm in extreme situations of racism that purport that white people “are not of a certain race; they’re just the human race” (</a:t>
            </a:r>
            <a:r>
              <a:rPr lang="en-GB" dirty="0" err="1"/>
              <a:t>Huq</a:t>
            </a:r>
            <a:r>
              <a:rPr lang="en-GB" dirty="0"/>
              <a:t> 2006:137). Whiteness is an ideal that cannot be achieved as it has connotations of nothing, helping to reproduce it as neutral or the norm. </a:t>
            </a:r>
          </a:p>
        </p:txBody>
      </p:sp>
      <p:sp>
        <p:nvSpPr>
          <p:cNvPr id="4" name="Slide Number Placeholder 3"/>
          <p:cNvSpPr>
            <a:spLocks noGrp="1"/>
          </p:cNvSpPr>
          <p:nvPr>
            <p:ph type="sldNum" sz="quarter" idx="10"/>
          </p:nvPr>
        </p:nvSpPr>
        <p:spPr/>
        <p:txBody>
          <a:bodyPr/>
          <a:lstStyle/>
          <a:p>
            <a:fld id="{A2D6C889-977F-4C4C-B736-6C5D4FB32592}" type="slidenum">
              <a:rPr lang="en-GB" smtClean="0"/>
              <a:t>22</a:t>
            </a:fld>
            <a:endParaRPr lang="en-GB"/>
          </a:p>
        </p:txBody>
      </p:sp>
    </p:spTree>
    <p:extLst>
      <p:ext uri="{BB962C8B-B14F-4D97-AF65-F5344CB8AC3E}">
        <p14:creationId xmlns:p14="http://schemas.microsoft.com/office/powerpoint/2010/main" val="99938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global community, if it indeed exists, we need to place renewed emphasis on the ties that bind humanity together and on the need for international cooperation to meet the challenges that humanity faces so to fulfil humanity’s potential. </a:t>
            </a:r>
          </a:p>
          <a:p>
            <a:endParaRPr lang="en-GB" dirty="0"/>
          </a:p>
          <a:p>
            <a:r>
              <a:rPr lang="en-GB" dirty="0"/>
              <a:t>This can only be made possible if all sectors of society, including those whose rights are denied, can meaningfully participate in cooperation, while addressing the plight of those whose rights are most acutely denied.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23</a:t>
            </a:fld>
            <a:endParaRPr lang="en-GB"/>
          </a:p>
        </p:txBody>
      </p:sp>
    </p:spTree>
    <p:extLst>
      <p:ext uri="{BB962C8B-B14F-4D97-AF65-F5344CB8AC3E}">
        <p14:creationId xmlns:p14="http://schemas.microsoft.com/office/powerpoint/2010/main" val="282232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Besides resistance to gender inequality and masculine hegemony, race is often used in various contexts to fabricate “authentic” notions of blackness and, in some cases, black nationalism as a response to white power and resistance to white hegemony. </a:t>
            </a:r>
          </a:p>
          <a:p>
            <a:endParaRPr lang="en-GB" dirty="0"/>
          </a:p>
          <a:p>
            <a:r>
              <a:rPr lang="en-GB" dirty="0"/>
              <a:t>While some commercialized hip hop serves the powerful white male-</a:t>
            </a:r>
            <a:r>
              <a:rPr lang="en-GB" dirty="0" err="1"/>
              <a:t>dominanted</a:t>
            </a:r>
            <a:r>
              <a:rPr lang="en-GB" dirty="0"/>
              <a:t> corporations to construct negative stereotyped representations of black youth, much rap music in fact also depicts the cultural “reality” of black men’s experience in relation to the police and challenges unjust authoritarian practices. Regarded as the critical “voice of underclass youth” (hooks 1990:75), some rappers deliberately create hip hop as a counter-hegemonic response to white power. </a:t>
            </a:r>
          </a:p>
          <a:p>
            <a:endParaRPr lang="en-GB" dirty="0"/>
          </a:p>
          <a:p>
            <a:r>
              <a:rPr lang="en-GB" dirty="0"/>
              <a:t>Hip hop’s rap carried a “‘message of disaffection and rage’ associated with alienated youth in the inner cities of the United States” (Connell and Gibson 2003:132). The lyrics are crucial in evoking “the anger and violence of inner-city life” (ibid.:133). </a:t>
            </a:r>
          </a:p>
          <a:p>
            <a:endParaRPr lang="en-GB" dirty="0"/>
          </a:p>
          <a:p>
            <a:r>
              <a:rPr lang="en-GB" dirty="0"/>
              <a:t>Technology was paramount too, as DJs began to experiment with different records, voices, and sounds (e.g. sampling), which was in part influenced by Jamaican DJ music cultures. One of the pioneers of developing this eclectic mix of musical elements included </a:t>
            </a:r>
            <a:r>
              <a:rPr lang="en-GB" dirty="0" err="1"/>
              <a:t>Afrika</a:t>
            </a:r>
            <a:r>
              <a:rPr lang="en-GB" dirty="0"/>
              <a:t> </a:t>
            </a:r>
            <a:r>
              <a:rPr lang="en-GB" dirty="0" err="1"/>
              <a:t>Bambaataa</a:t>
            </a:r>
            <a:r>
              <a:rPr lang="en-GB" dirty="0"/>
              <a:t>, and the first commercial records started to be released in 1979, a key record being Rappers Delight by The </a:t>
            </a:r>
            <a:r>
              <a:rPr lang="en-GB" dirty="0" err="1"/>
              <a:t>Sugarhill</a:t>
            </a:r>
            <a:r>
              <a:rPr lang="en-GB" dirty="0"/>
              <a:t> Gang (1979) and The Adventures of Grandmaster Flash on the Wheels of Steel by Grandmaster Flash (1981). </a:t>
            </a:r>
          </a:p>
        </p:txBody>
      </p:sp>
      <p:sp>
        <p:nvSpPr>
          <p:cNvPr id="4" name="Slide Number Placeholder 3"/>
          <p:cNvSpPr>
            <a:spLocks noGrp="1"/>
          </p:cNvSpPr>
          <p:nvPr>
            <p:ph type="sldNum" sz="quarter" idx="10"/>
          </p:nvPr>
        </p:nvSpPr>
        <p:spPr/>
        <p:txBody>
          <a:bodyPr/>
          <a:lstStyle/>
          <a:p>
            <a:fld id="{A2D6C889-977F-4C4C-B736-6C5D4FB32592}" type="slidenum">
              <a:rPr lang="en-GB" smtClean="0"/>
              <a:t>3</a:t>
            </a:fld>
            <a:endParaRPr lang="en-GB"/>
          </a:p>
        </p:txBody>
      </p:sp>
    </p:spTree>
    <p:extLst>
      <p:ext uri="{BB962C8B-B14F-4D97-AF65-F5344CB8AC3E}">
        <p14:creationId xmlns:p14="http://schemas.microsoft.com/office/powerpoint/2010/main" val="162941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 nationalism acknowledges and celebrates a pan-African identity across different cultural forms, including music, and provides “a potent post-colonial demand for radical emancipation from oppressive social circumstances. </a:t>
            </a:r>
          </a:p>
          <a:p>
            <a:endParaRPr lang="en-GB" dirty="0"/>
          </a:p>
          <a:p>
            <a:r>
              <a:rPr lang="en-GB" dirty="0"/>
              <a:t>Black nationalism embraces ideologies that emphasize an intense identification with an imagined ideal nation. It is an ideological response to a perceived mismatch between reality and an imagined ideal nation, a kind of imagined community that is tied together through imagined allegiances, commonality between its members, and faith. </a:t>
            </a:r>
          </a:p>
          <a:p>
            <a:endParaRPr lang="en-GB" dirty="0"/>
          </a:p>
          <a:p>
            <a:r>
              <a:rPr lang="en-GB" dirty="0"/>
              <a:t>While nationalism as a political ideology first emerged in the nineteenth century in Europe, localized musical traditions and popular music practices have played a key role in nation state building projects through their nationalist appropriations. Various forms of rap music exemplify this shift in nationalist musical practice, which is reflexive of the “new” musical nationalisms that have emerged in recent decades. These “new” nationalisms are often “articulations of a post-colonial predicament”, in which the West constructed an image of the former colonies as “subaltern”, that is, the consumable, available, conquerable Other, but also constructed an image of forcibly moved, </a:t>
            </a:r>
            <a:r>
              <a:rPr lang="en-GB" dirty="0" err="1"/>
              <a:t>dispossed</a:t>
            </a:r>
            <a:r>
              <a:rPr lang="en-GB" dirty="0"/>
              <a:t>, and </a:t>
            </a:r>
            <a:r>
              <a:rPr lang="en-GB" dirty="0" err="1"/>
              <a:t>disloacted</a:t>
            </a:r>
            <a:r>
              <a:rPr lang="en-GB" dirty="0"/>
              <a:t> black people, who, in the aftermath of the abolition of officially sanctioned racism, had to negotiate an identity for themselves that both rejects this history and simultaneously embraces the trauma of that history. </a:t>
            </a:r>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4</a:t>
            </a:fld>
            <a:endParaRPr lang="en-GB"/>
          </a:p>
        </p:txBody>
      </p:sp>
    </p:spTree>
    <p:extLst>
      <p:ext uri="{BB962C8B-B14F-4D97-AF65-F5344CB8AC3E}">
        <p14:creationId xmlns:p14="http://schemas.microsoft.com/office/powerpoint/2010/main" val="241957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 nationalism is therefore a response to White extrinsic racism that meant the systematic oppression and economic exploitation of people who are not </a:t>
            </a:r>
            <a:r>
              <a:rPr lang="en-GB" dirty="0" err="1"/>
              <a:t>classsified</a:t>
            </a:r>
            <a:r>
              <a:rPr lang="en-GB" dirty="0"/>
              <a:t> as white, and the infliction of suffering on people of all racialized classifications. </a:t>
            </a:r>
          </a:p>
          <a:p>
            <a:endParaRPr lang="en-GB" dirty="0"/>
          </a:p>
          <a:p>
            <a:r>
              <a:rPr lang="en-GB" dirty="0"/>
              <a:t>Black nationalists of the 1960s advocated “racial solidarity”, which carries the language of intrinsic racism, while using race as the basis for moral solidarity, which is most commonly expressed in varieties of Pan-Africanism. Pan-Africanism presupposes that black people are being of the same race. Black Nationalism is thereby based on a shared race that provides the basis for solidarity, and where racism is implicated, it is intrinsically applied in its nationalist discourse. One of the founding members of Black Nationalism, Alexander </a:t>
            </a:r>
            <a:r>
              <a:rPr lang="en-GB" dirty="0" err="1"/>
              <a:t>Crummell</a:t>
            </a:r>
            <a:r>
              <a:rPr lang="en-GB" dirty="0"/>
              <a:t>, utilizes the metaphor of the family and family feeling to exemplify the meanings of a shared race and race feeling, similar to feelings of community. </a:t>
            </a:r>
          </a:p>
          <a:p>
            <a:endParaRPr lang="en-GB" dirty="0"/>
          </a:p>
          <a:p>
            <a:r>
              <a:rPr lang="en-GB" dirty="0"/>
              <a:t>This is the type of Black Nationalism expressed by Chuck D and his hip hop group Public Enemy. </a:t>
            </a:r>
          </a:p>
          <a:p>
            <a:endParaRPr lang="en-GB" dirty="0"/>
          </a:p>
          <a:p>
            <a:r>
              <a:rPr lang="en-GB" dirty="0"/>
              <a:t>But there is also at least one other type of Black Nationalism, and Nitish Sharma provides a useful insight into the subtle differences.</a:t>
            </a:r>
          </a:p>
          <a:p>
            <a:endParaRPr lang="en-GB" dirty="0"/>
          </a:p>
          <a:p>
            <a:r>
              <a:rPr lang="en-GB" b="1" dirty="0"/>
              <a:t>Audio-visual study: </a:t>
            </a:r>
            <a:r>
              <a:rPr lang="en-GB" b="0" dirty="0" err="1"/>
              <a:t>Nitasha</a:t>
            </a:r>
            <a:r>
              <a:rPr lang="en-GB" b="0" dirty="0"/>
              <a:t> Sharma on "Black Nationalism &amp; Afrocentrism" in early Hip Hop. 2015. Available at https://www.youtube.com/watch?v=84XWrz4cxxM, accessed 28 March 2018. </a:t>
            </a:r>
          </a:p>
          <a:p>
            <a:endParaRPr lang="en-GB" b="0" dirty="0"/>
          </a:p>
          <a:p>
            <a:r>
              <a:rPr lang="en-GB" b="1" dirty="0"/>
              <a:t>Image credit</a:t>
            </a:r>
            <a:r>
              <a:rPr lang="en-GB" b="0" dirty="0"/>
              <a:t>: Screenshot from (above) documentary. Reproduced for educational use only. </a:t>
            </a:r>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5</a:t>
            </a:fld>
            <a:endParaRPr lang="en-GB"/>
          </a:p>
        </p:txBody>
      </p:sp>
    </p:spTree>
    <p:extLst>
      <p:ext uri="{BB962C8B-B14F-4D97-AF65-F5344CB8AC3E}">
        <p14:creationId xmlns:p14="http://schemas.microsoft.com/office/powerpoint/2010/main" val="408171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Audio-visual study</a:t>
            </a:r>
            <a:r>
              <a:rPr lang="en-GB" dirty="0"/>
              <a:t>:</a:t>
            </a:r>
            <a:r>
              <a:rPr lang="en-GB" baseline="0" dirty="0"/>
              <a:t> </a:t>
            </a:r>
            <a:r>
              <a:rPr lang="en-GB" b="0" i="1" dirty="0"/>
              <a:t>Chuck D: Pop</a:t>
            </a:r>
            <a:r>
              <a:rPr lang="en-GB" b="0" i="1" baseline="0" dirty="0"/>
              <a:t> and Politics </a:t>
            </a:r>
            <a:r>
              <a:rPr lang="en-GB" baseline="0" dirty="0"/>
              <a:t>(2014)</a:t>
            </a:r>
          </a:p>
          <a:p>
            <a:endParaRPr lang="en-GB" baseline="0" dirty="0"/>
          </a:p>
          <a:p>
            <a:r>
              <a:rPr lang="en-GB" b="1" baseline="0" dirty="0"/>
              <a:t>Further optional study</a:t>
            </a:r>
            <a:r>
              <a:rPr lang="en-GB" baseline="0" dirty="0"/>
              <a:t>: Bigger than hip-hop : music and politics in the hip-hop generation. 2009. Available at https://repositories.lib.utexas.edu/handle/2152/7555, </a:t>
            </a:r>
            <a:r>
              <a:rPr lang="en-GB" baseline="0" dirty="0" err="1"/>
              <a:t>accesed</a:t>
            </a:r>
            <a:r>
              <a:rPr lang="en-GB" baseline="0" dirty="0"/>
              <a:t> 28 March 2018. </a:t>
            </a:r>
            <a:endParaRPr lang="en-GB" dirty="0"/>
          </a:p>
          <a:p>
            <a:endParaRPr lang="en-GB" dirty="0"/>
          </a:p>
          <a:p>
            <a:r>
              <a:rPr lang="en-GB" dirty="0"/>
              <a:t>Chuck D, frontman of Public Enemy, delivers a highly charged black nationalist rap. Also known as “lyrical terrorist”, Chuck D has been acknowledged as the inventor of political hip hop. Chuck D is often regarded as “rap’s sharpest, deepest thinker”, who in the late 1980s started off with his rap group Public Enemy, while stirring up hope (or fears) that “hip hop could affect a revolution in American culture, arousing the anger of dispossessed black people by talking politics over unsettling grooves” (Morley and Evans 2004:2:00-2:30). </a:t>
            </a:r>
          </a:p>
          <a:p>
            <a:endParaRPr lang="en-GB" dirty="0"/>
          </a:p>
          <a:p>
            <a:r>
              <a:rPr lang="en-GB" dirty="0"/>
              <a:t>Chuck D is driven by an idealistic vision of a black community informed by the belief in the transcendence of race. He grew up in a decade of radical political change, following the civil rights protests that finally effected equal rights for black people after 150 years of slavery and discrimination. </a:t>
            </a:r>
          </a:p>
          <a:p>
            <a:endParaRPr lang="en-GB" dirty="0"/>
          </a:p>
          <a:p>
            <a:r>
              <a:rPr lang="en-GB" dirty="0"/>
              <a:t>The 1960s until the 1980s were marked by Republican right-wing politics that were detrimental for the black communities, described by Chuck D as “R&amp;B, Reagan and Bush”. Hip hop became soon recognized for its potential and power. In 1986, Public Enemy were signed by Deaf Jam, which marked the beginnings of radically blistering rap against the “powers that be”. </a:t>
            </a:r>
          </a:p>
          <a:p>
            <a:endParaRPr lang="en-GB" dirty="0"/>
          </a:p>
          <a:p>
            <a:r>
              <a:rPr lang="en-GB" sz="1200" kern="1200" dirty="0">
                <a:solidFill>
                  <a:schemeClr val="tx1"/>
                </a:solidFill>
                <a:effectLst/>
                <a:latin typeface="+mn-lt"/>
                <a:ea typeface="+mn-ea"/>
                <a:cs typeface="+mn-cs"/>
              </a:rPr>
              <a:t>As hip hop became hyper-commercialized in the early 1990s, Chuck D continued to be the “militant mouthpiece for an abstractly violent form of Black Nationalism that owes its uncompromising stance to the Black Panthers” (Morley and Evans 2004:16:00-16:15). Moreover, when the “illegal” downloading of music first became an </a:t>
            </a:r>
            <a:r>
              <a:rPr lang="en-GB" sz="1200" kern="1200" dirty="0" err="1">
                <a:solidFill>
                  <a:schemeClr val="tx1"/>
                </a:solidFill>
                <a:effectLst/>
                <a:latin typeface="+mn-lt"/>
                <a:ea typeface="+mn-ea"/>
                <a:cs typeface="+mn-cs"/>
              </a:rPr>
              <a:t>isssue</a:t>
            </a:r>
            <a:r>
              <a:rPr lang="en-GB" sz="1200" kern="1200" dirty="0">
                <a:solidFill>
                  <a:schemeClr val="tx1"/>
                </a:solidFill>
                <a:effectLst/>
                <a:latin typeface="+mn-lt"/>
                <a:ea typeface="+mn-ea"/>
                <a:cs typeface="+mn-cs"/>
              </a:rPr>
              <a:t>, Chuck D challenged the music recording industry, and Public Enemy became the first multi-million selling band who put their album online for free. Public Enemy’s music thus functioned as a form of resistance to both racist and capitalist hegemonic structures. Expressions of black nationalism in the West </a:t>
            </a:r>
            <a:r>
              <a:rPr lang="en-GB" sz="1200" kern="1200" dirty="0" err="1">
                <a:solidFill>
                  <a:schemeClr val="tx1"/>
                </a:solidFill>
                <a:effectLst/>
                <a:latin typeface="+mn-lt"/>
                <a:ea typeface="+mn-ea"/>
                <a:cs typeface="+mn-cs"/>
              </a:rPr>
              <a:t>celebate</a:t>
            </a:r>
            <a:r>
              <a:rPr lang="en-GB" sz="1200" kern="1200" dirty="0">
                <a:solidFill>
                  <a:schemeClr val="tx1"/>
                </a:solidFill>
                <a:effectLst/>
                <a:latin typeface="+mn-lt"/>
                <a:ea typeface="+mn-ea"/>
                <a:cs typeface="+mn-cs"/>
              </a:rPr>
              <a:t> hip hop as something positive that can open people’s minds, and at the same time reflect efforts toward “cultural linkages and unity throughout the diaspora, alongside demands for a more prominent place within the nation” (Connell and Gibson 2003:137). In doing so, black nationalist hip hop has given a voice to the minority inner-city African American community that enables and celebrates black ethnic pride, even within the constraints and implications of a global capitalist music market. According to Tricia Rose,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[Public Enemy’s] ability to retain the mass-mediated spot light on the popular culture stage and at the same </a:t>
            </a:r>
            <a:r>
              <a:rPr lang="en-GB" sz="1200" kern="1200" dirty="0" err="1">
                <a:solidFill>
                  <a:schemeClr val="tx1"/>
                </a:solidFill>
                <a:effectLst/>
                <a:latin typeface="+mn-lt"/>
                <a:ea typeface="+mn-ea"/>
                <a:cs typeface="+mn-cs"/>
              </a:rPr>
              <a:t>timee</a:t>
            </a:r>
            <a:r>
              <a:rPr lang="en-GB" sz="1200" kern="1200" dirty="0">
                <a:solidFill>
                  <a:schemeClr val="tx1"/>
                </a:solidFill>
                <a:effectLst/>
                <a:latin typeface="+mn-lt"/>
                <a:ea typeface="+mn-ea"/>
                <a:cs typeface="+mn-cs"/>
              </a:rPr>
              <a:t> function as a voice of social critique and criticism [is what makes them] prophets of rage with a difference. (Rose 1994:100)</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6</a:t>
            </a:fld>
            <a:endParaRPr lang="en-GB"/>
          </a:p>
        </p:txBody>
      </p:sp>
    </p:spTree>
    <p:extLst>
      <p:ext uri="{BB962C8B-B14F-4D97-AF65-F5344CB8AC3E}">
        <p14:creationId xmlns:p14="http://schemas.microsoft.com/office/powerpoint/2010/main" val="32861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Enemy’s song “Fight the Power” (1989), recorded for the Spike Lee movie Do the Right Thing (1989) rendered Chuck D a spokesperson for a whole generation of profoundly alienated young black people. </a:t>
            </a:r>
          </a:p>
          <a:p>
            <a:endParaRPr lang="en-GB" dirty="0"/>
          </a:p>
          <a:p>
            <a:r>
              <a:rPr lang="en-GB" dirty="0"/>
              <a:t>Hip hop became a form of political activism that addressed issues of police brutality, education, and other issues in black culture. Chuck D viewed hip hop as black people’s CNN, a genuine political threat to the “powers that be”, which they represented musically, visually, lyrically, and personally. For instance, Chuck D’s affiliation with the nation of Islam and Black Separatism, which sanctioned Islamic fundamentalism, represented a serious threat to the hegemonic political and economic order in the US. </a:t>
            </a:r>
          </a:p>
          <a:p>
            <a:endParaRPr lang="en-GB" dirty="0"/>
          </a:p>
          <a:p>
            <a:r>
              <a:rPr lang="en-GB" b="1" dirty="0"/>
              <a:t>Audio-visual study: </a:t>
            </a:r>
            <a:r>
              <a:rPr lang="en-GB" b="0" dirty="0"/>
              <a:t>Public Enemy ‘Fight the Power’ (official version). Available at https://youtu.be/Kj9SeMZE_Yw, accessed 28 March 2018. </a:t>
            </a:r>
          </a:p>
          <a:p>
            <a:endParaRPr lang="en-GB" b="0" dirty="0"/>
          </a:p>
          <a:p>
            <a:r>
              <a:rPr lang="en-GB" b="1" dirty="0"/>
              <a:t>Image credit</a:t>
            </a:r>
            <a:r>
              <a:rPr lang="en-GB" b="0" dirty="0"/>
              <a:t>: Screenshot from above music video. Reproduced for educational purposes only. </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7</a:t>
            </a:fld>
            <a:endParaRPr lang="en-GB"/>
          </a:p>
        </p:txBody>
      </p:sp>
    </p:spTree>
    <p:extLst>
      <p:ext uri="{BB962C8B-B14F-4D97-AF65-F5344CB8AC3E}">
        <p14:creationId xmlns:p14="http://schemas.microsoft.com/office/powerpoint/2010/main" val="22841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its conception, political issues were thus at the heart of much hip hop, including raps about the denigration of black history, and the current exploitation of black people. Indeed, “hip hop theoretically served to distribute the critical narratives of an isolated working class and underclass youth culture across the disjointed African-American diaspora via the marketplace” (Neal 1999:160).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2D6C889-977F-4C4C-B736-6C5D4FB32592}" type="slidenum">
              <a:rPr lang="en-GB" smtClean="0"/>
              <a:t>8</a:t>
            </a:fld>
            <a:endParaRPr lang="en-GB"/>
          </a:p>
        </p:txBody>
      </p:sp>
    </p:spTree>
    <p:extLst>
      <p:ext uri="{BB962C8B-B14F-4D97-AF65-F5344CB8AC3E}">
        <p14:creationId xmlns:p14="http://schemas.microsoft.com/office/powerpoint/2010/main" val="361990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Their anti-capitalist resistance occurred particularly through the creative mixing, cutting, and scratching by DJs, and toasting by MCs, whereby commodities of the music industry (e.g. Led Zeppelin, Kraftwerk) were “hijacked”, reused, and appropriated into social spaces of pleasure and expression. </a:t>
            </a:r>
          </a:p>
          <a:p>
            <a:endParaRPr lang="en-GB" dirty="0"/>
          </a:p>
          <a:p>
            <a:r>
              <a:rPr lang="en-GB" dirty="0"/>
              <a:t>Indeed, “rap constructs and reconstructs a black community which reinterprets the pre-existing forms of culture in a far more radical way… in a widely circulating form of music” (Longhurst 1995:156). </a:t>
            </a:r>
          </a:p>
          <a:p>
            <a:endParaRPr lang="en-GB" dirty="0"/>
          </a:p>
          <a:p>
            <a:endParaRPr lang="en-GB" dirty="0"/>
          </a:p>
        </p:txBody>
      </p:sp>
      <p:sp>
        <p:nvSpPr>
          <p:cNvPr id="4" name="Slide Number Placeholder 3"/>
          <p:cNvSpPr>
            <a:spLocks noGrp="1"/>
          </p:cNvSpPr>
          <p:nvPr>
            <p:ph type="sldNum" sz="quarter" idx="10"/>
          </p:nvPr>
        </p:nvSpPr>
        <p:spPr/>
        <p:txBody>
          <a:bodyPr/>
          <a:lstStyle/>
          <a:p>
            <a:fld id="{F5CC0FA2-FE22-40AF-8A71-811A9D8BAFF2}" type="slidenum">
              <a:rPr lang="en-GB" smtClean="0"/>
              <a:t>9</a:t>
            </a:fld>
            <a:endParaRPr lang="en-GB"/>
          </a:p>
        </p:txBody>
      </p:sp>
    </p:spTree>
    <p:extLst>
      <p:ext uri="{BB962C8B-B14F-4D97-AF65-F5344CB8AC3E}">
        <p14:creationId xmlns:p14="http://schemas.microsoft.com/office/powerpoint/2010/main" val="349076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306796A-8DE2-410F-9D2A-40A8C73C0A7F}"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4AFDFF-8297-440C-AC78-8862D3C17063}"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711163-7B9A-423A-A6AC-DD842DF05C70}"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892C9-091A-41FB-AA2E-9A91ACCE8DEE}"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84CCC5-67DC-4122-BD31-5C8603966570}"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3E56988-FEC4-4433-9C67-80720F345FC0}"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1C0AB96-5E81-461F-A59A-BD3CD9158A10}"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F6EE8D-34AE-432C-8F47-0A2811B55F28}"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FA549-D495-453A-8EDD-DA900ADDBAFF}"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EB6E9D-F9BA-4EE9-B403-C671D78D0C86}"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F4517-385A-40FA-AEAE-58A1FED00917}" type="datetime1">
              <a:rPr lang="en-US" smtClean="0"/>
              <a:t>3/28/2018</a:t>
            </a:fld>
            <a:endParaRPr lang="en-US" dirty="0"/>
          </a:p>
        </p:txBody>
      </p:sp>
      <p:sp>
        <p:nvSpPr>
          <p:cNvPr id="5" name="Footer Placeholder 4"/>
          <p:cNvSpPr>
            <a:spLocks noGrp="1"/>
          </p:cNvSpPr>
          <p:nvPr>
            <p:ph type="ftr" sz="quarter" idx="11"/>
          </p:nvPr>
        </p:nvSpPr>
        <p:spPr/>
        <p:txBody>
          <a:bodyPr/>
          <a:lstStyle/>
          <a:p>
            <a:r>
              <a:rPr lang="en-US"/>
              <a:t>Simone Krüger Bridge © Equinox</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EF55B6-1BA5-4634-BFF7-687BA08DA9B3}"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73D68F-3A9C-4BFE-A87F-717315F21DD7}" type="datetime1">
              <a:rPr lang="en-US" smtClean="0"/>
              <a:t>3/28/2018</a:t>
            </a:fld>
            <a:endParaRPr lang="en-US" dirty="0"/>
          </a:p>
        </p:txBody>
      </p:sp>
      <p:sp>
        <p:nvSpPr>
          <p:cNvPr id="8" name="Footer Placeholder 7"/>
          <p:cNvSpPr>
            <a:spLocks noGrp="1"/>
          </p:cNvSpPr>
          <p:nvPr>
            <p:ph type="ftr" sz="quarter" idx="11"/>
          </p:nvPr>
        </p:nvSpPr>
        <p:spPr/>
        <p:txBody>
          <a:bodyPr/>
          <a:lstStyle/>
          <a:p>
            <a:r>
              <a:rPr lang="en-US"/>
              <a:t>Simone Krüger Bridge © Equinox</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CF8804-1FB6-40AC-8AF1-28E80281CD2F}" type="datetime1">
              <a:rPr lang="en-US" smtClean="0"/>
              <a:t>3/28/2018</a:t>
            </a:fld>
            <a:endParaRPr lang="en-US" dirty="0"/>
          </a:p>
        </p:txBody>
      </p:sp>
      <p:sp>
        <p:nvSpPr>
          <p:cNvPr id="4" name="Footer Placeholder 3"/>
          <p:cNvSpPr>
            <a:spLocks noGrp="1"/>
          </p:cNvSpPr>
          <p:nvPr>
            <p:ph type="ftr" sz="quarter" idx="11"/>
          </p:nvPr>
        </p:nvSpPr>
        <p:spPr/>
        <p:txBody>
          <a:bodyPr/>
          <a:lstStyle/>
          <a:p>
            <a:r>
              <a:rPr lang="en-US"/>
              <a:t>Simone Krüger Bridge © Equinox</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43122-4DB7-49D1-97A0-31612BDE55C3}" type="datetime1">
              <a:rPr lang="en-US" smtClean="0"/>
              <a:t>3/28/2018</a:t>
            </a:fld>
            <a:endParaRPr lang="en-US" dirty="0"/>
          </a:p>
        </p:txBody>
      </p:sp>
      <p:sp>
        <p:nvSpPr>
          <p:cNvPr id="3" name="Footer Placeholder 2"/>
          <p:cNvSpPr>
            <a:spLocks noGrp="1"/>
          </p:cNvSpPr>
          <p:nvPr>
            <p:ph type="ftr" sz="quarter" idx="11"/>
          </p:nvPr>
        </p:nvSpPr>
        <p:spPr/>
        <p:txBody>
          <a:bodyPr/>
          <a:lstStyle/>
          <a:p>
            <a:r>
              <a:rPr lang="en-US"/>
              <a:t>Simone Krüger Bridge © Equinox</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73EFB7-A1DE-4505-8B9B-C48FF21719C8}"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FB73C3-0E08-42EC-A69E-8E142DE3A21E}" type="datetime1">
              <a:rPr lang="en-US" smtClean="0"/>
              <a:t>3/28/2018</a:t>
            </a:fld>
            <a:endParaRPr lang="en-US" dirty="0"/>
          </a:p>
        </p:txBody>
      </p:sp>
      <p:sp>
        <p:nvSpPr>
          <p:cNvPr id="6" name="Footer Placeholder 5"/>
          <p:cNvSpPr>
            <a:spLocks noGrp="1"/>
          </p:cNvSpPr>
          <p:nvPr>
            <p:ph type="ftr" sz="quarter" idx="11"/>
          </p:nvPr>
        </p:nvSpPr>
        <p:spPr/>
        <p:txBody>
          <a:bodyPr/>
          <a:lstStyle/>
          <a:p>
            <a:r>
              <a:rPr lang="en-US"/>
              <a:t>Simone Krüger Bridge © Equinox</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FB92F66-2CA5-4AF1-B6B2-350B5719618D}" type="datetime1">
              <a:rPr lang="en-US" smtClean="0"/>
              <a:t>3/28/2018</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Simone Krüger Bridge © Equinox</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wtEg7AM0UiI" TargetMode="Externa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1951" y="0"/>
            <a:ext cx="10290049" cy="6858000"/>
          </a:xfrm>
          <a:prstGeom prst="rect">
            <a:avLst/>
          </a:prstGeom>
        </p:spPr>
      </p:pic>
      <p:sp>
        <p:nvSpPr>
          <p:cNvPr id="5" name="Rectangle 4"/>
          <p:cNvSpPr/>
          <p:nvPr/>
        </p:nvSpPr>
        <p:spPr>
          <a:xfrm>
            <a:off x="-95250" y="-163286"/>
            <a:ext cx="2095500" cy="7184571"/>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NZ"/>
          </a:p>
        </p:txBody>
      </p:sp>
      <p:sp>
        <p:nvSpPr>
          <p:cNvPr id="6" name="TextBox 5"/>
          <p:cNvSpPr txBox="1"/>
          <p:nvPr/>
        </p:nvSpPr>
        <p:spPr>
          <a:xfrm rot="16200000">
            <a:off x="-2273303" y="2408478"/>
            <a:ext cx="6402178" cy="1815882"/>
          </a:xfrm>
          <a:prstGeom prst="rect">
            <a:avLst/>
          </a:prstGeom>
          <a:noFill/>
        </p:spPr>
        <p:txBody>
          <a:bodyPr wrap="square" rtlCol="0">
            <a:spAutoFit/>
          </a:bodyPr>
          <a:lstStyle/>
          <a:p>
            <a:r>
              <a:rPr lang="en-GB" sz="4000" b="1" dirty="0">
                <a:ln w="0"/>
                <a:solidFill>
                  <a:schemeClr val="bg1"/>
                </a:solidFill>
                <a:effectLst>
                  <a:outerShdw blurRad="50800" dist="38100" dir="2700000" algn="tl" rotWithShape="0">
                    <a:prstClr val="black">
                      <a:alpha val="40000"/>
                    </a:prstClr>
                  </a:outerShdw>
                </a:effectLst>
              </a:rPr>
              <a:t>Session 12</a:t>
            </a:r>
          </a:p>
          <a:p>
            <a:r>
              <a:rPr lang="en-GB" sz="3600" b="1" dirty="0">
                <a:ln w="0"/>
                <a:solidFill>
                  <a:schemeClr val="bg1"/>
                </a:solidFill>
                <a:effectLst>
                  <a:outerShdw blurRad="50800" dist="38100" dir="2700000" algn="tl" rotWithShape="0">
                    <a:prstClr val="black">
                      <a:alpha val="40000"/>
                    </a:prstClr>
                  </a:outerShdw>
                </a:effectLst>
              </a:rPr>
              <a:t>Black &amp; White Nationalism in Popular Music</a:t>
            </a:r>
            <a:endParaRPr lang="en-NZ" sz="3200" b="1" dirty="0">
              <a:ln w="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62532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409" y="2734601"/>
            <a:ext cx="9733512" cy="2852737"/>
          </a:xfrm>
        </p:spPr>
        <p:txBody>
          <a:bodyPr/>
          <a:lstStyle/>
          <a:p>
            <a:r>
              <a:rPr lang="en-GB" dirty="0"/>
              <a:t>Resistance to Global Capitalism, White Nationalism, and Popular Music</a:t>
            </a:r>
          </a:p>
        </p:txBody>
      </p:sp>
      <p:sp>
        <p:nvSpPr>
          <p:cNvPr id="2" name="Footer Placeholder 1">
            <a:extLst>
              <a:ext uri="{FF2B5EF4-FFF2-40B4-BE49-F238E27FC236}">
                <a16:creationId xmlns:a16="http://schemas.microsoft.com/office/drawing/2014/main" id="{34F51D3A-CCFE-4772-82CD-6F1B3C8A1C7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123704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F950D74-ED48-4C0F-B775-C5D1E09D2067}"/>
              </a:ext>
            </a:extLst>
          </p:cNvPr>
          <p:cNvSpPr>
            <a:spLocks noGrp="1"/>
          </p:cNvSpPr>
          <p:nvPr>
            <p:ph idx="1"/>
          </p:nvPr>
        </p:nvSpPr>
        <p:spPr>
          <a:xfrm>
            <a:off x="913795" y="976544"/>
            <a:ext cx="10353762" cy="4814656"/>
          </a:xfrm>
        </p:spPr>
        <p:txBody>
          <a:bodyPr>
            <a:normAutofit/>
          </a:bodyPr>
          <a:lstStyle/>
          <a:p>
            <a:r>
              <a:rPr lang="en-GB" dirty="0"/>
              <a:t>Fascism….</a:t>
            </a:r>
          </a:p>
          <a:p>
            <a:pPr lvl="1"/>
            <a:r>
              <a:rPr lang="en-GB" dirty="0"/>
              <a:t>a form of conservative, nationalist, right-wing socialism associated with anti-bourgeois, anti-democratic, anti-liberal, and anti-Marxist views. </a:t>
            </a:r>
          </a:p>
          <a:p>
            <a:pPr marL="457200" lvl="1" indent="0">
              <a:buNone/>
            </a:pPr>
            <a:endParaRPr lang="en-GB" dirty="0"/>
          </a:p>
          <a:p>
            <a:r>
              <a:rPr lang="en-GB" dirty="0"/>
              <a:t>Some right-wing movements have used right-wing socialism to describe support for social solidarity.</a:t>
            </a:r>
          </a:p>
          <a:p>
            <a:pPr lvl="1"/>
            <a:r>
              <a:rPr lang="en-GB" dirty="0"/>
              <a:t>seek to maintain the white status quo by preventing free-market entrepreneurship and “creativity” </a:t>
            </a:r>
          </a:p>
          <a:p>
            <a:pPr lvl="1"/>
            <a:r>
              <a:rPr lang="en-GB" dirty="0"/>
              <a:t>“right” popular music is often most directly concerned with right-wing socialism and white nationalism </a:t>
            </a:r>
          </a:p>
          <a:p>
            <a:pPr lvl="1"/>
            <a:endParaRPr lang="en-GB" dirty="0"/>
          </a:p>
        </p:txBody>
      </p:sp>
      <p:sp>
        <p:nvSpPr>
          <p:cNvPr id="4" name="Footer Placeholder 3">
            <a:extLst>
              <a:ext uri="{FF2B5EF4-FFF2-40B4-BE49-F238E27FC236}">
                <a16:creationId xmlns:a16="http://schemas.microsoft.com/office/drawing/2014/main" id="{1427642A-C82A-4C4D-BC40-A83B438217A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69529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3F22-5B17-4502-82D6-758898904790}"/>
              </a:ext>
            </a:extLst>
          </p:cNvPr>
          <p:cNvSpPr>
            <a:spLocks noGrp="1"/>
          </p:cNvSpPr>
          <p:nvPr>
            <p:ph type="title"/>
          </p:nvPr>
        </p:nvSpPr>
        <p:spPr/>
        <p:txBody>
          <a:bodyPr/>
          <a:lstStyle/>
          <a:p>
            <a:r>
              <a:rPr lang="en-GB" dirty="0"/>
              <a:t>The “Right”</a:t>
            </a:r>
          </a:p>
        </p:txBody>
      </p:sp>
      <p:sp>
        <p:nvSpPr>
          <p:cNvPr id="3" name="Content Placeholder 2">
            <a:extLst>
              <a:ext uri="{FF2B5EF4-FFF2-40B4-BE49-F238E27FC236}">
                <a16:creationId xmlns:a16="http://schemas.microsoft.com/office/drawing/2014/main" id="{9D7B9711-9FB8-47F5-9D73-E36340516D9F}"/>
              </a:ext>
            </a:extLst>
          </p:cNvPr>
          <p:cNvSpPr>
            <a:spLocks noGrp="1"/>
          </p:cNvSpPr>
          <p:nvPr>
            <p:ph idx="1"/>
          </p:nvPr>
        </p:nvSpPr>
        <p:spPr/>
        <p:txBody>
          <a:bodyPr>
            <a:normAutofit lnSpcReduction="10000"/>
          </a:bodyPr>
          <a:lstStyle/>
          <a:p>
            <a:r>
              <a:rPr lang="en-GB" dirty="0"/>
              <a:t>The political terms “Right” and “Left” emerged in late eighteenth century Europe</a:t>
            </a:r>
          </a:p>
          <a:p>
            <a:r>
              <a:rPr lang="en-GB" dirty="0"/>
              <a:t> In English-speaking countries, “right” and “left” politics emerged in the twentieth century </a:t>
            </a:r>
          </a:p>
          <a:p>
            <a:endParaRPr lang="en-GB" dirty="0"/>
          </a:p>
          <a:p>
            <a:r>
              <a:rPr lang="en-GB" dirty="0"/>
              <a:t>The right considers some forms of hierarchy and social inequality as inevitable, even desirable, on the basis of biology, economics, or tradition. </a:t>
            </a:r>
          </a:p>
          <a:p>
            <a:pPr lvl="1"/>
            <a:r>
              <a:rPr lang="en-GB" dirty="0"/>
              <a:t>The right also includes neo-conservatives, authoritarians, nationalists, fascists, racial supremacists, Christian democrats, religious fundamentalists, and classical liberals. </a:t>
            </a:r>
          </a:p>
          <a:p>
            <a:pPr lvl="1"/>
            <a:r>
              <a:rPr lang="en-GB" dirty="0"/>
              <a:t>Differentiation between the “mainstream right” and “extremist right”</a:t>
            </a:r>
          </a:p>
          <a:p>
            <a:endParaRPr lang="en-GB" dirty="0"/>
          </a:p>
        </p:txBody>
      </p:sp>
      <p:sp>
        <p:nvSpPr>
          <p:cNvPr id="4" name="Footer Placeholder 3">
            <a:extLst>
              <a:ext uri="{FF2B5EF4-FFF2-40B4-BE49-F238E27FC236}">
                <a16:creationId xmlns:a16="http://schemas.microsoft.com/office/drawing/2014/main" id="{572B2EC6-5B75-4B35-9995-1C9259C63434}"/>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63420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201D-B047-4B01-AEF2-3D753FD880F7}"/>
              </a:ext>
            </a:extLst>
          </p:cNvPr>
          <p:cNvSpPr>
            <a:spLocks noGrp="1"/>
          </p:cNvSpPr>
          <p:nvPr>
            <p:ph type="title"/>
          </p:nvPr>
        </p:nvSpPr>
        <p:spPr/>
        <p:txBody>
          <a:bodyPr/>
          <a:lstStyle/>
          <a:p>
            <a:r>
              <a:rPr lang="en-GB" dirty="0"/>
              <a:t>“right” music – white power music</a:t>
            </a:r>
          </a:p>
        </p:txBody>
      </p:sp>
      <p:sp>
        <p:nvSpPr>
          <p:cNvPr id="3" name="Content Placeholder 2">
            <a:extLst>
              <a:ext uri="{FF2B5EF4-FFF2-40B4-BE49-F238E27FC236}">
                <a16:creationId xmlns:a16="http://schemas.microsoft.com/office/drawing/2014/main" id="{8465D07C-08D3-4B87-AE65-319424B20FE7}"/>
              </a:ext>
            </a:extLst>
          </p:cNvPr>
          <p:cNvSpPr>
            <a:spLocks noGrp="1"/>
          </p:cNvSpPr>
          <p:nvPr>
            <p:ph idx="1"/>
          </p:nvPr>
        </p:nvSpPr>
        <p:spPr>
          <a:xfrm>
            <a:off x="913794" y="1913501"/>
            <a:ext cx="10353762" cy="4152336"/>
          </a:xfrm>
        </p:spPr>
        <p:txBody>
          <a:bodyPr>
            <a:normAutofit/>
          </a:bodyPr>
          <a:lstStyle/>
          <a:p>
            <a:pPr marL="0" indent="0">
              <a:buNone/>
            </a:pPr>
            <a:r>
              <a:rPr lang="en-GB" sz="2400" dirty="0"/>
              <a:t>The “typical” right rock fan is white, masculine, and below thirty years of age, who listens to the music for political, musical, and other reasons (</a:t>
            </a:r>
            <a:r>
              <a:rPr lang="en-GB" sz="2400" dirty="0" err="1"/>
              <a:t>Farin</a:t>
            </a:r>
            <a:r>
              <a:rPr lang="en-GB" sz="2400" dirty="0"/>
              <a:t> 1995:3). Skinheads are only one part of the right rock scene; right rock is also the music of death metal fans, goths, dark wave fans, as well as “normal” youth. </a:t>
            </a:r>
          </a:p>
          <a:p>
            <a:endParaRPr lang="en-GB" sz="2400" dirty="0"/>
          </a:p>
          <a:p>
            <a:endParaRPr lang="en-GB" dirty="0"/>
          </a:p>
        </p:txBody>
      </p:sp>
      <p:sp>
        <p:nvSpPr>
          <p:cNvPr id="4" name="Footer Placeholder 3">
            <a:extLst>
              <a:ext uri="{FF2B5EF4-FFF2-40B4-BE49-F238E27FC236}">
                <a16:creationId xmlns:a16="http://schemas.microsoft.com/office/drawing/2014/main" id="{51599227-89C2-4DB6-92F5-7CB17E89925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53395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EB3F72-D42D-4A87-A0E6-76CFEC25F4B7}"/>
              </a:ext>
            </a:extLst>
          </p:cNvPr>
          <p:cNvSpPr>
            <a:spLocks noGrp="1"/>
          </p:cNvSpPr>
          <p:nvPr>
            <p:ph idx="1"/>
          </p:nvPr>
        </p:nvSpPr>
        <p:spPr>
          <a:xfrm>
            <a:off x="913795" y="1784412"/>
            <a:ext cx="10353762" cy="4006788"/>
          </a:xfrm>
        </p:spPr>
        <p:txBody>
          <a:bodyPr/>
          <a:lstStyle/>
          <a:p>
            <a:pPr marL="0" indent="0">
              <a:buNone/>
            </a:pPr>
            <a:r>
              <a:rPr lang="en-GB" dirty="0"/>
              <a:t>The desire for youth rebellion is clearly recognized by the producers of white power music:</a:t>
            </a:r>
          </a:p>
          <a:p>
            <a:endParaRPr lang="en-GB" dirty="0"/>
          </a:p>
          <a:p>
            <a:pPr marL="457200" lvl="1" indent="0">
              <a:buNone/>
            </a:pPr>
            <a:r>
              <a:rPr lang="en-GB" dirty="0"/>
              <a:t>Young people love anything that is seen as rebellious – so when the social workers and the teachers and the parents go “that’s taboo”, the hope is that young people always rebel, and in our opinion if they are going to rebel, we would like them to do it our way and to listen to our music. (David </a:t>
            </a:r>
            <a:r>
              <a:rPr lang="en-GB" dirty="0" err="1"/>
              <a:t>Hannam</a:t>
            </a:r>
            <a:r>
              <a:rPr lang="en-GB" dirty="0"/>
              <a:t>, Managing Director of the BNP-owned label Great White Records; in Mackay 2006)</a:t>
            </a:r>
          </a:p>
          <a:p>
            <a:endParaRPr lang="en-GB" dirty="0"/>
          </a:p>
        </p:txBody>
      </p:sp>
      <p:sp>
        <p:nvSpPr>
          <p:cNvPr id="4" name="Footer Placeholder 3">
            <a:extLst>
              <a:ext uri="{FF2B5EF4-FFF2-40B4-BE49-F238E27FC236}">
                <a16:creationId xmlns:a16="http://schemas.microsoft.com/office/drawing/2014/main" id="{675B7E91-0476-4D69-BF82-531CA476654C}"/>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9051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59EB2-832C-4837-BC28-AE4E9E21E97E}"/>
              </a:ext>
            </a:extLst>
          </p:cNvPr>
          <p:cNvSpPr>
            <a:spLocks noGrp="1"/>
          </p:cNvSpPr>
          <p:nvPr>
            <p:ph type="title"/>
          </p:nvPr>
        </p:nvSpPr>
        <p:spPr/>
        <p:txBody>
          <a:bodyPr/>
          <a:lstStyle/>
          <a:p>
            <a:r>
              <a:rPr lang="en-GB" dirty="0"/>
              <a:t>censorship</a:t>
            </a:r>
          </a:p>
        </p:txBody>
      </p:sp>
      <p:sp>
        <p:nvSpPr>
          <p:cNvPr id="3" name="Content Placeholder 2">
            <a:extLst>
              <a:ext uri="{FF2B5EF4-FFF2-40B4-BE49-F238E27FC236}">
                <a16:creationId xmlns:a16="http://schemas.microsoft.com/office/drawing/2014/main" id="{F08831EC-5711-461A-B06B-2229D78479F9}"/>
              </a:ext>
            </a:extLst>
          </p:cNvPr>
          <p:cNvSpPr>
            <a:spLocks noGrp="1"/>
          </p:cNvSpPr>
          <p:nvPr>
            <p:ph idx="1"/>
          </p:nvPr>
        </p:nvSpPr>
        <p:spPr/>
        <p:txBody>
          <a:bodyPr>
            <a:noAutofit/>
          </a:bodyPr>
          <a:lstStyle/>
          <a:p>
            <a:pPr marL="0" indent="0">
              <a:buNone/>
            </a:pPr>
            <a:r>
              <a:rPr lang="en-GB" sz="3200" dirty="0"/>
              <a:t>In both Europe and the United States, music has since the 1990s become one of the most important means to distribute extremist right ideologies among young people…. Thus, strict state control and censorship of bands, distribution, and </a:t>
            </a:r>
            <a:r>
              <a:rPr lang="en-GB" sz="3200" dirty="0" err="1"/>
              <a:t>Skinzines</a:t>
            </a:r>
            <a:r>
              <a:rPr lang="en-GB" sz="3200" dirty="0"/>
              <a:t> in numerous </a:t>
            </a:r>
            <a:r>
              <a:rPr lang="en-GB" sz="3200" dirty="0" err="1"/>
              <a:t>Europea</a:t>
            </a:r>
            <a:r>
              <a:rPr lang="en-GB" sz="3200" dirty="0"/>
              <a:t> countries! </a:t>
            </a:r>
          </a:p>
        </p:txBody>
      </p:sp>
      <p:sp>
        <p:nvSpPr>
          <p:cNvPr id="4" name="Footer Placeholder 3">
            <a:extLst>
              <a:ext uri="{FF2B5EF4-FFF2-40B4-BE49-F238E27FC236}">
                <a16:creationId xmlns:a16="http://schemas.microsoft.com/office/drawing/2014/main" id="{390F90EE-545B-4903-B155-4ABB0F5A94F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71515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97981"/>
            <a:ext cx="10353762" cy="4193219"/>
          </a:xfrm>
        </p:spPr>
        <p:txBody>
          <a:bodyPr>
            <a:normAutofit/>
          </a:bodyPr>
          <a:lstStyle/>
          <a:p>
            <a:r>
              <a:rPr lang="en-GB" dirty="0"/>
              <a:t>Neo-Nazis… are on the rise across Europe and in the United States. In Britain, the British National Party won more than 800,000 votes at the last European elections. In Germany, they have seats in state parliaments and are doing better, electorally, than at any time since the Second World War. Italy is also seeing a marked upswing in votes for the far right. Increasingly central to the political success of parties such as the German NPD – the political grandchild off Hitler’s National Socialist German Workers Party – and the BNP is white power music. Bands include Whitelaw, Strike Force 28 and Grinded </a:t>
            </a:r>
            <a:r>
              <a:rPr lang="en-GB" dirty="0" err="1"/>
              <a:t>Nig</a:t>
            </a:r>
            <a:r>
              <a:rPr lang="en-GB" dirty="0"/>
              <a:t> (whose album Freezer Full of Nigger Heads features songs such as “Jackhammered Nigger </a:t>
            </a:r>
            <a:r>
              <a:rPr lang="en-GB" dirty="0" err="1"/>
              <a:t>Pusy</a:t>
            </a:r>
            <a:r>
              <a:rPr lang="en-GB" dirty="0"/>
              <a:t>”). Their records are available from most neo-Nazi record distributors online. (Mackay 2006) </a:t>
            </a:r>
          </a:p>
          <a:p>
            <a:endParaRPr lang="en-GB" dirty="0"/>
          </a:p>
        </p:txBody>
      </p:sp>
      <p:sp>
        <p:nvSpPr>
          <p:cNvPr id="4" name="Footer Placeholder 3">
            <a:extLst>
              <a:ext uri="{FF2B5EF4-FFF2-40B4-BE49-F238E27FC236}">
                <a16:creationId xmlns:a16="http://schemas.microsoft.com/office/drawing/2014/main" id="{82491D81-16B6-425F-AE95-26274EEE0535}"/>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523625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F40482D-4565-46CE-9D94-47F95A1A3F3F}"/>
              </a:ext>
            </a:extLst>
          </p:cNvPr>
          <p:cNvSpPr>
            <a:spLocks noGrp="1"/>
          </p:cNvSpPr>
          <p:nvPr>
            <p:ph type="ftr" sz="quarter" idx="11"/>
          </p:nvPr>
        </p:nvSpPr>
        <p:spPr/>
        <p:txBody>
          <a:bodyPr/>
          <a:lstStyle/>
          <a:p>
            <a:r>
              <a:rPr lang="en-US"/>
              <a:t>Simone Krüger Bridge © Equinox</a:t>
            </a:r>
            <a:endParaRPr lang="en-US" dirty="0"/>
          </a:p>
        </p:txBody>
      </p:sp>
      <p:pic>
        <p:nvPicPr>
          <p:cNvPr id="5" name="Picture 4">
            <a:extLst>
              <a:ext uri="{FF2B5EF4-FFF2-40B4-BE49-F238E27FC236}">
                <a16:creationId xmlns:a16="http://schemas.microsoft.com/office/drawing/2014/main" id="{28835495-78FF-495F-B792-9F37FE7844C8}"/>
              </a:ext>
            </a:extLst>
          </p:cNvPr>
          <p:cNvPicPr>
            <a:picLocks noChangeAspect="1"/>
          </p:cNvPicPr>
          <p:nvPr/>
        </p:nvPicPr>
        <p:blipFill rotWithShape="1">
          <a:blip r:embed="rId3"/>
          <a:srcRect l="-377" t="8544" r="262" b="8889"/>
          <a:stretch/>
        </p:blipFill>
        <p:spPr>
          <a:xfrm>
            <a:off x="913794" y="585926"/>
            <a:ext cx="10298703" cy="5662474"/>
          </a:xfrm>
          <a:prstGeom prst="rect">
            <a:avLst/>
          </a:prstGeom>
        </p:spPr>
      </p:pic>
    </p:spTree>
    <p:extLst>
      <p:ext uri="{BB962C8B-B14F-4D97-AF65-F5344CB8AC3E}">
        <p14:creationId xmlns:p14="http://schemas.microsoft.com/office/powerpoint/2010/main" val="246515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AFC7-C3AD-476F-BDCB-120C8D9C6D25}"/>
              </a:ext>
            </a:extLst>
          </p:cNvPr>
          <p:cNvSpPr>
            <a:spLocks noGrp="1"/>
          </p:cNvSpPr>
          <p:nvPr>
            <p:ph type="title"/>
          </p:nvPr>
        </p:nvSpPr>
        <p:spPr/>
        <p:txBody>
          <a:bodyPr/>
          <a:lstStyle/>
          <a:p>
            <a:r>
              <a:rPr lang="en-GB" dirty="0"/>
              <a:t>But …. Freedom of speech</a:t>
            </a:r>
          </a:p>
        </p:txBody>
      </p:sp>
      <p:sp>
        <p:nvSpPr>
          <p:cNvPr id="3" name="Content Placeholder 2">
            <a:extLst>
              <a:ext uri="{FF2B5EF4-FFF2-40B4-BE49-F238E27FC236}">
                <a16:creationId xmlns:a16="http://schemas.microsoft.com/office/drawing/2014/main" id="{D58D1B00-B821-41DB-9A92-DCD7ABE148F5}"/>
              </a:ext>
            </a:extLst>
          </p:cNvPr>
          <p:cNvSpPr>
            <a:spLocks noGrp="1"/>
          </p:cNvSpPr>
          <p:nvPr>
            <p:ph idx="1"/>
          </p:nvPr>
        </p:nvSpPr>
        <p:spPr>
          <a:xfrm>
            <a:off x="913795" y="2096063"/>
            <a:ext cx="10353762" cy="4420147"/>
          </a:xfrm>
        </p:spPr>
        <p:txBody>
          <a:bodyPr>
            <a:normAutofit/>
          </a:bodyPr>
          <a:lstStyle/>
          <a:p>
            <a:r>
              <a:rPr lang="en-GB" sz="2800" dirty="0"/>
              <a:t>Freedom of speech legislation in the US and Canada enables and ensures communication liberties</a:t>
            </a:r>
          </a:p>
          <a:p>
            <a:endParaRPr lang="en-GB" sz="2800" dirty="0"/>
          </a:p>
          <a:p>
            <a:r>
              <a:rPr lang="en-GB" sz="2800" dirty="0"/>
              <a:t>The commercial hub of white power music is based in West Virginia, USA, in the armed compound of the National Alliance.</a:t>
            </a:r>
          </a:p>
        </p:txBody>
      </p:sp>
      <p:sp>
        <p:nvSpPr>
          <p:cNvPr id="4" name="Footer Placeholder 3">
            <a:extLst>
              <a:ext uri="{FF2B5EF4-FFF2-40B4-BE49-F238E27FC236}">
                <a16:creationId xmlns:a16="http://schemas.microsoft.com/office/drawing/2014/main" id="{46543839-E96A-4783-A7A5-0CB879B04CE6}"/>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446099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30094-4CC1-49EB-BA5C-D05FA38B622F}"/>
              </a:ext>
            </a:extLst>
          </p:cNvPr>
          <p:cNvSpPr>
            <a:spLocks noGrp="1"/>
          </p:cNvSpPr>
          <p:nvPr>
            <p:ph idx="1"/>
          </p:nvPr>
        </p:nvSpPr>
        <p:spPr>
          <a:xfrm>
            <a:off x="1029205" y="1758713"/>
            <a:ext cx="10353762" cy="3695136"/>
          </a:xfrm>
        </p:spPr>
        <p:txBody>
          <a:bodyPr/>
          <a:lstStyle/>
          <a:p>
            <a:pPr marL="0" indent="0">
              <a:buNone/>
            </a:pPr>
            <a:r>
              <a:rPr lang="en-GB" dirty="0"/>
              <a:t>The best-known act on the far-right label Resistance Records is Prussian Blue: 13-year-old twins Lamb and Lynx Gaede from Bakersfield, California... [who] have been performing songs about Rudolf Hess et al to appreciative crowds of white neo-Nazis since they were nine. “We are proud of being white”, Lynx has said, “We want our people to be white… we don’t want to just be, you know, a big muddle.” Having been nursed in racist doctrine from the teat… their mother, April, taught them the alphabet this way: “A is for Aryan, B is blood…” and so on. Grandfather Gaede brands his cattle with swastikas. (Mackay 2006) </a:t>
            </a:r>
          </a:p>
          <a:p>
            <a:endParaRPr lang="en-GB" dirty="0"/>
          </a:p>
        </p:txBody>
      </p:sp>
      <p:sp>
        <p:nvSpPr>
          <p:cNvPr id="4" name="Footer Placeholder 3">
            <a:extLst>
              <a:ext uri="{FF2B5EF4-FFF2-40B4-BE49-F238E27FC236}">
                <a16:creationId xmlns:a16="http://schemas.microsoft.com/office/drawing/2014/main" id="{50DD09AF-B5A7-4FAE-870E-7212AF22E63F}"/>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15946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synopsis</a:t>
            </a:r>
          </a:p>
        </p:txBody>
      </p:sp>
      <p:sp>
        <p:nvSpPr>
          <p:cNvPr id="3" name="Content Placeholder 2"/>
          <p:cNvSpPr>
            <a:spLocks noGrp="1"/>
          </p:cNvSpPr>
          <p:nvPr>
            <p:ph idx="1"/>
          </p:nvPr>
        </p:nvSpPr>
        <p:spPr>
          <a:xfrm>
            <a:off x="913794" y="1833430"/>
            <a:ext cx="10353762" cy="4414970"/>
          </a:xfrm>
        </p:spPr>
        <p:txBody>
          <a:bodyPr>
            <a:normAutofit fontScale="85000" lnSpcReduction="20000"/>
          </a:bodyPr>
          <a:lstStyle/>
          <a:p>
            <a:r>
              <a:rPr lang="en-GB" dirty="0"/>
              <a:t>We are at the historical point of </a:t>
            </a:r>
            <a:r>
              <a:rPr lang="en-GB" dirty="0" err="1"/>
              <a:t>postdemocracy</a:t>
            </a:r>
            <a:r>
              <a:rPr lang="en-GB" dirty="0"/>
              <a:t>, which raises questions about the idea of active democratic citizenship, and how this activism is mobilized though and manifested in world popular music practices. Democracy and resistance are at play through the role played by the civil rights and anti-racism movements in popular music within the hegemonic order of the global music business and wider society. Anti-racist, anti-capitalist popular music indeed functions in opposition to the cultural hegemonic norm, challenging unequal power structures and stereotypical racialized role models. This session highlights local forms of resistance to the spread of white supremacist patriarchal culture, beliefs, practices, and norms, considering musicians animated by social justice, who challenge global capitalism’s commodification of the racialized other. Yet, troubling as it may seem, neoliberalism has also led to periodic outbreaks of conservative, nationalist, right-wing socialism, and some popular music has served as a powerful means to negotiate, express, and model ethnocentric political identities. When aligned politically with the “Right”, such popular music is often most directly concerned with right-wing socialism and white nationalism. Some of these movements do, of course, raise concern and questions regards their compatibility with democracy. Yet they do share with the anti-globalization movement a discontent with </a:t>
            </a:r>
            <a:r>
              <a:rPr lang="en-GB" dirty="0" err="1"/>
              <a:t>postdemocracy</a:t>
            </a:r>
            <a:r>
              <a:rPr lang="en-GB" dirty="0"/>
              <a:t>, internationalism, and the consequences of uncontrolled global capitalism.</a:t>
            </a:r>
          </a:p>
        </p:txBody>
      </p:sp>
      <p:sp>
        <p:nvSpPr>
          <p:cNvPr id="5" name="Footer Placeholder 4">
            <a:extLst>
              <a:ext uri="{FF2B5EF4-FFF2-40B4-BE49-F238E27FC236}">
                <a16:creationId xmlns:a16="http://schemas.microsoft.com/office/drawing/2014/main" id="{59E3927C-1608-450C-8A66-95AFD09F2E6D}"/>
              </a:ext>
            </a:extLst>
          </p:cNvPr>
          <p:cNvSpPr>
            <a:spLocks noGrp="1"/>
          </p:cNvSpPr>
          <p:nvPr>
            <p:ph type="ftr" sz="quarter" idx="11"/>
          </p:nvPr>
        </p:nvSpPr>
        <p:spPr/>
        <p:txBody>
          <a:bodyPr/>
          <a:lstStyle/>
          <a:p>
            <a:r>
              <a:rPr lang="en-US" dirty="0"/>
              <a:t>Simone </a:t>
            </a:r>
            <a:r>
              <a:rPr lang="en-US" dirty="0" err="1"/>
              <a:t>Krüger</a:t>
            </a:r>
            <a:r>
              <a:rPr lang="en-US" dirty="0"/>
              <a:t> Bridge © Equinox</a:t>
            </a:r>
          </a:p>
        </p:txBody>
      </p:sp>
    </p:spTree>
    <p:extLst>
      <p:ext uri="{BB962C8B-B14F-4D97-AF65-F5344CB8AC3E}">
        <p14:creationId xmlns:p14="http://schemas.microsoft.com/office/powerpoint/2010/main" val="55396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518082"/>
            <a:ext cx="10353762" cy="4273118"/>
          </a:xfrm>
        </p:spPr>
        <p:txBody>
          <a:bodyPr/>
          <a:lstStyle/>
          <a:p>
            <a:r>
              <a:rPr lang="en-GB" dirty="0"/>
              <a:t>The internet gives “right” groups an extended reach and generates an outsize sense of power in their audiences which should not be dismissed!</a:t>
            </a:r>
          </a:p>
          <a:p>
            <a:endParaRPr lang="en-GB" dirty="0"/>
          </a:p>
          <a:p>
            <a:r>
              <a:rPr lang="en-GB" dirty="0"/>
              <a:t>More recent right music absorbs the sounds of mainstream-rock, pop, techno, singer-songwriter, and ballads:</a:t>
            </a:r>
          </a:p>
          <a:p>
            <a:pPr lvl="1"/>
            <a:r>
              <a:rPr lang="en-US" dirty="0">
                <a:effectLst/>
              </a:rPr>
              <a:t>English folk music emphasizing the “plight” of the white man becoming victim to race attack</a:t>
            </a:r>
          </a:p>
          <a:p>
            <a:pPr lvl="1"/>
            <a:r>
              <a:rPr lang="en-US" dirty="0">
                <a:effectLst/>
              </a:rPr>
              <a:t>Italian singer-songwriter Viking </a:t>
            </a:r>
          </a:p>
          <a:p>
            <a:pPr lvl="1"/>
            <a:r>
              <a:rPr lang="en-US" dirty="0">
                <a:effectLst/>
              </a:rPr>
              <a:t>Saga, the “Swedish Madonna of the far right”, who has deliberately adopted a mainstream look</a:t>
            </a:r>
          </a:p>
          <a:p>
            <a:pPr lvl="1"/>
            <a:endParaRPr lang="en-US" dirty="0">
              <a:effectLst/>
            </a:endParaRPr>
          </a:p>
          <a:p>
            <a:pPr lvl="1"/>
            <a:endParaRPr lang="en-GB" dirty="0"/>
          </a:p>
          <a:p>
            <a:endParaRPr lang="en-GB" dirty="0"/>
          </a:p>
          <a:p>
            <a:endParaRPr lang="en-GB" dirty="0"/>
          </a:p>
        </p:txBody>
      </p:sp>
      <p:sp>
        <p:nvSpPr>
          <p:cNvPr id="4" name="Footer Placeholder 3">
            <a:extLst>
              <a:ext uri="{FF2B5EF4-FFF2-40B4-BE49-F238E27FC236}">
                <a16:creationId xmlns:a16="http://schemas.microsoft.com/office/drawing/2014/main" id="{93A1C416-E7F8-4370-88D0-95C01D8C7AE9}"/>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00798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GB" dirty="0"/>
          </a:p>
          <a:p>
            <a:endParaRPr lang="en-GB" dirty="0"/>
          </a:p>
          <a:p>
            <a:endParaRPr lang="en-GB" dirty="0"/>
          </a:p>
        </p:txBody>
      </p:sp>
      <p:pic>
        <p:nvPicPr>
          <p:cNvPr id="6" name="wtEg7AM0UiI"/>
          <p:cNvPicPr>
            <a:picLocks noRot="1" noChangeAspect="1"/>
          </p:cNvPicPr>
          <p:nvPr>
            <a:videoFile r:link="rId1"/>
          </p:nvPr>
        </p:nvPicPr>
        <p:blipFill>
          <a:blip r:embed="rId4"/>
          <a:stretch>
            <a:fillRect/>
          </a:stretch>
        </p:blipFill>
        <p:spPr>
          <a:xfrm>
            <a:off x="535776" y="262272"/>
            <a:ext cx="11255171" cy="6331033"/>
          </a:xfrm>
          <a:prstGeom prst="rect">
            <a:avLst/>
          </a:prstGeom>
        </p:spPr>
      </p:pic>
      <p:sp>
        <p:nvSpPr>
          <p:cNvPr id="2" name="Footer Placeholder 1">
            <a:extLst>
              <a:ext uri="{FF2B5EF4-FFF2-40B4-BE49-F238E27FC236}">
                <a16:creationId xmlns:a16="http://schemas.microsoft.com/office/drawing/2014/main" id="{EEBFF9D7-A71E-4603-A946-C10840316FC7}"/>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898294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6859" y="1695636"/>
            <a:ext cx="10353762" cy="4740676"/>
          </a:xfrm>
        </p:spPr>
        <p:txBody>
          <a:bodyPr>
            <a:normAutofit/>
          </a:bodyPr>
          <a:lstStyle/>
          <a:p>
            <a:pPr marL="0" indent="0">
              <a:buNone/>
            </a:pPr>
            <a:r>
              <a:rPr lang="en-GB" dirty="0"/>
              <a:t>Racist and populist movements in the US and Western European countries, particularly, have acquired a new role and respectability by speaking directly from and to “the people” and promoting hostility to immigrants and ethnic minorities. Racist and populist movements do share with the anti-globalization movement a discontent with new forms of democracy, internationalism, and the consequences of uncontrolled global capitalism. Yet while the far right speaks of the problems of globalization, it focuses these problems on immigrants who are themselves globalization’s biggest victims.</a:t>
            </a:r>
          </a:p>
        </p:txBody>
      </p:sp>
      <p:sp>
        <p:nvSpPr>
          <p:cNvPr id="4" name="Footer Placeholder 3">
            <a:extLst>
              <a:ext uri="{FF2B5EF4-FFF2-40B4-BE49-F238E27FC236}">
                <a16:creationId xmlns:a16="http://schemas.microsoft.com/office/drawing/2014/main" id="{FB444FD8-6347-42C9-9ABB-9A6322249E1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00700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4BCCA2-F2D1-4505-8A6F-391331CDE714}"/>
              </a:ext>
            </a:extLst>
          </p:cNvPr>
          <p:cNvSpPr>
            <a:spLocks noGrp="1"/>
          </p:cNvSpPr>
          <p:nvPr>
            <p:ph type="title"/>
          </p:nvPr>
        </p:nvSpPr>
        <p:spPr/>
        <p:txBody>
          <a:bodyPr/>
          <a:lstStyle/>
          <a:p>
            <a:r>
              <a:rPr lang="en-GB" dirty="0"/>
              <a:t>conclusions</a:t>
            </a:r>
          </a:p>
        </p:txBody>
      </p:sp>
      <p:sp>
        <p:nvSpPr>
          <p:cNvPr id="6" name="Content Placeholder 5">
            <a:extLst>
              <a:ext uri="{FF2B5EF4-FFF2-40B4-BE49-F238E27FC236}">
                <a16:creationId xmlns:a16="http://schemas.microsoft.com/office/drawing/2014/main" id="{24B6032F-1EE8-41AF-B274-FEF844CD39C4}"/>
              </a:ext>
            </a:extLst>
          </p:cNvPr>
          <p:cNvSpPr>
            <a:spLocks noGrp="1"/>
          </p:cNvSpPr>
          <p:nvPr>
            <p:ph idx="1"/>
          </p:nvPr>
        </p:nvSpPr>
        <p:spPr/>
        <p:txBody>
          <a:bodyPr/>
          <a:lstStyle/>
          <a:p>
            <a:r>
              <a:rPr lang="en-GB" dirty="0"/>
              <a:t>Anti-racism, Pan-Africanism, white nationalism, populism, all reflect in different ways the early twenty-first century phenomenon variously labelled anti-capitalism, anti-corporatism, anti-globalization, or social justice movement, in which social justice is regarded as a positive, context-specific designation. </a:t>
            </a:r>
          </a:p>
          <a:p>
            <a:endParaRPr lang="en-GB" dirty="0"/>
          </a:p>
          <a:p>
            <a:r>
              <a:rPr lang="en-GB" dirty="0"/>
              <a:t>In the age of global capitalist hegemony, </a:t>
            </a:r>
            <a:r>
              <a:rPr lang="en-GB" dirty="0" err="1"/>
              <a:t>postdemocracy</a:t>
            </a:r>
            <a:r>
              <a:rPr lang="en-GB" dirty="0"/>
              <a:t> is seeing unprecedented opportunities and challenges for humanity, which require us to learn from the tragic mistakes of the past.</a:t>
            </a:r>
          </a:p>
          <a:p>
            <a:endParaRPr lang="en-GB" dirty="0"/>
          </a:p>
        </p:txBody>
      </p:sp>
      <p:sp>
        <p:nvSpPr>
          <p:cNvPr id="7" name="Footer Placeholder 6">
            <a:extLst>
              <a:ext uri="{FF2B5EF4-FFF2-40B4-BE49-F238E27FC236}">
                <a16:creationId xmlns:a16="http://schemas.microsoft.com/office/drawing/2014/main" id="{01D28790-609B-4D3F-ADF9-4314F6D8848B}"/>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491979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30EEB5-4C2A-4E50-B76F-6A0209275971}"/>
              </a:ext>
            </a:extLst>
          </p:cNvPr>
          <p:cNvSpPr>
            <a:spLocks noGrp="1"/>
          </p:cNvSpPr>
          <p:nvPr>
            <p:ph type="body" idx="1"/>
          </p:nvPr>
        </p:nvSpPr>
        <p:spPr>
          <a:xfrm>
            <a:off x="1229244" y="1473693"/>
            <a:ext cx="9733512" cy="3628533"/>
          </a:xfrm>
        </p:spPr>
        <p:txBody>
          <a:bodyPr>
            <a:normAutofit/>
          </a:bodyPr>
          <a:lstStyle/>
          <a:p>
            <a:r>
              <a:rPr lang="en-GB" dirty="0"/>
              <a:t>The challenge in global capitalist hegemony is to generate greater understanding and awareness of humanity and human rights, and to transcend toward social forms of democracy globally. Such a commitment would be an integral component of </a:t>
            </a:r>
            <a:r>
              <a:rPr lang="en-GB" dirty="0" err="1"/>
              <a:t>postdemocratic</a:t>
            </a:r>
            <a:r>
              <a:rPr lang="en-GB" dirty="0"/>
              <a:t> ideology. Perhaps the solution lies with an ideological notion like corporate social responsibility, a kind of “nice new, fluffy sort of capitalism that… we may all grow to love” (McGuigan 2009:227). </a:t>
            </a:r>
          </a:p>
          <a:p>
            <a:endParaRPr lang="en-GB" dirty="0"/>
          </a:p>
        </p:txBody>
      </p:sp>
      <p:sp>
        <p:nvSpPr>
          <p:cNvPr id="4" name="Footer Placeholder 3">
            <a:extLst>
              <a:ext uri="{FF2B5EF4-FFF2-40B4-BE49-F238E27FC236}">
                <a16:creationId xmlns:a16="http://schemas.microsoft.com/office/drawing/2014/main" id="{B29052D9-65EE-4F60-95D9-7FB61342229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37853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Black Nationalism</a:t>
            </a:r>
          </a:p>
        </p:txBody>
      </p:sp>
      <p:sp>
        <p:nvSpPr>
          <p:cNvPr id="5" name="Text Placeholder 4"/>
          <p:cNvSpPr>
            <a:spLocks noGrp="1"/>
          </p:cNvSpPr>
          <p:nvPr>
            <p:ph idx="1"/>
          </p:nvPr>
        </p:nvSpPr>
        <p:spPr/>
        <p:txBody>
          <a:bodyPr>
            <a:normAutofit fontScale="92500" lnSpcReduction="10000"/>
          </a:bodyPr>
          <a:lstStyle/>
          <a:p>
            <a:r>
              <a:rPr lang="en-GB" dirty="0"/>
              <a:t>Black nationalism… a response to white power and resistance to white hegemony</a:t>
            </a:r>
          </a:p>
          <a:p>
            <a:endParaRPr lang="en-GB" dirty="0"/>
          </a:p>
          <a:p>
            <a:r>
              <a:rPr lang="en-GB" dirty="0"/>
              <a:t>Hip hop as a counter-hegemonic response to white power</a:t>
            </a:r>
          </a:p>
          <a:p>
            <a:endParaRPr lang="en-GB" dirty="0"/>
          </a:p>
          <a:p>
            <a:r>
              <a:rPr lang="en-GB" dirty="0"/>
              <a:t>Rap music depicts the cultural “reality” of black men’s experience in relation to the police and challenges unjust authoritarian practices</a:t>
            </a:r>
          </a:p>
          <a:p>
            <a:pPr lvl="1"/>
            <a:r>
              <a:rPr lang="en-GB" dirty="0"/>
              <a:t>the critical “voice of underclass youth” (hooks 1990:75)</a:t>
            </a:r>
          </a:p>
          <a:p>
            <a:pPr lvl="1"/>
            <a:endParaRPr lang="en-GB" dirty="0"/>
          </a:p>
          <a:p>
            <a:r>
              <a:rPr lang="en-GB" dirty="0"/>
              <a:t>Technology and sampling as anti-capitalist practices</a:t>
            </a:r>
          </a:p>
        </p:txBody>
      </p:sp>
      <p:sp>
        <p:nvSpPr>
          <p:cNvPr id="2" name="Footer Placeholder 1">
            <a:extLst>
              <a:ext uri="{FF2B5EF4-FFF2-40B4-BE49-F238E27FC236}">
                <a16:creationId xmlns:a16="http://schemas.microsoft.com/office/drawing/2014/main" id="{D8D3DEB7-F5D4-4C14-B0AF-3E1B53E45D73}"/>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97513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115409" y="78361"/>
            <a:ext cx="6856984" cy="6705949"/>
          </a:xfrm>
          <a:prstGeom prst="rect">
            <a:avLst/>
          </a:prstGeom>
        </p:spPr>
      </p:pic>
      <p:sp>
        <p:nvSpPr>
          <p:cNvPr id="4" name="Content Placeholder 3">
            <a:extLst>
              <a:ext uri="{FF2B5EF4-FFF2-40B4-BE49-F238E27FC236}">
                <a16:creationId xmlns:a16="http://schemas.microsoft.com/office/drawing/2014/main" id="{FDA6D05F-9014-4180-A95E-09E60B182A90}"/>
              </a:ext>
            </a:extLst>
          </p:cNvPr>
          <p:cNvSpPr>
            <a:spLocks noGrp="1"/>
          </p:cNvSpPr>
          <p:nvPr>
            <p:ph sz="half" idx="2"/>
          </p:nvPr>
        </p:nvSpPr>
        <p:spPr>
          <a:xfrm>
            <a:off x="7377344" y="1839744"/>
            <a:ext cx="4314547" cy="3702881"/>
          </a:xfrm>
        </p:spPr>
        <p:txBody>
          <a:bodyPr/>
          <a:lstStyle/>
          <a:p>
            <a:pPr marL="0" indent="0">
              <a:buNone/>
            </a:pPr>
            <a:r>
              <a:rPr lang="en-GB" dirty="0"/>
              <a:t>In its development, early hip hop can be seen as a challenge to the authority and legitimacy of specific state systems, including repressive, post/colonial, nationalist, and capitalist structures. Much rap music has since been a means for </a:t>
            </a:r>
            <a:r>
              <a:rPr lang="en-GB" dirty="0" err="1"/>
              <a:t>liberatory</a:t>
            </a:r>
            <a:r>
              <a:rPr lang="en-GB" dirty="0"/>
              <a:t> expressions and other nationalisms. </a:t>
            </a:r>
          </a:p>
        </p:txBody>
      </p:sp>
      <p:sp>
        <p:nvSpPr>
          <p:cNvPr id="2" name="Footer Placeholder 1">
            <a:extLst>
              <a:ext uri="{FF2B5EF4-FFF2-40B4-BE49-F238E27FC236}">
                <a16:creationId xmlns:a16="http://schemas.microsoft.com/office/drawing/2014/main" id="{BC45D7D5-9EC8-4CBB-A3A8-D2A14C6595A1}"/>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2085855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93E6AF-7FA8-4540-BA44-BF54E7FBE350}"/>
              </a:ext>
            </a:extLst>
          </p:cNvPr>
          <p:cNvPicPr>
            <a:picLocks noChangeAspect="1"/>
          </p:cNvPicPr>
          <p:nvPr/>
        </p:nvPicPr>
        <p:blipFill rotWithShape="1">
          <a:blip r:embed="rId4"/>
          <a:srcRect b="15730"/>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6D4F42B8-8C6C-42B7-8409-F99DF1123C85}"/>
              </a:ext>
            </a:extLst>
          </p:cNvPr>
          <p:cNvSpPr>
            <a:spLocks noGrp="1"/>
          </p:cNvSpPr>
          <p:nvPr>
            <p:ph type="ftr" sz="quarter" idx="11"/>
          </p:nvPr>
        </p:nvSpPr>
        <p:spPr>
          <a:xfrm>
            <a:off x="913794" y="5883275"/>
            <a:ext cx="6672865"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Simone Krüger Bridge © Equinox</a:t>
            </a:r>
          </a:p>
        </p:txBody>
      </p:sp>
    </p:spTree>
    <p:extLst>
      <p:ext uri="{BB962C8B-B14F-4D97-AF65-F5344CB8AC3E}">
        <p14:creationId xmlns:p14="http://schemas.microsoft.com/office/powerpoint/2010/main" val="310636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532" y="195308"/>
            <a:ext cx="5898182" cy="3960822"/>
          </a:xfrm>
          <a:prstGeom prst="rect">
            <a:avLst/>
          </a:prstGeom>
        </p:spPr>
      </p:pic>
      <p:pic>
        <p:nvPicPr>
          <p:cNvPr id="4" name="Content Placeholder 3"/>
          <p:cNvPicPr>
            <a:picLocks noGrp="1" noChangeAspect="1"/>
          </p:cNvPicPr>
          <p:nvPr>
            <p:ph idx="1"/>
          </p:nvPr>
        </p:nvPicPr>
        <p:blipFill>
          <a:blip r:embed="rId4"/>
          <a:stretch>
            <a:fillRect/>
          </a:stretch>
        </p:blipFill>
        <p:spPr>
          <a:xfrm>
            <a:off x="5579240" y="2999442"/>
            <a:ext cx="6559494" cy="3627270"/>
          </a:xfrm>
          <a:prstGeom prst="rect">
            <a:avLst/>
          </a:prstGeom>
        </p:spPr>
      </p:pic>
      <p:sp>
        <p:nvSpPr>
          <p:cNvPr id="7" name="Rectangle 6">
            <a:extLst>
              <a:ext uri="{FF2B5EF4-FFF2-40B4-BE49-F238E27FC236}">
                <a16:creationId xmlns:a16="http://schemas.microsoft.com/office/drawing/2014/main" id="{616C9A4A-0419-42D1-A1F6-0184508AC1FE}"/>
              </a:ext>
            </a:extLst>
          </p:cNvPr>
          <p:cNvSpPr/>
          <p:nvPr/>
        </p:nvSpPr>
        <p:spPr>
          <a:xfrm>
            <a:off x="6174088" y="1074155"/>
            <a:ext cx="5964646" cy="523220"/>
          </a:xfrm>
          <a:prstGeom prst="rect">
            <a:avLst/>
          </a:prstGeom>
        </p:spPr>
        <p:txBody>
          <a:bodyPr wrap="none">
            <a:spAutoFit/>
          </a:bodyPr>
          <a:lstStyle/>
          <a:p>
            <a:r>
              <a:rPr lang="en-GB" sz="2800" dirty="0"/>
              <a:t>Chuck D, frontman of Public Enemy</a:t>
            </a:r>
          </a:p>
        </p:txBody>
      </p:sp>
      <p:sp>
        <p:nvSpPr>
          <p:cNvPr id="2" name="Footer Placeholder 1">
            <a:extLst>
              <a:ext uri="{FF2B5EF4-FFF2-40B4-BE49-F238E27FC236}">
                <a16:creationId xmlns:a16="http://schemas.microsoft.com/office/drawing/2014/main" id="{76B61F84-F391-4201-854C-3DD910DA3CE2}"/>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61341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18000"/>
                <a:satMod val="160000"/>
                <a:lumMod val="28000"/>
              </a:schemeClr>
              <a:schemeClr val="bg2">
                <a:tint val="95000"/>
                <a:satMod val="160000"/>
                <a:lumMod val="116000"/>
              </a:schemeClr>
            </a:duotone>
            <a:extLst/>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6001B6-81E6-4B2E-8C6A-376A3CFE75DF}"/>
              </a:ext>
            </a:extLst>
          </p:cNvPr>
          <p:cNvPicPr>
            <a:picLocks noChangeAspect="1"/>
          </p:cNvPicPr>
          <p:nvPr/>
        </p:nvPicPr>
        <p:blipFill rotWithShape="1">
          <a:blip r:embed="rId4"/>
          <a:srcRect t="8305" b="7426"/>
          <a:stretch/>
        </p:blipFill>
        <p:spPr>
          <a:xfrm>
            <a:off x="20" y="10"/>
            <a:ext cx="12191980" cy="6857990"/>
          </a:xfrm>
          <a:prstGeom prst="rect">
            <a:avLst/>
          </a:prstGeom>
        </p:spPr>
      </p:pic>
      <p:sp>
        <p:nvSpPr>
          <p:cNvPr id="4" name="Footer Placeholder 3">
            <a:extLst>
              <a:ext uri="{FF2B5EF4-FFF2-40B4-BE49-F238E27FC236}">
                <a16:creationId xmlns:a16="http://schemas.microsoft.com/office/drawing/2014/main" id="{6A9F9089-95F8-4302-9E87-5D02F9147E3A}"/>
              </a:ext>
            </a:extLst>
          </p:cNvPr>
          <p:cNvSpPr>
            <a:spLocks noGrp="1"/>
          </p:cNvSpPr>
          <p:nvPr>
            <p:ph type="ftr" sz="quarter" idx="11"/>
          </p:nvPr>
        </p:nvSpPr>
        <p:spPr>
          <a:xfrm>
            <a:off x="913794" y="5883275"/>
            <a:ext cx="6672865" cy="365125"/>
          </a:xfrm>
          <a:effectLst>
            <a:outerShdw blurRad="50800" dist="38100" dir="2700000" algn="tl" rotWithShape="0">
              <a:prstClr val="black">
                <a:alpha val="43000"/>
              </a:prstClr>
            </a:outerShdw>
          </a:effectLst>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Simone Krüger Bridge © Equinox</a:t>
            </a:r>
          </a:p>
        </p:txBody>
      </p:sp>
    </p:spTree>
    <p:extLst>
      <p:ext uri="{BB962C8B-B14F-4D97-AF65-F5344CB8AC3E}">
        <p14:creationId xmlns:p14="http://schemas.microsoft.com/office/powerpoint/2010/main" val="3064926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1180730"/>
            <a:ext cx="10353762" cy="4610470"/>
          </a:xfrm>
        </p:spPr>
        <p:txBody>
          <a:bodyPr>
            <a:normAutofit/>
          </a:bodyPr>
          <a:lstStyle/>
          <a:p>
            <a:endParaRPr lang="en-GB" dirty="0"/>
          </a:p>
          <a:p>
            <a:pPr marL="0" indent="0">
              <a:buNone/>
            </a:pPr>
            <a:r>
              <a:rPr lang="en-GB" dirty="0"/>
              <a:t>Black expressive culture thereby conveys black nationalist political signifiers in its role to resist the hegemonic cultural order, while articulating numerous anti-capitalist and anti-racist aspects (Paul Gilroy 1987,1993; quoted in Longhurst 1995:132), including a</a:t>
            </a:r>
          </a:p>
          <a:p>
            <a:endParaRPr lang="en-GB" dirty="0"/>
          </a:p>
          <a:p>
            <a:pPr marL="457200" lvl="1" indent="0">
              <a:buNone/>
            </a:pPr>
            <a:r>
              <a:rPr lang="en-GB" dirty="0"/>
              <a:t>critique of </a:t>
            </a:r>
            <a:r>
              <a:rPr lang="en-GB" dirty="0" err="1"/>
              <a:t>productivism</a:t>
            </a:r>
            <a:r>
              <a:rPr lang="en-GB" dirty="0"/>
              <a:t>, work, the labour process, and the division of labour under capitalism; a critique of the state revolving around a plea for the disassociation of law from domination, which denounces state brutality, militarism and </a:t>
            </a:r>
            <a:r>
              <a:rPr lang="en-GB" dirty="0" err="1"/>
              <a:t>exterminism</a:t>
            </a:r>
            <a:r>
              <a:rPr lang="en-GB" dirty="0"/>
              <a:t>; [and] a passionate belief in the importance of history and the historical process which is presented as an antidote to the suppression of historical and temporal perception under late capitalism. (Longhurst 1995:132). </a:t>
            </a:r>
          </a:p>
          <a:p>
            <a:endParaRPr lang="en-GB" dirty="0"/>
          </a:p>
          <a:p>
            <a:endParaRPr lang="en-GB"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971B3CE4-B7C2-409F-8F17-5E7972CCBF90}"/>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195238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498D2D6-A9EE-4E38-95CE-D8C8DD2C53C0}"/>
              </a:ext>
            </a:extLst>
          </p:cNvPr>
          <p:cNvSpPr>
            <a:spLocks noGrp="1"/>
          </p:cNvSpPr>
          <p:nvPr>
            <p:ph type="body" idx="1"/>
          </p:nvPr>
        </p:nvSpPr>
        <p:spPr>
          <a:xfrm>
            <a:off x="1229244" y="1935332"/>
            <a:ext cx="9733512" cy="3166894"/>
          </a:xfrm>
        </p:spPr>
        <p:txBody>
          <a:bodyPr>
            <a:normAutofit/>
          </a:bodyPr>
          <a:lstStyle/>
          <a:p>
            <a:r>
              <a:rPr lang="en-GB" dirty="0"/>
              <a:t>Hip hop is an example of popular music through which cultural identities surrounding blackness are modelled, reflected, and negotiated. While hip hop emerged from black and Hispanic neighbourhoods of American cities in the 1980s, it involves not only questions of ethnicity, but also political orientations, gendered discourses, class thinking, and nationalism. </a:t>
            </a:r>
          </a:p>
          <a:p>
            <a:endParaRPr lang="en-GB" dirty="0"/>
          </a:p>
        </p:txBody>
      </p:sp>
      <p:sp>
        <p:nvSpPr>
          <p:cNvPr id="4" name="Footer Placeholder 3">
            <a:extLst>
              <a:ext uri="{FF2B5EF4-FFF2-40B4-BE49-F238E27FC236}">
                <a16:creationId xmlns:a16="http://schemas.microsoft.com/office/drawing/2014/main" id="{10A83082-D3A4-4145-9C3E-A781C9A3C218}"/>
              </a:ext>
            </a:extLst>
          </p:cNvPr>
          <p:cNvSpPr>
            <a:spLocks noGrp="1"/>
          </p:cNvSpPr>
          <p:nvPr>
            <p:ph type="ftr" sz="quarter" idx="11"/>
          </p:nvPr>
        </p:nvSpPr>
        <p:spPr/>
        <p:txBody>
          <a:bodyPr/>
          <a:lstStyle/>
          <a:p>
            <a:r>
              <a:rPr lang="en-US"/>
              <a:t>Simone Krüger Bridge © Equinox</a:t>
            </a:r>
            <a:endParaRPr lang="en-US" dirty="0"/>
          </a:p>
        </p:txBody>
      </p:sp>
    </p:spTree>
    <p:extLst>
      <p:ext uri="{BB962C8B-B14F-4D97-AF65-F5344CB8AC3E}">
        <p14:creationId xmlns:p14="http://schemas.microsoft.com/office/powerpoint/2010/main" val="3755038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a47443c-1387-4784-b4ff-19336376886d"/>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1692</TotalTime>
  <Words>5094</Words>
  <Application>Microsoft Office PowerPoint</Application>
  <PresentationFormat>Widescreen</PresentationFormat>
  <Paragraphs>216</Paragraphs>
  <Slides>24</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Bookman Old Style</vt:lpstr>
      <vt:lpstr>Calibri</vt:lpstr>
      <vt:lpstr>Rockwell</vt:lpstr>
      <vt:lpstr>Damask</vt:lpstr>
      <vt:lpstr>PowerPoint Presentation</vt:lpstr>
      <vt:lpstr>synopsis</vt:lpstr>
      <vt:lpstr>Black Nationalism</vt:lpstr>
      <vt:lpstr>PowerPoint Presentation</vt:lpstr>
      <vt:lpstr>PowerPoint Presentation</vt:lpstr>
      <vt:lpstr>PowerPoint Presentation</vt:lpstr>
      <vt:lpstr>PowerPoint Presentation</vt:lpstr>
      <vt:lpstr>PowerPoint Presentation</vt:lpstr>
      <vt:lpstr>PowerPoint Presentation</vt:lpstr>
      <vt:lpstr>Resistance to Global Capitalism, White Nationalism, and Popular Music</vt:lpstr>
      <vt:lpstr>PowerPoint Presentation</vt:lpstr>
      <vt:lpstr>The “Right”</vt:lpstr>
      <vt:lpstr>“right” music – white power music</vt:lpstr>
      <vt:lpstr>PowerPoint Presentation</vt:lpstr>
      <vt:lpstr>censorship</vt:lpstr>
      <vt:lpstr>PowerPoint Presentation</vt:lpstr>
      <vt:lpstr>PowerPoint Presentation</vt:lpstr>
      <vt:lpstr>But …. Freedom of speech</vt:lpstr>
      <vt:lpstr>PowerPoint Presentation</vt:lpstr>
      <vt:lpstr>PowerPoint Presentation</vt:lpstr>
      <vt:lpstr>PowerPoint Presentation</vt:lpstr>
      <vt:lpstr>PowerPoint Presentation</vt:lpstr>
      <vt:lpstr>conclusions</vt:lpstr>
      <vt:lpstr>PowerPoint Presentation</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Krueger</dc:creator>
  <cp:lastModifiedBy>Simone Krueger Bridge</cp:lastModifiedBy>
  <cp:revision>297</cp:revision>
  <cp:lastPrinted>2017-10-11T16:54:43Z</cp:lastPrinted>
  <dcterms:created xsi:type="dcterms:W3CDTF">2017-09-28T08:24:44Z</dcterms:created>
  <dcterms:modified xsi:type="dcterms:W3CDTF">2018-03-28T16:08:31Z</dcterms:modified>
</cp:coreProperties>
</file>