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7"/>
  </p:notesMasterIdLst>
  <p:handoutMasterIdLst>
    <p:handoutMasterId r:id="rId18"/>
  </p:handoutMasterIdLst>
  <p:sldIdLst>
    <p:sldId id="296" r:id="rId2"/>
    <p:sldId id="295" r:id="rId3"/>
    <p:sldId id="297" r:id="rId4"/>
    <p:sldId id="298" r:id="rId5"/>
    <p:sldId id="299" r:id="rId6"/>
    <p:sldId id="300" r:id="rId7"/>
    <p:sldId id="301" r:id="rId8"/>
    <p:sldId id="302" r:id="rId9"/>
    <p:sldId id="303" r:id="rId10"/>
    <p:sldId id="304" r:id="rId11"/>
    <p:sldId id="305" r:id="rId12"/>
    <p:sldId id="308" r:id="rId13"/>
    <p:sldId id="309" r:id="rId14"/>
    <p:sldId id="310" r:id="rId15"/>
    <p:sldId id="311" r:id="rId16"/>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77825" autoAdjust="0"/>
  </p:normalViewPr>
  <p:slideViewPr>
    <p:cSldViewPr snapToGrid="0">
      <p:cViewPr varScale="1">
        <p:scale>
          <a:sx n="74" d="100"/>
          <a:sy n="74" d="100"/>
        </p:scale>
        <p:origin x="549"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2C1439-AD81-42F6-BA8B-9D788813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936117-98AA-441C-967B-9CE4C090FD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FB81CA-BF41-40BA-929C-9B8C51263CF3}" type="datetimeFigureOut">
              <a:rPr lang="en-GB" smtClean="0"/>
              <a:t>15/03/2018</a:t>
            </a:fld>
            <a:endParaRPr lang="en-GB"/>
          </a:p>
        </p:txBody>
      </p:sp>
      <p:sp>
        <p:nvSpPr>
          <p:cNvPr id="4" name="Footer Placeholder 3">
            <a:extLst>
              <a:ext uri="{FF2B5EF4-FFF2-40B4-BE49-F238E27FC236}">
                <a16:creationId xmlns:a16="http://schemas.microsoft.com/office/drawing/2014/main" id="{54202237-4F88-41BC-9ED3-1342F67467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5" name="Slide Number Placeholder 4">
            <a:extLst>
              <a:ext uri="{FF2B5EF4-FFF2-40B4-BE49-F238E27FC236}">
                <a16:creationId xmlns:a16="http://schemas.microsoft.com/office/drawing/2014/main" id="{1F6E2926-F248-4380-B230-6245B3EAD2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596A8-EBFA-4FD2-B894-75B0276B8ED5}" type="slidenum">
              <a:rPr lang="en-GB" smtClean="0"/>
              <a:t>‹#›</a:t>
            </a:fld>
            <a:endParaRPr lang="en-GB"/>
          </a:p>
        </p:txBody>
      </p:sp>
    </p:spTree>
    <p:extLst>
      <p:ext uri="{BB962C8B-B14F-4D97-AF65-F5344CB8AC3E}">
        <p14:creationId xmlns:p14="http://schemas.microsoft.com/office/powerpoint/2010/main" val="40673306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326FE-A3F8-4F5B-9289-CB51C1EBA1BB}" type="datetimeFigureOut">
              <a:rPr lang="en-GB" smtClean="0"/>
              <a:t>15/03/2018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144221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lnSpc>
                <a:spcPct val="90000"/>
              </a:lnSpc>
            </a:pPr>
            <a:r>
              <a:rPr lang="en-GB" sz="2000" dirty="0"/>
              <a:t>Popular </a:t>
            </a:r>
            <a:r>
              <a:rPr lang="en-GB" sz="2000" dirty="0" err="1"/>
              <a:t>musics</a:t>
            </a:r>
            <a:r>
              <a:rPr lang="en-GB" sz="2000" dirty="0"/>
              <a:t> tend to be secular entertainment </a:t>
            </a:r>
            <a:r>
              <a:rPr lang="en-GB" sz="2000" dirty="0" err="1"/>
              <a:t>musics</a:t>
            </a:r>
            <a:r>
              <a:rPr lang="en-GB" sz="2000" dirty="0"/>
              <a:t> whose production and consumption are not intrinsically associated with special traditional life-cycle functions or rituals</a:t>
            </a:r>
          </a:p>
          <a:p>
            <a:pPr lvl="0">
              <a:lnSpc>
                <a:spcPct val="90000"/>
              </a:lnSpc>
            </a:pPr>
            <a:r>
              <a:rPr lang="en-GB" sz="2000" dirty="0"/>
              <a:t>Popular music in capitalists societies usually involves a “star system”, wherein the media promote personality cults around the musician’s life-style, fashions, or private life</a:t>
            </a:r>
          </a:p>
          <a:p>
            <a:pPr lvl="0">
              <a:lnSpc>
                <a:spcPct val="90000"/>
              </a:lnSpc>
            </a:pPr>
            <a:r>
              <a:rPr lang="en-GB" sz="2000" dirty="0"/>
              <a:t>This promotion aims to distance the musician from the public in order to weave an aura of fantasy and glamour about him</a:t>
            </a:r>
          </a:p>
          <a:p>
            <a:pPr lvl="0">
              <a:lnSpc>
                <a:spcPct val="90000"/>
              </a:lnSpc>
            </a:pPr>
            <a:r>
              <a:rPr lang="en-GB" sz="2000" dirty="0"/>
              <a:t>High turnover of repertoire where the media strive to promote continual interest in the most recent releases of the artist</a:t>
            </a:r>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15</a:t>
            </a:fld>
            <a:endParaRPr lang="en-GB"/>
          </a:p>
        </p:txBody>
      </p:sp>
    </p:spTree>
    <p:extLst>
      <p:ext uri="{BB962C8B-B14F-4D97-AF65-F5344CB8AC3E}">
        <p14:creationId xmlns:p14="http://schemas.microsoft.com/office/powerpoint/2010/main" val="211262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Official beginnings of popular music marked by:</a:t>
            </a:r>
          </a:p>
          <a:p>
            <a:pPr lvl="1"/>
            <a:r>
              <a:rPr lang="en-GB" dirty="0"/>
              <a:t>enormous success of rock ’n’ roll in the 1950s and of rock in the 1960s</a:t>
            </a:r>
          </a:p>
          <a:p>
            <a:pPr lvl="1"/>
            <a:r>
              <a:rPr lang="en-GB" dirty="0"/>
              <a:t>LP as a widespread medium for the dissemination of popular music</a:t>
            </a:r>
          </a:p>
          <a:p>
            <a:pPr lvl="1"/>
            <a:r>
              <a:rPr lang="en-GB" dirty="0"/>
              <a:t>film and movie as a way of mass disseminating popular music</a:t>
            </a:r>
          </a:p>
          <a:p>
            <a:pPr lvl="1"/>
            <a:r>
              <a:rPr lang="en-GB" dirty="0"/>
              <a:t>Most dramatic impact: television (later MTV) </a:t>
            </a:r>
          </a:p>
          <a:p>
            <a:pPr lvl="1"/>
            <a:r>
              <a:rPr lang="en-GB" dirty="0"/>
              <a:t>electric instruments (electric pedal-steel guitars and basses, pianos)</a:t>
            </a:r>
          </a:p>
          <a:p>
            <a:r>
              <a:rPr lang="en-GB" dirty="0"/>
              <a:t>The electronic musical revolution, along with Anglo-American pop-rock music, spread globally and has affected music cultures all over the world. </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3</a:t>
            </a:fld>
            <a:endParaRPr lang="en-GB"/>
          </a:p>
        </p:txBody>
      </p:sp>
    </p:spTree>
    <p:extLst>
      <p:ext uri="{BB962C8B-B14F-4D97-AF65-F5344CB8AC3E}">
        <p14:creationId xmlns:p14="http://schemas.microsoft.com/office/powerpoint/2010/main" val="179822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Cadillac Records</a:t>
            </a:r>
            <a:r>
              <a:rPr lang="en-GB" dirty="0"/>
              <a:t>, dir. Darnell Martin (2008); </a:t>
            </a:r>
            <a:r>
              <a:rPr lang="en-GB" i="1" dirty="0"/>
              <a:t>Legends: Roll over Beethoven - The Chess Records Saga </a:t>
            </a:r>
            <a:r>
              <a:rPr lang="en-GB" dirty="0"/>
              <a:t>(2014)</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4</a:t>
            </a:fld>
            <a:endParaRPr lang="en-GB"/>
          </a:p>
        </p:txBody>
      </p:sp>
    </p:spTree>
    <p:extLst>
      <p:ext uri="{BB962C8B-B14F-4D97-AF65-F5344CB8AC3E}">
        <p14:creationId xmlns:p14="http://schemas.microsoft.com/office/powerpoint/2010/main" val="365331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AMIGA: Der Sound der DDR </a:t>
            </a:r>
            <a:r>
              <a:rPr lang="en-GB" i="0" dirty="0"/>
              <a:t>(2017) </a:t>
            </a:r>
            <a:endParaRPr lang="en-GB" dirty="0"/>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6</a:t>
            </a:fld>
            <a:endParaRPr lang="en-GB"/>
          </a:p>
        </p:txBody>
      </p:sp>
    </p:spTree>
    <p:extLst>
      <p:ext uri="{BB962C8B-B14F-4D97-AF65-F5344CB8AC3E}">
        <p14:creationId xmlns:p14="http://schemas.microsoft.com/office/powerpoint/2010/main" val="67405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Mbira Music: Music of the People </a:t>
            </a:r>
            <a:r>
              <a:rPr lang="en-GB" dirty="0"/>
              <a:t>(1990)</a:t>
            </a:r>
          </a:p>
          <a:p>
            <a:endParaRPr lang="en-GB" dirty="0"/>
          </a:p>
          <a:p>
            <a:r>
              <a:rPr lang="en-GB" dirty="0"/>
              <a:t>Image credit: screengrab of https://thomas-mapfumo.com/, accessed on 15 March 2018 and reproduced for educational use.</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9</a:t>
            </a:fld>
            <a:endParaRPr lang="en-GB"/>
          </a:p>
        </p:txBody>
      </p:sp>
    </p:spTree>
    <p:extLst>
      <p:ext uri="{BB962C8B-B14F-4D97-AF65-F5344CB8AC3E}">
        <p14:creationId xmlns:p14="http://schemas.microsoft.com/office/powerpoint/2010/main" val="87488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Blue Caps in the mid-1960s, available at http://www.bluecaps.com.py/es/group, accessed on 15 March 2018 and reproduced for educational use. </a:t>
            </a:r>
          </a:p>
        </p:txBody>
      </p:sp>
      <p:sp>
        <p:nvSpPr>
          <p:cNvPr id="4" name="Footer Placeholder 3"/>
          <p:cNvSpPr>
            <a:spLocks noGrp="1"/>
          </p:cNvSpPr>
          <p:nvPr>
            <p:ph type="ftr" sz="quarter" idx="10"/>
          </p:nvPr>
        </p:nvSpPr>
        <p:spPr/>
        <p:txBody>
          <a:bodyPr/>
          <a:lstStyle/>
          <a:p>
            <a:r>
              <a:rPr lang="en-GB"/>
              <a:t>Simone Krüger Bridge © Equinox</a:t>
            </a:r>
          </a:p>
        </p:txBody>
      </p:sp>
      <p:sp>
        <p:nvSpPr>
          <p:cNvPr id="5" name="Slide Number Placeholder 4"/>
          <p:cNvSpPr>
            <a:spLocks noGrp="1"/>
          </p:cNvSpPr>
          <p:nvPr>
            <p:ph type="sldNum" sz="quarter" idx="11"/>
          </p:nvPr>
        </p:nvSpPr>
        <p:spPr/>
        <p:txBody>
          <a:bodyPr/>
          <a:lstStyle/>
          <a:p>
            <a:fld id="{F5CC0FA2-FE22-40AF-8A71-811A9D8BAFF2}" type="slidenum">
              <a:rPr lang="en-GB" smtClean="0"/>
              <a:t>10</a:t>
            </a:fld>
            <a:endParaRPr lang="en-GB"/>
          </a:p>
        </p:txBody>
      </p:sp>
    </p:spTree>
    <p:extLst>
      <p:ext uri="{BB962C8B-B14F-4D97-AF65-F5344CB8AC3E}">
        <p14:creationId xmlns:p14="http://schemas.microsoft.com/office/powerpoint/2010/main" val="157918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lnSpc>
                <a:spcPct val="90000"/>
              </a:lnSpc>
            </a:pPr>
            <a:r>
              <a:rPr lang="en-GB" sz="2000" dirty="0"/>
              <a:t>In the 1950’s, electric instruments transformed the sound of popular music in the United States; in the 1960’s this electronic musical revolution spread elsewhere in the world; electric guitars, electric basses, electric pianos, pedal-steel electric guitars represented a musical revolution at this time</a:t>
            </a:r>
          </a:p>
          <a:p>
            <a:pPr lvl="0">
              <a:lnSpc>
                <a:spcPct val="90000"/>
              </a:lnSpc>
            </a:pPr>
            <a:r>
              <a:rPr lang="en-GB" sz="2000" dirty="0"/>
              <a:t>Media (TV, radio, Internet) and electronic means (phonograph, tape recorder, CD, cinema, videocassettes, computer) are all part of the information revolution, a 20</a:t>
            </a:r>
            <a:r>
              <a:rPr lang="en-GB" sz="2000" baseline="30000" dirty="0"/>
              <a:t>th</a:t>
            </a:r>
            <a:r>
              <a:rPr lang="en-GB" sz="2000" dirty="0"/>
              <a:t> century phenomenon as important as the industrial revolution in the 19</a:t>
            </a:r>
            <a:r>
              <a:rPr lang="en-GB" sz="2000" baseline="30000" dirty="0"/>
              <a:t>th</a:t>
            </a:r>
            <a:r>
              <a:rPr lang="en-GB" sz="2000" dirty="0"/>
              <a:t> century</a:t>
            </a:r>
          </a:p>
          <a:p>
            <a:pPr lvl="0">
              <a:lnSpc>
                <a:spcPct val="90000"/>
              </a:lnSpc>
            </a:pPr>
            <a:r>
              <a:rPr lang="en-GB" sz="2000" dirty="0"/>
              <a:t>These electronic mass-media have affected music-cultures all over the world, and are one of the main reasons why our planet has been called a “global village”</a:t>
            </a:r>
          </a:p>
          <a:p>
            <a:pPr lvl="1">
              <a:lnSpc>
                <a:spcPct val="90000"/>
              </a:lnSpc>
            </a:pPr>
            <a:endParaRPr lang="en-GB" sz="2000" dirty="0"/>
          </a:p>
          <a:p>
            <a:pPr lvl="1">
              <a:lnSpc>
                <a:spcPct val="90000"/>
              </a:lnSpc>
            </a:pPr>
            <a:endParaRPr lang="en-GB" sz="2000" dirty="0"/>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12</a:t>
            </a:fld>
            <a:endParaRPr lang="en-GB"/>
          </a:p>
        </p:txBody>
      </p:sp>
    </p:spTree>
    <p:extLst>
      <p:ext uri="{BB962C8B-B14F-4D97-AF65-F5344CB8AC3E}">
        <p14:creationId xmlns:p14="http://schemas.microsoft.com/office/powerpoint/2010/main" val="153062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GB" sz="1800" dirty="0"/>
              <a:t>First in 19</a:t>
            </a:r>
            <a:r>
              <a:rPr lang="en-GB" sz="1800" baseline="30000" dirty="0"/>
              <a:t>th</a:t>
            </a:r>
            <a:r>
              <a:rPr lang="en-GB" sz="1800" dirty="0"/>
              <a:t> century Europe and USA: spread of sheet music, music box, player piano</a:t>
            </a:r>
          </a:p>
          <a:p>
            <a:pPr>
              <a:lnSpc>
                <a:spcPct val="90000"/>
              </a:lnSpc>
            </a:pPr>
            <a:r>
              <a:rPr lang="en-GB" sz="1800" dirty="0"/>
              <a:t>By 1900: phonograph</a:t>
            </a:r>
          </a:p>
          <a:p>
            <a:pPr>
              <a:lnSpc>
                <a:spcPct val="90000"/>
              </a:lnSpc>
            </a:pPr>
            <a:r>
              <a:rPr lang="en-GB" sz="1800" dirty="0"/>
              <a:t>Later LP, cassette and CD, MD, MP3 etc</a:t>
            </a:r>
          </a:p>
          <a:p>
            <a:pPr lvl="1">
              <a:lnSpc>
                <a:spcPct val="90000"/>
              </a:lnSpc>
            </a:pPr>
            <a:r>
              <a:rPr lang="en-GB" sz="1600" dirty="0"/>
              <a:t>Recording studio: new performance context, isolated from the actual audience and where the musical performance was alienated from its performer (who frequently had no control over its dissemination)</a:t>
            </a:r>
          </a:p>
          <a:p>
            <a:pPr lvl="1">
              <a:lnSpc>
                <a:spcPct val="90000"/>
              </a:lnSpc>
            </a:pPr>
            <a:r>
              <a:rPr lang="en-GB" sz="1600" dirty="0"/>
              <a:t>Unprecedented degree of financial control over world music by a mere five multinational companies (CBS, EMI, Polygram, WEA, RCA)</a:t>
            </a:r>
          </a:p>
          <a:p>
            <a:pPr>
              <a:lnSpc>
                <a:spcPct val="90000"/>
              </a:lnSpc>
            </a:pPr>
            <a:r>
              <a:rPr lang="en-GB" sz="1800" dirty="0"/>
              <a:t>Radio: is usually the most widespread, generally disseminating more music to more people than other media</a:t>
            </a:r>
          </a:p>
          <a:p>
            <a:pPr>
              <a:lnSpc>
                <a:spcPct val="90000"/>
              </a:lnSpc>
            </a:pPr>
            <a:r>
              <a:rPr lang="en-GB" sz="1800" dirty="0"/>
              <a:t>Movie: has undoubtedly contributed to the importance of cinema as a dissemination of popular music</a:t>
            </a:r>
          </a:p>
          <a:p>
            <a:pPr>
              <a:lnSpc>
                <a:spcPct val="90000"/>
              </a:lnSpc>
            </a:pPr>
            <a:r>
              <a:rPr lang="en-GB" sz="1800" dirty="0"/>
              <a:t>TV: may supplement, or in some cases, replace the dissemination of popular music via cinema</a:t>
            </a:r>
          </a:p>
          <a:p>
            <a:pPr>
              <a:lnSpc>
                <a:spcPct val="90000"/>
              </a:lnSpc>
            </a:pPr>
            <a:r>
              <a:rPr lang="en-GB" sz="1800" dirty="0"/>
              <a:t>Video and DVD: is becoming increasingly widespread medium for dissemination of popular music</a:t>
            </a:r>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13</a:t>
            </a:fld>
            <a:endParaRPr lang="en-GB"/>
          </a:p>
        </p:txBody>
      </p:sp>
    </p:spTree>
    <p:extLst>
      <p:ext uri="{BB962C8B-B14F-4D97-AF65-F5344CB8AC3E}">
        <p14:creationId xmlns:p14="http://schemas.microsoft.com/office/powerpoint/2010/main" val="163984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800" dirty="0"/>
              <a:t>It is normally assumed that popular music existed before the mass media came into existence, but it is difficult, in the period before the 20</a:t>
            </a:r>
            <a:r>
              <a:rPr lang="en-GB" sz="1800" baseline="30000" dirty="0"/>
              <a:t>th</a:t>
            </a:r>
            <a:r>
              <a:rPr lang="en-GB" sz="1800" dirty="0"/>
              <a:t> century in Europe and America, to distinguish between the three styles (I.e. classical, folk, and popular music)</a:t>
            </a:r>
          </a:p>
          <a:p>
            <a:endParaRPr lang="en-GB" dirty="0"/>
          </a:p>
        </p:txBody>
      </p:sp>
      <p:sp>
        <p:nvSpPr>
          <p:cNvPr id="4" name="Slide Number Placeholder 3"/>
          <p:cNvSpPr>
            <a:spLocks noGrp="1"/>
          </p:cNvSpPr>
          <p:nvPr>
            <p:ph type="sldNum" sz="quarter" idx="10"/>
          </p:nvPr>
        </p:nvSpPr>
        <p:spPr/>
        <p:txBody>
          <a:bodyPr/>
          <a:lstStyle/>
          <a:p>
            <a:fld id="{9F5AFD40-A52B-43ED-BE2D-155D8885CC45}" type="slidenum">
              <a:rPr lang="en-GB" smtClean="0"/>
              <a:pPr/>
              <a:t>14</a:t>
            </a:fld>
            <a:endParaRPr lang="en-GB"/>
          </a:p>
        </p:txBody>
      </p:sp>
    </p:spTree>
    <p:extLst>
      <p:ext uri="{BB962C8B-B14F-4D97-AF65-F5344CB8AC3E}">
        <p14:creationId xmlns:p14="http://schemas.microsoft.com/office/powerpoint/2010/main" val="257215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716581-6E06-4013-8E61-167DB79F890B}" type="datetime1">
              <a:rPr lang="en-US" smtClean="0"/>
              <a:t>3/15/2018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88323-8748-4675-ACB7-F2E97BEF7902}"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037987-7CE3-4927-8409-9EA345C038AC}"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55A17-0470-4C51-8EA9-FF63D87B6A60}"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93592-97C2-4347-B277-125CB68879E0}"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686A5A9-6628-4012-BBF1-0D67D07D0A47}" type="datetime1">
              <a:rPr lang="en-US" smtClean="0"/>
              <a:t>3/15/2018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B4D142E-A3F5-46E5-AD8D-A0CFCC68FD10}" type="datetime1">
              <a:rPr lang="en-US" smtClean="0"/>
              <a:t>3/15/2018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C3A00-62A7-43A5-B29A-AAD7188EECD8}" type="datetime1">
              <a:rPr lang="en-US" smtClean="0"/>
              <a:t>3/15/2018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FA62B-C9C3-4E5B-BB0F-2AF7A6992F95}" type="datetime1">
              <a:rPr lang="en-US" smtClean="0"/>
              <a:t>3/15/2018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BA8C1-B528-45EE-AC1D-28A686EC76CD}" type="datetime1">
              <a:rPr lang="en-US" smtClean="0"/>
              <a:t>3/15/2018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C132C-0595-47AD-82FE-22634156C4C1}" type="datetime1">
              <a:rPr lang="en-US" smtClean="0"/>
              <a:t>3/15/2018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244CA5-F402-49ED-8F97-D8233873CE7A}"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ED497D-CF2F-44FE-AA8C-2C740F9B77E8}" type="datetime1">
              <a:rPr lang="en-US" smtClean="0"/>
              <a:t>3/15/2018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061817-4955-4A63-B5B4-A9FD5380F374}" type="datetime1">
              <a:rPr lang="en-US" smtClean="0"/>
              <a:t>3/15/2018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D0977-8BE4-4F1B-AFD3-DA2BDAD7CFE2}" type="datetime1">
              <a:rPr lang="en-US" smtClean="0"/>
              <a:t>3/15/2018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1C498D-6BDA-411A-9013-A8B03393C81C}"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0888D-BAF9-4DB9-8471-78A121C87F40}" type="datetime1">
              <a:rPr lang="en-US" smtClean="0"/>
              <a:t>3/15/2018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0CE291A-228A-4E11-B4D0-39841E3E63FC}" type="datetime1">
              <a:rPr lang="en-US" smtClean="0"/>
              <a:t>3/15/2018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0"/>
            <a:ext cx="10287000" cy="6858000"/>
          </a:xfrm>
          <a:prstGeom prst="rect">
            <a:avLst/>
          </a:prstGeom>
        </p:spPr>
      </p:pic>
      <p:sp>
        <p:nvSpPr>
          <p:cNvPr id="6" name="Rectangle 5"/>
          <p:cNvSpPr/>
          <p:nvPr/>
        </p:nvSpPr>
        <p:spPr>
          <a:xfrm>
            <a:off x="-95250" y="-163286"/>
            <a:ext cx="2095500" cy="7184571"/>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a:p>
        </p:txBody>
      </p:sp>
      <p:sp>
        <p:nvSpPr>
          <p:cNvPr id="7" name="TextBox 6"/>
          <p:cNvSpPr txBox="1"/>
          <p:nvPr/>
        </p:nvSpPr>
        <p:spPr>
          <a:xfrm rot="16200000">
            <a:off x="-1847850" y="2739422"/>
            <a:ext cx="5600700" cy="1938992"/>
          </a:xfrm>
          <a:prstGeom prst="rect">
            <a:avLst/>
          </a:prstGeom>
          <a:noFill/>
        </p:spPr>
        <p:txBody>
          <a:bodyPr wrap="square" rtlCol="0">
            <a:spAutoFit/>
          </a:bodyPr>
          <a:lstStyle/>
          <a:p>
            <a:r>
              <a:rPr lang="en-NZ" sz="3600" b="1" dirty="0">
                <a:ln w="0"/>
                <a:solidFill>
                  <a:schemeClr val="bg1"/>
                </a:solidFill>
                <a:effectLst>
                  <a:outerShdw blurRad="50800" dist="38100" dir="2700000" algn="tl" rotWithShape="0">
                    <a:prstClr val="black">
                      <a:alpha val="40000"/>
                    </a:prstClr>
                  </a:outerShdw>
                </a:effectLst>
              </a:rPr>
              <a:t>SESSION 2</a:t>
            </a:r>
          </a:p>
          <a:p>
            <a:r>
              <a:rPr lang="en-GB" sz="2800" b="1" dirty="0">
                <a:ln w="0"/>
                <a:solidFill>
                  <a:schemeClr val="bg1"/>
                </a:solidFill>
                <a:effectLst>
                  <a:outerShdw blurRad="50800" dist="38100" dir="2700000" algn="tl" rotWithShape="0">
                    <a:prstClr val="black">
                      <a:alpha val="40000"/>
                    </a:prstClr>
                  </a:outerShdw>
                </a:effectLst>
              </a:rPr>
              <a:t>Popular Music during the Golden Age of (Organized) Capitalism</a:t>
            </a:r>
            <a:endParaRPr lang="en-NZ" sz="28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1510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387859-0464-4D6C-8A93-3CF8B99985EC}"/>
              </a:ext>
            </a:extLst>
          </p:cNvPr>
          <p:cNvPicPr>
            <a:picLocks noChangeAspect="1"/>
          </p:cNvPicPr>
          <p:nvPr/>
        </p:nvPicPr>
        <p:blipFill rotWithShape="1">
          <a:blip r:embed="rId4"/>
          <a:srcRect l="5935" r="11466"/>
          <a:stretch/>
        </p:blipFill>
        <p:spPr>
          <a:xfrm>
            <a:off x="20" y="10"/>
            <a:ext cx="7552924" cy="6857990"/>
          </a:xfrm>
          <a:prstGeom prst="rect">
            <a:avLst/>
          </a:prstGeom>
        </p:spPr>
      </p:pic>
      <p:cxnSp>
        <p:nvCxnSpPr>
          <p:cNvPr id="10" name="Straight Connector 9">
            <a:extLst>
              <a:ext uri="{FF2B5EF4-FFF2-40B4-BE49-F238E27FC236}">
                <a16:creationId xmlns:a16="http://schemas.microsoft.com/office/drawing/2014/main" id="{A4F35239-EB86-4ACB-91DE-4989620C2C1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861F47-034B-468B-BFA2-57F03F00A7AF}"/>
              </a:ext>
            </a:extLst>
          </p:cNvPr>
          <p:cNvSpPr>
            <a:spLocks noGrp="1"/>
          </p:cNvSpPr>
          <p:nvPr>
            <p:ph type="title"/>
          </p:nvPr>
        </p:nvSpPr>
        <p:spPr>
          <a:xfrm>
            <a:off x="8154444" y="609600"/>
            <a:ext cx="3113112" cy="1326321"/>
          </a:xfrm>
        </p:spPr>
        <p:txBody>
          <a:bodyPr>
            <a:normAutofit/>
          </a:bodyPr>
          <a:lstStyle/>
          <a:p>
            <a:pPr algn="l"/>
            <a:r>
              <a:rPr lang="en-GB" sz="3100"/>
              <a:t>Rock Music in Paraguay</a:t>
            </a:r>
          </a:p>
        </p:txBody>
      </p:sp>
      <p:sp>
        <p:nvSpPr>
          <p:cNvPr id="3" name="Content Placeholder 2">
            <a:extLst>
              <a:ext uri="{FF2B5EF4-FFF2-40B4-BE49-F238E27FC236}">
                <a16:creationId xmlns:a16="http://schemas.microsoft.com/office/drawing/2014/main" id="{B6471261-CA59-4E26-A104-4594CB2B7AB7}"/>
              </a:ext>
            </a:extLst>
          </p:cNvPr>
          <p:cNvSpPr>
            <a:spLocks noGrp="1"/>
          </p:cNvSpPr>
          <p:nvPr>
            <p:ph idx="1"/>
          </p:nvPr>
        </p:nvSpPr>
        <p:spPr>
          <a:xfrm>
            <a:off x="8154444" y="2096063"/>
            <a:ext cx="3797150" cy="4517238"/>
          </a:xfrm>
        </p:spPr>
        <p:txBody>
          <a:bodyPr>
            <a:normAutofit fontScale="77500" lnSpcReduction="20000"/>
          </a:bodyPr>
          <a:lstStyle/>
          <a:p>
            <a:r>
              <a:rPr lang="en-GB" sz="1800" dirty="0"/>
              <a:t>rock </a:t>
            </a:r>
            <a:r>
              <a:rPr lang="en-GB" sz="1800" dirty="0" err="1"/>
              <a:t>nacional</a:t>
            </a:r>
            <a:r>
              <a:rPr lang="en-GB" sz="1800" dirty="0"/>
              <a:t> or rock </a:t>
            </a:r>
            <a:r>
              <a:rPr lang="en-GB" sz="1800" dirty="0" err="1"/>
              <a:t>paraguayo</a:t>
            </a:r>
            <a:r>
              <a:rPr lang="en-GB" sz="1800" dirty="0"/>
              <a:t> became popular in Paraguay during the 1960s under the influence of American rock music culture</a:t>
            </a:r>
          </a:p>
          <a:p>
            <a:r>
              <a:rPr lang="en-GB" sz="1800" dirty="0"/>
              <a:t>Blue Caps formed in 1965 (The Paraguayan Beatles)</a:t>
            </a:r>
          </a:p>
          <a:p>
            <a:r>
              <a:rPr lang="en-GB" sz="1800" dirty="0"/>
              <a:t>new rock bands, such as </a:t>
            </a:r>
            <a:r>
              <a:rPr lang="en-GB" sz="1800" dirty="0" err="1"/>
              <a:t>Aftermads</a:t>
            </a:r>
            <a:r>
              <a:rPr lang="en-GB" sz="1800" dirty="0"/>
              <a:t>, Hobbies, and </a:t>
            </a:r>
            <a:r>
              <a:rPr lang="en-GB" sz="1800" dirty="0" err="1"/>
              <a:t>Tommys</a:t>
            </a:r>
            <a:r>
              <a:rPr lang="en-GB" sz="1800" dirty="0"/>
              <a:t> Superstars during the 1970s</a:t>
            </a:r>
          </a:p>
          <a:p>
            <a:r>
              <a:rPr lang="en-GB" sz="1800" dirty="0"/>
              <a:t>1980 marked the official beginning of (recorded) Paraguayan rock music with the emergence of the band Pro Rock </a:t>
            </a:r>
            <a:r>
              <a:rPr lang="en-GB" sz="1800" dirty="0" err="1"/>
              <a:t>Ensamble</a:t>
            </a:r>
            <a:endParaRPr lang="en-GB" sz="1800" dirty="0"/>
          </a:p>
          <a:p>
            <a:r>
              <a:rPr lang="en-GB" sz="1800" dirty="0"/>
              <a:t>Rock </a:t>
            </a:r>
            <a:r>
              <a:rPr lang="en-GB" sz="1800" dirty="0" err="1"/>
              <a:t>paraguayo</a:t>
            </a:r>
            <a:r>
              <a:rPr lang="en-GB" sz="1800" dirty="0"/>
              <a:t> reflects the cultural influence of the West in spreading pop-rock music worldwide as it becomes blended with national and local styles and sensibilities.</a:t>
            </a:r>
          </a:p>
          <a:p>
            <a:endParaRPr lang="en-GB" sz="1800" dirty="0"/>
          </a:p>
          <a:p>
            <a:endParaRPr lang="en-GB" sz="1800" dirty="0"/>
          </a:p>
        </p:txBody>
      </p:sp>
      <p:sp>
        <p:nvSpPr>
          <p:cNvPr id="4" name="Footer Placeholder 3">
            <a:extLst>
              <a:ext uri="{FF2B5EF4-FFF2-40B4-BE49-F238E27FC236}">
                <a16:creationId xmlns:a16="http://schemas.microsoft.com/office/drawing/2014/main" id="{23441A9F-F831-4089-8881-8ECF3FE14A6E}"/>
              </a:ext>
            </a:extLst>
          </p:cNvPr>
          <p:cNvSpPr>
            <a:spLocks noGrp="1"/>
          </p:cNvSpPr>
          <p:nvPr>
            <p:ph type="ftr" sz="quarter" idx="11"/>
          </p:nvPr>
        </p:nvSpPr>
        <p:spPr>
          <a:xfrm>
            <a:off x="367996" y="6309360"/>
            <a:ext cx="5231137"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410524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792DC-F5D0-4CC9-A666-32F25573ED9A}"/>
              </a:ext>
            </a:extLst>
          </p:cNvPr>
          <p:cNvSpPr>
            <a:spLocks noGrp="1"/>
          </p:cNvSpPr>
          <p:nvPr>
            <p:ph idx="1"/>
          </p:nvPr>
        </p:nvSpPr>
        <p:spPr/>
        <p:txBody>
          <a:bodyPr/>
          <a:lstStyle/>
          <a:p>
            <a:pPr marL="0" indent="0">
              <a:buNone/>
            </a:pPr>
            <a:r>
              <a:rPr lang="en-GB" dirty="0"/>
              <a:t>The US-dominated music recording industry grew into an increasingly integrated and concentrated music recording industry that became replicated in the local music industries of countries around the world. Rock ’n’ roll and rock music, electric instruments, mass media, and new recording and dissemination technologies transformed the sound of popular music globally.</a:t>
            </a:r>
          </a:p>
        </p:txBody>
      </p:sp>
      <p:sp>
        <p:nvSpPr>
          <p:cNvPr id="4" name="Footer Placeholder 3">
            <a:extLst>
              <a:ext uri="{FF2B5EF4-FFF2-40B4-BE49-F238E27FC236}">
                <a16:creationId xmlns:a16="http://schemas.microsoft.com/office/drawing/2014/main" id="{C9CAB175-F9F0-4465-8932-976A7C4E902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191434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96261" name="Rectangle 71">
            <a:extLst>
              <a:ext uri="{FF2B5EF4-FFF2-40B4-BE49-F238E27FC236}">
                <a16:creationId xmlns:a16="http://schemas.microsoft.com/office/drawing/2014/main" id="{33A7F0BC-C449-47DD-921A-1FE95458AE2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2" name="Rectangle 73">
            <a:extLst>
              <a:ext uri="{FF2B5EF4-FFF2-40B4-BE49-F238E27FC236}">
                <a16:creationId xmlns:a16="http://schemas.microsoft.com/office/drawing/2014/main" id="{E7AED43A-81E3-4707-8AA5-A203907A5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263" name="Rectangle 75">
            <a:extLst>
              <a:ext uri="{FF2B5EF4-FFF2-40B4-BE49-F238E27FC236}">
                <a16:creationId xmlns:a16="http://schemas.microsoft.com/office/drawing/2014/main" id="{98D97D7A-70C0-4C4C-A49E-3E4715662C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8C17B38-9174-4965-BABA-C9C1C6F3D5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6259" name="Rectangle 3"/>
          <p:cNvSpPr>
            <a:spLocks noGrp="1" noChangeArrowheads="1"/>
          </p:cNvSpPr>
          <p:nvPr>
            <p:ph idx="1"/>
          </p:nvPr>
        </p:nvSpPr>
        <p:spPr>
          <a:xfrm>
            <a:off x="4388421" y="547352"/>
            <a:ext cx="7344233" cy="5742861"/>
          </a:xfrm>
        </p:spPr>
        <p:txBody>
          <a:bodyPr anchor="ctr">
            <a:normAutofit/>
          </a:bodyPr>
          <a:lstStyle/>
          <a:p>
            <a:pPr marL="457200" lvl="1" indent="0">
              <a:lnSpc>
                <a:spcPct val="110000"/>
              </a:lnSpc>
              <a:buNone/>
            </a:pPr>
            <a:r>
              <a:rPr lang="en-GB" sz="2000" dirty="0"/>
              <a:t>In the 1950s and1960s, electronic musical revolution</a:t>
            </a:r>
          </a:p>
          <a:p>
            <a:pPr lvl="1">
              <a:lnSpc>
                <a:spcPct val="110000"/>
              </a:lnSpc>
            </a:pPr>
            <a:r>
              <a:rPr lang="en-GB" sz="2000" dirty="0"/>
              <a:t>information revolution, a 20</a:t>
            </a:r>
            <a:r>
              <a:rPr lang="en-GB" sz="2000" baseline="30000" dirty="0"/>
              <a:t>th</a:t>
            </a:r>
            <a:r>
              <a:rPr lang="en-GB" sz="2000" dirty="0"/>
              <a:t> century phenomenon</a:t>
            </a:r>
          </a:p>
          <a:p>
            <a:pPr lvl="1">
              <a:lnSpc>
                <a:spcPct val="110000"/>
              </a:lnSpc>
            </a:pPr>
            <a:r>
              <a:rPr lang="en-GB" sz="2000" dirty="0"/>
              <a:t>electronic mass-media… a ‘global village’</a:t>
            </a:r>
          </a:p>
          <a:p>
            <a:pPr lvl="2">
              <a:lnSpc>
                <a:spcPct val="110000"/>
              </a:lnSpc>
            </a:pPr>
            <a:endParaRPr lang="en-GB" sz="2000" dirty="0"/>
          </a:p>
          <a:p>
            <a:pPr lvl="1">
              <a:lnSpc>
                <a:spcPct val="110000"/>
              </a:lnSpc>
            </a:pPr>
            <a:r>
              <a:rPr lang="en-GB" sz="2000" b="1" dirty="0"/>
              <a:t>Popular Music…</a:t>
            </a:r>
          </a:p>
          <a:p>
            <a:pPr lvl="2">
              <a:lnSpc>
                <a:spcPct val="110000"/>
              </a:lnSpc>
            </a:pPr>
            <a:r>
              <a:rPr lang="en-GB" sz="2000" dirty="0"/>
              <a:t>music ‘of the people’</a:t>
            </a:r>
          </a:p>
          <a:p>
            <a:pPr lvl="2">
              <a:lnSpc>
                <a:spcPct val="110000"/>
              </a:lnSpc>
            </a:pPr>
            <a:r>
              <a:rPr lang="en-GB" sz="2000" dirty="0"/>
              <a:t>close relationship to the mass media</a:t>
            </a:r>
          </a:p>
          <a:p>
            <a:pPr lvl="3">
              <a:lnSpc>
                <a:spcPct val="110000"/>
              </a:lnSpc>
            </a:pPr>
            <a:r>
              <a:rPr lang="en-GB" sz="2000" dirty="0"/>
              <a:t>dissemination through mass media</a:t>
            </a:r>
          </a:p>
          <a:p>
            <a:pPr lvl="3">
              <a:lnSpc>
                <a:spcPct val="110000"/>
              </a:lnSpc>
            </a:pPr>
            <a:r>
              <a:rPr lang="en-GB" sz="2000" dirty="0"/>
              <a:t>reproduction of recordings on a mass basis for marketing as commodities </a:t>
            </a:r>
          </a:p>
          <a:p>
            <a:pPr lvl="1">
              <a:lnSpc>
                <a:spcPct val="110000"/>
              </a:lnSpc>
            </a:pPr>
            <a:endParaRPr lang="en-GB" sz="1600" dirty="0"/>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B900E955-7B7A-4690-BD19-C14C8FE14B5F}" type="slidenum">
              <a:rPr lang="en-GB">
                <a:solidFill>
                  <a:schemeClr val="tx1">
                    <a:lumMod val="85000"/>
                  </a:schemeClr>
                </a:solidFill>
              </a:rPr>
              <a:pPr>
                <a:spcAft>
                  <a:spcPts val="600"/>
                </a:spcAft>
              </a:pPr>
              <a:t>12</a:t>
            </a:fld>
            <a:endParaRPr lang="en-GB">
              <a:solidFill>
                <a:schemeClr val="tx1">
                  <a:lumMod val="85000"/>
                </a:schemeClr>
              </a:solidFill>
            </a:endParaRPr>
          </a:p>
        </p:txBody>
      </p:sp>
      <p:sp>
        <p:nvSpPr>
          <p:cNvPr id="21" name="Rectangle 2">
            <a:extLst>
              <a:ext uri="{FF2B5EF4-FFF2-40B4-BE49-F238E27FC236}">
                <a16:creationId xmlns:a16="http://schemas.microsoft.com/office/drawing/2014/main" id="{49A6C56C-7C41-466A-A265-A42A3B8A7578}"/>
              </a:ext>
            </a:extLst>
          </p:cNvPr>
          <p:cNvSpPr txBox="1">
            <a:spLocks noChangeArrowheads="1"/>
          </p:cNvSpPr>
          <p:nvPr/>
        </p:nvSpPr>
        <p:spPr>
          <a:xfrm>
            <a:off x="980418" y="1162613"/>
            <a:ext cx="2756928" cy="45327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GB" sz="2000"/>
              <a:t>Understanding modern globalization through world popular music</a:t>
            </a:r>
            <a:endParaRPr lang="en-GB" sz="2000" dirty="0"/>
          </a:p>
        </p:txBody>
      </p:sp>
    </p:spTree>
    <p:extLst>
      <p:ext uri="{BB962C8B-B14F-4D97-AF65-F5344CB8AC3E}">
        <p14:creationId xmlns:p14="http://schemas.microsoft.com/office/powerpoint/2010/main" val="334897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62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62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625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625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62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3A7F0BC-C449-47DD-921A-1FE95458AE2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7AED43A-81E3-4707-8AA5-A203907A5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98D97D7A-70C0-4C4C-A49E-3E4715662C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8C17B38-9174-4965-BABA-C9C1C6F3D5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0354" name="Rectangle 2"/>
          <p:cNvSpPr>
            <a:spLocks noGrp="1" noChangeArrowheads="1"/>
          </p:cNvSpPr>
          <p:nvPr>
            <p:ph type="title"/>
          </p:nvPr>
        </p:nvSpPr>
        <p:spPr>
          <a:xfrm>
            <a:off x="980418" y="1162613"/>
            <a:ext cx="2756928" cy="4532775"/>
          </a:xfrm>
        </p:spPr>
        <p:txBody>
          <a:bodyPr>
            <a:normAutofit/>
          </a:bodyPr>
          <a:lstStyle/>
          <a:p>
            <a:pPr algn="l"/>
            <a:r>
              <a:rPr lang="en-GB" sz="2400" dirty="0"/>
              <a:t>Mass Media</a:t>
            </a:r>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5C590008-A723-42AD-9B43-8B7B30435D50}" type="slidenum">
              <a:rPr lang="en-GB">
                <a:solidFill>
                  <a:schemeClr val="tx1">
                    <a:lumMod val="85000"/>
                  </a:schemeClr>
                </a:solidFill>
              </a:rPr>
              <a:pPr>
                <a:spcAft>
                  <a:spcPts val="600"/>
                </a:spcAft>
              </a:pPr>
              <a:t>2</a:t>
            </a:fld>
            <a:endParaRPr lang="en-GB">
              <a:solidFill>
                <a:schemeClr val="tx1">
                  <a:lumMod val="85000"/>
                </a:schemeClr>
              </a:solidFill>
            </a:endParaRPr>
          </a:p>
        </p:txBody>
      </p:sp>
      <p:sp>
        <p:nvSpPr>
          <p:cNvPr id="100355" name="Rectangle 3"/>
          <p:cNvSpPr>
            <a:spLocks noGrp="1" noChangeArrowheads="1"/>
          </p:cNvSpPr>
          <p:nvPr>
            <p:ph sz="quarter" idx="1"/>
          </p:nvPr>
        </p:nvSpPr>
        <p:spPr>
          <a:xfrm>
            <a:off x="4388421" y="521594"/>
            <a:ext cx="7344233" cy="5876062"/>
          </a:xfrm>
        </p:spPr>
        <p:txBody>
          <a:bodyPr anchor="ctr">
            <a:normAutofit/>
          </a:bodyPr>
          <a:lstStyle/>
          <a:p>
            <a:pPr>
              <a:lnSpc>
                <a:spcPct val="110000"/>
              </a:lnSpc>
            </a:pPr>
            <a:r>
              <a:rPr lang="en-GB" sz="1800" dirty="0"/>
              <a:t>First in 19</a:t>
            </a:r>
            <a:r>
              <a:rPr lang="en-GB" sz="1800" baseline="30000" dirty="0"/>
              <a:t>th</a:t>
            </a:r>
            <a:r>
              <a:rPr lang="en-GB" sz="1800" dirty="0"/>
              <a:t> century Europe and USA</a:t>
            </a:r>
          </a:p>
          <a:p>
            <a:pPr lvl="1">
              <a:lnSpc>
                <a:spcPct val="110000"/>
              </a:lnSpc>
            </a:pPr>
            <a:r>
              <a:rPr lang="en-GB" dirty="0"/>
              <a:t>spread of sheet music, music box, player piano</a:t>
            </a:r>
          </a:p>
          <a:p>
            <a:pPr lvl="1">
              <a:lnSpc>
                <a:spcPct val="110000"/>
              </a:lnSpc>
            </a:pPr>
            <a:endParaRPr lang="en-GB" dirty="0"/>
          </a:p>
          <a:p>
            <a:pPr>
              <a:lnSpc>
                <a:spcPct val="110000"/>
              </a:lnSpc>
            </a:pPr>
            <a:r>
              <a:rPr lang="en-GB" sz="1800" dirty="0"/>
              <a:t>By 1900, phonograph; Later LP, cassette and CD, MD, MP3 etc</a:t>
            </a:r>
          </a:p>
          <a:p>
            <a:pPr lvl="1">
              <a:lnSpc>
                <a:spcPct val="110000"/>
              </a:lnSpc>
            </a:pPr>
            <a:r>
              <a:rPr lang="en-GB" dirty="0"/>
              <a:t>Recording studio: new performance context, isolated from the actual audience and where the musical performance was alienated from its performer (who frequently had no control over its dissemination)</a:t>
            </a:r>
          </a:p>
          <a:p>
            <a:pPr lvl="1">
              <a:lnSpc>
                <a:spcPct val="110000"/>
              </a:lnSpc>
            </a:pPr>
            <a:r>
              <a:rPr lang="en-GB" dirty="0"/>
              <a:t>Unprecedented degree of financial control over the world’s popular music by a mere five multinational companies (CBS, EMI, Polygram, WEA, RCA)</a:t>
            </a:r>
          </a:p>
          <a:p>
            <a:pPr lvl="1">
              <a:lnSpc>
                <a:spcPct val="110000"/>
              </a:lnSpc>
            </a:pPr>
            <a:endParaRPr lang="en-GB" dirty="0"/>
          </a:p>
          <a:p>
            <a:pPr>
              <a:lnSpc>
                <a:spcPct val="110000"/>
              </a:lnSpc>
            </a:pPr>
            <a:r>
              <a:rPr lang="en-GB" sz="1800" dirty="0"/>
              <a:t>Radio</a:t>
            </a:r>
          </a:p>
          <a:p>
            <a:pPr>
              <a:lnSpc>
                <a:spcPct val="110000"/>
              </a:lnSpc>
            </a:pPr>
            <a:r>
              <a:rPr lang="en-GB" sz="1800" dirty="0"/>
              <a:t>Movie and TV</a:t>
            </a:r>
          </a:p>
          <a:p>
            <a:pPr>
              <a:lnSpc>
                <a:spcPct val="110000"/>
              </a:lnSpc>
            </a:pPr>
            <a:r>
              <a:rPr lang="en-GB" sz="1800" dirty="0"/>
              <a:t>Video and DVD </a:t>
            </a:r>
          </a:p>
          <a:p>
            <a:pPr>
              <a:lnSpc>
                <a:spcPct val="110000"/>
              </a:lnSpc>
            </a:pPr>
            <a:r>
              <a:rPr lang="en-GB" sz="1800" dirty="0"/>
              <a:t>Internet music (mp3, </a:t>
            </a:r>
            <a:r>
              <a:rPr lang="en-GB" sz="1800" dirty="0" err="1"/>
              <a:t>ipod</a:t>
            </a:r>
            <a:r>
              <a:rPr lang="en-GB" sz="1800" dirty="0"/>
              <a:t>, etc)</a:t>
            </a:r>
          </a:p>
          <a:p>
            <a:pPr>
              <a:lnSpc>
                <a:spcPct val="110000"/>
              </a:lnSpc>
            </a:pPr>
            <a:endParaRPr lang="en-GB" sz="1400" dirty="0"/>
          </a:p>
        </p:txBody>
      </p:sp>
    </p:spTree>
    <p:extLst>
      <p:ext uri="{BB962C8B-B14F-4D97-AF65-F5344CB8AC3E}">
        <p14:creationId xmlns:p14="http://schemas.microsoft.com/office/powerpoint/2010/main" val="2704103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3A7F0BC-C449-47DD-921A-1FE95458AE2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7AED43A-81E3-4707-8AA5-A203907A5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98D97D7A-70C0-4C4C-A49E-3E4715662C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8C17B38-9174-4965-BABA-C9C1C6F3D5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980418" y="1162613"/>
            <a:ext cx="2756928" cy="4532775"/>
          </a:xfrm>
        </p:spPr>
        <p:txBody>
          <a:bodyPr>
            <a:normAutofit/>
          </a:bodyPr>
          <a:lstStyle/>
          <a:p>
            <a:pPr algn="l"/>
            <a:r>
              <a:rPr lang="en-GB" sz="2000" dirty="0"/>
              <a:t>Understanding modern globalization through world popular music</a:t>
            </a:r>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1F3DA4AC-27F5-446A-992D-7E688579985D}" type="slidenum">
              <a:rPr lang="en-GB">
                <a:solidFill>
                  <a:schemeClr val="tx1">
                    <a:lumMod val="85000"/>
                  </a:schemeClr>
                </a:solidFill>
              </a:rPr>
              <a:pPr>
                <a:spcAft>
                  <a:spcPts val="600"/>
                </a:spcAft>
              </a:pPr>
              <a:t>14</a:t>
            </a:fld>
            <a:endParaRPr lang="en-GB">
              <a:solidFill>
                <a:schemeClr val="tx1">
                  <a:lumMod val="85000"/>
                </a:schemeClr>
              </a:solidFill>
            </a:endParaRPr>
          </a:p>
        </p:txBody>
      </p:sp>
      <p:sp>
        <p:nvSpPr>
          <p:cNvPr id="98307" name="Rectangle 3"/>
          <p:cNvSpPr>
            <a:spLocks noGrp="1" noChangeArrowheads="1"/>
          </p:cNvSpPr>
          <p:nvPr>
            <p:ph sz="quarter" idx="1"/>
          </p:nvPr>
        </p:nvSpPr>
        <p:spPr>
          <a:xfrm>
            <a:off x="4388421" y="1162612"/>
            <a:ext cx="6516645" cy="5235043"/>
          </a:xfrm>
        </p:spPr>
        <p:txBody>
          <a:bodyPr anchor="ctr">
            <a:normAutofit/>
          </a:bodyPr>
          <a:lstStyle/>
          <a:p>
            <a:r>
              <a:rPr lang="en-GB" sz="1800" dirty="0"/>
              <a:t>World popular music appears to have several ingredients:</a:t>
            </a:r>
          </a:p>
          <a:p>
            <a:pPr lvl="1"/>
            <a:r>
              <a:rPr lang="en-GB" dirty="0"/>
              <a:t>It is primarily urban in provenience and audience orientation</a:t>
            </a:r>
          </a:p>
          <a:p>
            <a:pPr lvl="1"/>
            <a:r>
              <a:rPr lang="en-GB" dirty="0"/>
              <a:t>It is performed by professional but not very highly trained musicians who usually do not take an intellectual view of their work</a:t>
            </a:r>
          </a:p>
          <a:p>
            <a:pPr lvl="1"/>
            <a:r>
              <a:rPr lang="en-GB" dirty="0"/>
              <a:t>It bears a stylistic relationship to the art music of its culture, but a lower degree of sophistication</a:t>
            </a:r>
          </a:p>
          <a:p>
            <a:pPr lvl="1"/>
            <a:r>
              <a:rPr lang="en-GB" dirty="0"/>
              <a:t>In the 20</a:t>
            </a:r>
            <a:r>
              <a:rPr lang="en-GB" baseline="30000" dirty="0"/>
              <a:t>th</a:t>
            </a:r>
            <a:r>
              <a:rPr lang="en-GB" dirty="0"/>
              <a:t> century, at least, its diffusion has been primarily the mass media of broadcasting and recording</a:t>
            </a:r>
          </a:p>
          <a:p>
            <a:endParaRPr lang="en-GB" sz="1600" dirty="0"/>
          </a:p>
          <a:p>
            <a:pPr lvl="2"/>
            <a:endParaRPr lang="en-GB" b="1" dirty="0"/>
          </a:p>
        </p:txBody>
      </p:sp>
    </p:spTree>
    <p:extLst>
      <p:ext uri="{BB962C8B-B14F-4D97-AF65-F5344CB8AC3E}">
        <p14:creationId xmlns:p14="http://schemas.microsoft.com/office/powerpoint/2010/main" val="96424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3A7F0BC-C449-47DD-921A-1FE95458AE2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9" y="12227"/>
            <a:ext cx="12192000" cy="6858000"/>
          </a:xfrm>
          <a:prstGeom prst="rect">
            <a:avLst/>
          </a:prstGeom>
          <a:solidFill>
            <a:srgbClr val="15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7AED43A-81E3-4707-8AA5-A203907A5C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9609" cy="6870227"/>
          </a:xfrm>
          <a:prstGeom prst="rect">
            <a:avLst/>
          </a:prstGeom>
          <a:solidFill>
            <a:schemeClr val="bg1">
              <a:lumMod val="75000"/>
              <a:lumOff val="2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98D97D7A-70C0-4C4C-A49E-3E4715662C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226"/>
            <a:ext cx="4059080" cy="6845774"/>
          </a:xfrm>
          <a:prstGeom prst="rect">
            <a:avLst/>
          </a:prstGeom>
          <a:solidFill>
            <a:schemeClr val="bg1">
              <a:lumMod val="85000"/>
              <a:lumOff val="1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8C17B38-9174-4965-BABA-C9C1C6F3D5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27"/>
            <a:ext cx="651076" cy="6845774"/>
          </a:xfrm>
          <a:prstGeom prst="rect">
            <a:avLst/>
          </a:prstGeom>
          <a:solidFill>
            <a:schemeClr val="bg1">
              <a:lumMod val="95000"/>
              <a:lumOff val="5000"/>
            </a:schemeClr>
          </a:solidFill>
          <a:ln w="38100" cap="sq">
            <a:noFill/>
            <a:miter lim="800000"/>
          </a:ln>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9330" name="Rectangle 2"/>
          <p:cNvSpPr>
            <a:spLocks noGrp="1" noChangeArrowheads="1"/>
          </p:cNvSpPr>
          <p:nvPr>
            <p:ph type="title"/>
          </p:nvPr>
        </p:nvSpPr>
        <p:spPr>
          <a:xfrm>
            <a:off x="980418" y="1162613"/>
            <a:ext cx="2756928" cy="4532775"/>
          </a:xfrm>
        </p:spPr>
        <p:txBody>
          <a:bodyPr>
            <a:normAutofit/>
          </a:bodyPr>
          <a:lstStyle/>
          <a:p>
            <a:pPr algn="l"/>
            <a:r>
              <a:rPr lang="en-GB" sz="2000" dirty="0"/>
              <a:t>Understanding modern globalization through world popular music</a:t>
            </a:r>
          </a:p>
        </p:txBody>
      </p:sp>
      <p:sp>
        <p:nvSpPr>
          <p:cNvPr id="4" name="Slide Number Placeholder 5"/>
          <p:cNvSpPr>
            <a:spLocks noGrp="1"/>
          </p:cNvSpPr>
          <p:nvPr>
            <p:ph type="sldNum" sz="quarter" idx="12"/>
          </p:nvPr>
        </p:nvSpPr>
        <p:spPr>
          <a:xfrm>
            <a:off x="10514011" y="6397657"/>
            <a:ext cx="753545" cy="365125"/>
          </a:xfrm>
        </p:spPr>
        <p:txBody>
          <a:bodyPr>
            <a:normAutofit/>
          </a:bodyPr>
          <a:lstStyle/>
          <a:p>
            <a:pPr>
              <a:spcAft>
                <a:spcPts val="600"/>
              </a:spcAft>
            </a:pPr>
            <a:fld id="{AFAE9AE0-D429-49BD-BC8B-CEB5C93D0503}" type="slidenum">
              <a:rPr lang="en-GB">
                <a:solidFill>
                  <a:schemeClr val="tx1">
                    <a:lumMod val="85000"/>
                  </a:schemeClr>
                </a:solidFill>
              </a:rPr>
              <a:pPr>
                <a:spcAft>
                  <a:spcPts val="600"/>
                </a:spcAft>
              </a:pPr>
              <a:t>2</a:t>
            </a:fld>
            <a:endParaRPr lang="en-GB">
              <a:solidFill>
                <a:schemeClr val="tx1">
                  <a:lumMod val="85000"/>
                </a:schemeClr>
              </a:solidFill>
            </a:endParaRPr>
          </a:p>
        </p:txBody>
      </p:sp>
      <p:sp>
        <p:nvSpPr>
          <p:cNvPr id="99331" name="Rectangle 3"/>
          <p:cNvSpPr>
            <a:spLocks noGrp="1" noChangeArrowheads="1"/>
          </p:cNvSpPr>
          <p:nvPr>
            <p:ph sz="quarter" idx="1"/>
          </p:nvPr>
        </p:nvSpPr>
        <p:spPr>
          <a:xfrm>
            <a:off x="4388421" y="602673"/>
            <a:ext cx="7131634" cy="5881254"/>
          </a:xfrm>
        </p:spPr>
        <p:txBody>
          <a:bodyPr anchor="ctr">
            <a:normAutofit/>
          </a:bodyPr>
          <a:lstStyle/>
          <a:p>
            <a:pPr>
              <a:lnSpc>
                <a:spcPct val="110000"/>
              </a:lnSpc>
            </a:pPr>
            <a:r>
              <a:rPr lang="en-GB" sz="1600" b="1" dirty="0"/>
              <a:t>Other distinguishing criteria</a:t>
            </a:r>
          </a:p>
          <a:p>
            <a:pPr lvl="1">
              <a:lnSpc>
                <a:spcPct val="110000"/>
              </a:lnSpc>
            </a:pPr>
            <a:r>
              <a:rPr lang="en-GB" sz="1600" dirty="0"/>
              <a:t>secular entertainment </a:t>
            </a:r>
            <a:r>
              <a:rPr lang="en-GB" sz="1600" dirty="0" err="1"/>
              <a:t>musics</a:t>
            </a:r>
            <a:r>
              <a:rPr lang="en-GB" sz="1600" dirty="0"/>
              <a:t> </a:t>
            </a:r>
          </a:p>
          <a:p>
            <a:pPr lvl="2">
              <a:lnSpc>
                <a:spcPct val="110000"/>
              </a:lnSpc>
            </a:pPr>
            <a:r>
              <a:rPr lang="en-GB" dirty="0"/>
              <a:t>production and consumption not associated with rituals/ religion</a:t>
            </a:r>
          </a:p>
          <a:p>
            <a:pPr lvl="1">
              <a:lnSpc>
                <a:spcPct val="110000"/>
              </a:lnSpc>
            </a:pPr>
            <a:r>
              <a:rPr lang="en-GB" sz="1600" dirty="0"/>
              <a:t>‘star system’ </a:t>
            </a:r>
          </a:p>
          <a:p>
            <a:pPr lvl="2">
              <a:lnSpc>
                <a:spcPct val="110000"/>
              </a:lnSpc>
            </a:pPr>
            <a:r>
              <a:rPr lang="en-GB" dirty="0"/>
              <a:t>personality cults around the musician’s life-style, fashions, or private life</a:t>
            </a:r>
          </a:p>
          <a:p>
            <a:pPr lvl="2">
              <a:lnSpc>
                <a:spcPct val="110000"/>
              </a:lnSpc>
            </a:pPr>
            <a:r>
              <a:rPr lang="en-GB" dirty="0"/>
              <a:t>distance the musician from the public in order to weave an aura of fantasy and glamour about him</a:t>
            </a:r>
          </a:p>
          <a:p>
            <a:pPr lvl="1">
              <a:lnSpc>
                <a:spcPct val="110000"/>
              </a:lnSpc>
            </a:pPr>
            <a:r>
              <a:rPr lang="en-GB" sz="1600" dirty="0"/>
              <a:t>High turnover of repertoire </a:t>
            </a:r>
          </a:p>
          <a:p>
            <a:pPr lvl="2">
              <a:lnSpc>
                <a:spcPct val="110000"/>
              </a:lnSpc>
            </a:pPr>
            <a:r>
              <a:rPr lang="en-GB" dirty="0"/>
              <a:t>the media strive to promote continual interest in the most recent releases of the artist</a:t>
            </a:r>
          </a:p>
          <a:p>
            <a:pPr>
              <a:lnSpc>
                <a:spcPct val="110000"/>
              </a:lnSpc>
            </a:pPr>
            <a:r>
              <a:rPr lang="en-GB" sz="1600" b="1" dirty="0"/>
              <a:t>Radio and the recording industry have played crucial roles in the development of world popular music</a:t>
            </a:r>
          </a:p>
          <a:p>
            <a:pPr>
              <a:lnSpc>
                <a:spcPct val="110000"/>
              </a:lnSpc>
            </a:pPr>
            <a:endParaRPr lang="en-GB" sz="1600" b="1" dirty="0"/>
          </a:p>
        </p:txBody>
      </p:sp>
    </p:spTree>
    <p:extLst>
      <p:ext uri="{BB962C8B-B14F-4D97-AF65-F5344CB8AC3E}">
        <p14:creationId xmlns:p14="http://schemas.microsoft.com/office/powerpoint/2010/main" val="376536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p:txBody>
          <a:bodyPr>
            <a:normAutofit fontScale="92500" lnSpcReduction="20000"/>
          </a:bodyPr>
          <a:lstStyle/>
          <a:p>
            <a:r>
              <a:rPr lang="en-GB" dirty="0"/>
              <a:t>During the Golden Age of Capitalism (1945 until mid-1970s), the US was able to build a successful economy, including a dominating music recording industry, which became driven by the logic of organized capitalism and Fordism as an economic practice, and led toward a “democratic moment” in Western Europe and the US. Since the 1960s, nations in Western Europe and Asia adopted similar economic models and witnessed a huge economic rise. This time marked the beginnings of an increasingly integrated and concentrated music recording industry, while “youth” emerged as a new social class and became a new target market for youth-oriented popular music. The era marked the enormous success of rock ’n’ roll in the 1950s and of rock in the 1960s, while electric instruments transformed the sound of popular music. The electronic musical revolution, along with western pop-rock music, spread globally and has affected music cultures all over the world. </a:t>
            </a:r>
          </a:p>
        </p:txBody>
      </p:sp>
      <p:sp>
        <p:nvSpPr>
          <p:cNvPr id="4" name="Footer Placeholder 3">
            <a:extLst>
              <a:ext uri="{FF2B5EF4-FFF2-40B4-BE49-F238E27FC236}">
                <a16:creationId xmlns:a16="http://schemas.microsoft.com/office/drawing/2014/main" id="{FB90128D-3395-40B8-A39D-E47DA00C87B5}"/>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74858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832C2-17CB-4AAE-8ECC-4D0C9558181D}"/>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F9129249-7F1E-4C50-92AF-5607F8B750B3}"/>
              </a:ext>
            </a:extLst>
          </p:cNvPr>
          <p:cNvSpPr>
            <a:spLocks noGrp="1"/>
          </p:cNvSpPr>
          <p:nvPr>
            <p:ph idx="1"/>
          </p:nvPr>
        </p:nvSpPr>
        <p:spPr/>
        <p:txBody>
          <a:bodyPr>
            <a:normAutofit fontScale="85000" lnSpcReduction="20000"/>
          </a:bodyPr>
          <a:lstStyle/>
          <a:p>
            <a:r>
              <a:rPr lang="en-GB" dirty="0"/>
              <a:t>The 1940s are often regarded as the beginnings of more intense globalizing tendencies, linked to the evolution of organized capitalism in major industrial economies, particularly the US which established hegemonic control over the international economic system.</a:t>
            </a:r>
          </a:p>
          <a:p>
            <a:r>
              <a:rPr lang="en-GB" dirty="0"/>
              <a:t>Social democracy transformed capitalism in the US, Western Europe, and satellite territories, as it became a notable feature of western organized capitalism until the late twentieth century</a:t>
            </a:r>
          </a:p>
          <a:p>
            <a:r>
              <a:rPr lang="en-GB" dirty="0"/>
              <a:t>The Golden Age of capitalism coincided with the “official” beginnings of popular music as an object for consumption </a:t>
            </a:r>
          </a:p>
          <a:p>
            <a:r>
              <a:rPr lang="en-GB" dirty="0"/>
              <a:t>“youth” emerged as a new social class and new target market for youth-oriented popular music and for new markets</a:t>
            </a:r>
          </a:p>
          <a:p>
            <a:r>
              <a:rPr lang="en-GB" dirty="0"/>
              <a:t>Identity assumed new importance for self-fashioning, self-definition, and identity-making through the consumption of particular types of popular music</a:t>
            </a:r>
          </a:p>
          <a:p>
            <a:pPr lvl="1"/>
            <a:endParaRPr lang="en-GB" dirty="0"/>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DDDF79C0-BF07-4A2A-9E8A-06FEA52E40C7}"/>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7497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4C03-57E2-45E9-9199-54ED713FF97A}"/>
              </a:ext>
            </a:extLst>
          </p:cNvPr>
          <p:cNvSpPr>
            <a:spLocks noGrp="1"/>
          </p:cNvSpPr>
          <p:nvPr>
            <p:ph type="title"/>
          </p:nvPr>
        </p:nvSpPr>
        <p:spPr/>
        <p:txBody>
          <a:bodyPr/>
          <a:lstStyle/>
          <a:p>
            <a:r>
              <a:rPr lang="en-GB" dirty="0"/>
              <a:t>The Music Recording Industry</a:t>
            </a:r>
          </a:p>
        </p:txBody>
      </p:sp>
      <p:sp>
        <p:nvSpPr>
          <p:cNvPr id="3" name="Content Placeholder 2">
            <a:extLst>
              <a:ext uri="{FF2B5EF4-FFF2-40B4-BE49-F238E27FC236}">
                <a16:creationId xmlns:a16="http://schemas.microsoft.com/office/drawing/2014/main" id="{33BA9CD2-370E-4113-AA6C-B476993D29A4}"/>
              </a:ext>
            </a:extLst>
          </p:cNvPr>
          <p:cNvSpPr>
            <a:spLocks noGrp="1"/>
          </p:cNvSpPr>
          <p:nvPr>
            <p:ph idx="1"/>
          </p:nvPr>
        </p:nvSpPr>
        <p:spPr/>
        <p:txBody>
          <a:bodyPr>
            <a:normAutofit fontScale="92500" lnSpcReduction="20000"/>
          </a:bodyPr>
          <a:lstStyle/>
          <a:p>
            <a:r>
              <a:rPr lang="en-GB" dirty="0"/>
              <a:t>The history of the post-war music industry became the history of the American record industry:</a:t>
            </a:r>
          </a:p>
          <a:p>
            <a:pPr lvl="1"/>
            <a:r>
              <a:rPr lang="en-GB" dirty="0"/>
              <a:t>While the European and Japanese record industry was almost destroyed, the US recording industry witnessed a dramatic boom during the 1940s with growing demand for popular music, including country, and “race records” (e.g. rhythm ’n’ blues (R&amp;B), and jazz)</a:t>
            </a:r>
          </a:p>
          <a:p>
            <a:pPr lvl="1"/>
            <a:r>
              <a:rPr lang="en-GB" dirty="0"/>
              <a:t>significant technological changes (tape recording, LP record, radio equipment, sound reproduction equipment, amplifiers, and speakers)</a:t>
            </a:r>
          </a:p>
          <a:p>
            <a:pPr lvl="1"/>
            <a:r>
              <a:rPr lang="en-GB" dirty="0"/>
              <a:t>the beginnings of an increasingly integrated and concentrated music recording industry, dominated by an oligopoly of US-based major record companies and their take-overs of/tie-ins with more wide-ranging music interests and other entertainment industries</a:t>
            </a:r>
          </a:p>
          <a:p>
            <a:pPr lvl="1"/>
            <a:r>
              <a:rPr lang="en-GB" dirty="0"/>
              <a:t>hundreds of smaller independents specializing in one particular kind of music (e.g. Chess Records, Folkways)</a:t>
            </a:r>
          </a:p>
          <a:p>
            <a:pPr lvl="1"/>
            <a:endParaRPr lang="en-GB" dirty="0"/>
          </a:p>
          <a:p>
            <a:endParaRPr lang="en-GB" dirty="0"/>
          </a:p>
        </p:txBody>
      </p:sp>
      <p:sp>
        <p:nvSpPr>
          <p:cNvPr id="4" name="Footer Placeholder 3">
            <a:extLst>
              <a:ext uri="{FF2B5EF4-FFF2-40B4-BE49-F238E27FC236}">
                <a16:creationId xmlns:a16="http://schemas.microsoft.com/office/drawing/2014/main" id="{C8B85344-BEA4-4D0E-85F8-DE3DA57700C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140712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C733-458F-442F-8668-8DED675FD3D2}"/>
              </a:ext>
            </a:extLst>
          </p:cNvPr>
          <p:cNvSpPr>
            <a:spLocks noGrp="1"/>
          </p:cNvSpPr>
          <p:nvPr>
            <p:ph type="title"/>
          </p:nvPr>
        </p:nvSpPr>
        <p:spPr/>
        <p:txBody>
          <a:bodyPr/>
          <a:lstStyle/>
          <a:p>
            <a:r>
              <a:rPr lang="en-GB" dirty="0"/>
              <a:t>The 1950s</a:t>
            </a:r>
          </a:p>
        </p:txBody>
      </p:sp>
      <p:sp>
        <p:nvSpPr>
          <p:cNvPr id="3" name="Content Placeholder 2">
            <a:extLst>
              <a:ext uri="{FF2B5EF4-FFF2-40B4-BE49-F238E27FC236}">
                <a16:creationId xmlns:a16="http://schemas.microsoft.com/office/drawing/2014/main" id="{972FC5B6-8BAD-4573-8C07-BB43893BB928}"/>
              </a:ext>
            </a:extLst>
          </p:cNvPr>
          <p:cNvSpPr>
            <a:spLocks noGrp="1"/>
          </p:cNvSpPr>
          <p:nvPr>
            <p:ph idx="1"/>
          </p:nvPr>
        </p:nvSpPr>
        <p:spPr/>
        <p:txBody>
          <a:bodyPr>
            <a:normAutofit fontScale="85000" lnSpcReduction="10000"/>
          </a:bodyPr>
          <a:lstStyle/>
          <a:p>
            <a:r>
              <a:rPr lang="en-GB" dirty="0"/>
              <a:t>Growing demand for commercial music, while continued separation of “black” popular music</a:t>
            </a:r>
          </a:p>
          <a:p>
            <a:r>
              <a:rPr lang="en-GB" dirty="0"/>
              <a:t>Even so, gradual popularity of R&amp;B among white listeners, which led to a newly emerging rock ’n’ roll that became youth-oriented music and introduced influences from “black” music</a:t>
            </a:r>
          </a:p>
          <a:p>
            <a:r>
              <a:rPr lang="en-GB" dirty="0"/>
              <a:t>rock ’n’ roll triggered an economic boom in the American record industry, a trend that followed in Europe only in the 1960s</a:t>
            </a:r>
          </a:p>
          <a:p>
            <a:r>
              <a:rPr lang="en-GB" dirty="0"/>
              <a:t>new sales tactics: aggressive advertising, promotional campaigns, and radio (payola)</a:t>
            </a:r>
          </a:p>
          <a:p>
            <a:r>
              <a:rPr lang="en-GB" dirty="0"/>
              <a:t>new trend toward a “star” system of performers who could guarantee financial profits to cover such upfront promotional costs</a:t>
            </a:r>
          </a:p>
          <a:p>
            <a:r>
              <a:rPr lang="en-GB" dirty="0"/>
              <a:t>sexual exploitation and objectification of women as core advertising strategies</a:t>
            </a:r>
          </a:p>
          <a:p>
            <a:endParaRPr lang="en-GB" dirty="0"/>
          </a:p>
        </p:txBody>
      </p:sp>
      <p:sp>
        <p:nvSpPr>
          <p:cNvPr id="4" name="Footer Placeholder 3">
            <a:extLst>
              <a:ext uri="{FF2B5EF4-FFF2-40B4-BE49-F238E27FC236}">
                <a16:creationId xmlns:a16="http://schemas.microsoft.com/office/drawing/2014/main" id="{2AA62285-8236-4297-8FF1-3E77E660A16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209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946399-6BE9-4740-96FA-6CE52164DB0B}"/>
              </a:ext>
            </a:extLst>
          </p:cNvPr>
          <p:cNvPicPr>
            <a:picLocks noChangeAspect="1"/>
          </p:cNvPicPr>
          <p:nvPr/>
        </p:nvPicPr>
        <p:blipFill rotWithShape="1">
          <a:blip r:embed="rId3"/>
          <a:srcRect l="26486" r="-1" b="-1"/>
          <a:stretch/>
        </p:blipFill>
        <p:spPr>
          <a:xfrm>
            <a:off x="20" y="10"/>
            <a:ext cx="7552924" cy="6857990"/>
          </a:xfrm>
          <a:prstGeom prst="rect">
            <a:avLst/>
          </a:prstGeom>
        </p:spPr>
      </p:pic>
      <p:cxnSp>
        <p:nvCxnSpPr>
          <p:cNvPr id="17" name="Straight Connector 14">
            <a:extLst>
              <a:ext uri="{FF2B5EF4-FFF2-40B4-BE49-F238E27FC236}">
                <a16:creationId xmlns:a16="http://schemas.microsoft.com/office/drawing/2014/main" id="{A4F35239-EB86-4ACB-91DE-4989620C2C1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5222D8A-D3B9-4F2C-9050-A9BF37BCACEE}"/>
              </a:ext>
            </a:extLst>
          </p:cNvPr>
          <p:cNvSpPr>
            <a:spLocks noGrp="1"/>
          </p:cNvSpPr>
          <p:nvPr>
            <p:ph idx="1"/>
          </p:nvPr>
        </p:nvSpPr>
        <p:spPr>
          <a:xfrm>
            <a:off x="7920920" y="241505"/>
            <a:ext cx="4037114" cy="6339599"/>
          </a:xfrm>
        </p:spPr>
        <p:txBody>
          <a:bodyPr>
            <a:normAutofit fontScale="70000" lnSpcReduction="20000"/>
          </a:bodyPr>
          <a:lstStyle/>
          <a:p>
            <a:pPr>
              <a:lnSpc>
                <a:spcPct val="110000"/>
              </a:lnSpc>
            </a:pPr>
            <a:r>
              <a:rPr lang="en-GB" sz="2300" dirty="0"/>
              <a:t>the Western European record industry began to flourish again in the 1960s, yet the best-selling records were dominated by American singers and rock ‘n’ roll stars</a:t>
            </a:r>
          </a:p>
          <a:p>
            <a:pPr>
              <a:lnSpc>
                <a:spcPct val="110000"/>
              </a:lnSpc>
            </a:pPr>
            <a:r>
              <a:rPr lang="en-GB" sz="2300" dirty="0"/>
              <a:t>In Eastern Europe and the Soviet Union, the record industry developed differently and remained largely unknown to the West: concentrated in the hands of one state-owned company, promoting (communist) educational and cultural-political goals</a:t>
            </a:r>
          </a:p>
          <a:p>
            <a:pPr>
              <a:lnSpc>
                <a:spcPct val="110000"/>
              </a:lnSpc>
            </a:pPr>
            <a:r>
              <a:rPr lang="en-GB" sz="2300" dirty="0"/>
              <a:t>In Japan, the recording industry slowly recovered with the introduction of the LP, with the most significant companies being joint ventures between electronics companies and the largest record corporations. Since the 1980s, Japan has grown into the second largest record market worldwide.</a:t>
            </a:r>
          </a:p>
          <a:p>
            <a:pPr>
              <a:lnSpc>
                <a:spcPct val="110000"/>
              </a:lnSpc>
            </a:pPr>
            <a:r>
              <a:rPr lang="en-GB" sz="2300" dirty="0"/>
              <a:t>other Asian countries (South Korea, China, Taiwan, Singapore, Indonesia, and the Philippines) have similarly witnessed growing record sales since the 1980s.</a:t>
            </a:r>
          </a:p>
          <a:p>
            <a:pPr>
              <a:lnSpc>
                <a:spcPct val="110000"/>
              </a:lnSpc>
            </a:pPr>
            <a:endParaRPr lang="en-GB" sz="900" dirty="0"/>
          </a:p>
        </p:txBody>
      </p:sp>
      <p:sp>
        <p:nvSpPr>
          <p:cNvPr id="4" name="Footer Placeholder 3">
            <a:extLst>
              <a:ext uri="{FF2B5EF4-FFF2-40B4-BE49-F238E27FC236}">
                <a16:creationId xmlns:a16="http://schemas.microsoft.com/office/drawing/2014/main" id="{6C5BE6BB-663A-4415-8AF2-A68C0FCE4A00}"/>
              </a:ext>
            </a:extLst>
          </p:cNvPr>
          <p:cNvSpPr>
            <a:spLocks noGrp="1"/>
          </p:cNvSpPr>
          <p:nvPr>
            <p:ph type="ftr" sz="quarter" idx="11"/>
          </p:nvPr>
        </p:nvSpPr>
        <p:spPr>
          <a:xfrm>
            <a:off x="367996" y="6309360"/>
            <a:ext cx="5231137"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97579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68D4-2168-4D0B-B0EC-53DA00C6E391}"/>
              </a:ext>
            </a:extLst>
          </p:cNvPr>
          <p:cNvSpPr>
            <a:spLocks noGrp="1"/>
          </p:cNvSpPr>
          <p:nvPr>
            <p:ph type="title"/>
          </p:nvPr>
        </p:nvSpPr>
        <p:spPr/>
        <p:txBody>
          <a:bodyPr/>
          <a:lstStyle/>
          <a:p>
            <a:r>
              <a:rPr lang="en-GB" dirty="0"/>
              <a:t>The 1960s and 1970s</a:t>
            </a:r>
          </a:p>
        </p:txBody>
      </p:sp>
      <p:sp>
        <p:nvSpPr>
          <p:cNvPr id="3" name="Content Placeholder 2">
            <a:extLst>
              <a:ext uri="{FF2B5EF4-FFF2-40B4-BE49-F238E27FC236}">
                <a16:creationId xmlns:a16="http://schemas.microsoft.com/office/drawing/2014/main" id="{B4016E45-4D86-46D7-B8FA-89DD4A58B4AC}"/>
              </a:ext>
            </a:extLst>
          </p:cNvPr>
          <p:cNvSpPr>
            <a:spLocks noGrp="1"/>
          </p:cNvSpPr>
          <p:nvPr>
            <p:ph idx="1"/>
          </p:nvPr>
        </p:nvSpPr>
        <p:spPr/>
        <p:txBody>
          <a:bodyPr>
            <a:normAutofit fontScale="85000" lnSpcReduction="20000"/>
          </a:bodyPr>
          <a:lstStyle/>
          <a:p>
            <a:r>
              <a:rPr lang="en-GB" dirty="0"/>
              <a:t>The recording industry witnesses considerable growth worldwide</a:t>
            </a:r>
          </a:p>
          <a:p>
            <a:pPr lvl="1"/>
            <a:r>
              <a:rPr lang="en-GB" dirty="0"/>
              <a:t>US was still the leader in the recording industry in the 1960s, e.g. Victor and CBS</a:t>
            </a:r>
          </a:p>
          <a:p>
            <a:pPr lvl="1"/>
            <a:r>
              <a:rPr lang="en-GB" dirty="0"/>
              <a:t>By 1970s, PolyGram (Europe) and Warner (US) rose to TNC size, with operations in electronics and entertainment</a:t>
            </a:r>
          </a:p>
          <a:p>
            <a:pPr lvl="2"/>
            <a:r>
              <a:rPr lang="en-GB" dirty="0"/>
              <a:t>Five Giants: CBS, EMI, PolyGram, Warner, and RCA, which controlled around half of all record sales worldwide</a:t>
            </a:r>
          </a:p>
          <a:p>
            <a:pPr lvl="1"/>
            <a:r>
              <a:rPr lang="en-GB" dirty="0"/>
              <a:t>By 1976, six giants: EMI, CBS, PolyGram, Warner, RCA, and Decca</a:t>
            </a:r>
          </a:p>
          <a:p>
            <a:r>
              <a:rPr lang="en-GB" dirty="0"/>
              <a:t>New sound reproduction: stereophony, multi-track technique, new electronic devices</a:t>
            </a:r>
          </a:p>
          <a:p>
            <a:r>
              <a:rPr lang="en-GB" dirty="0"/>
              <a:t>1960s blues-derived rock music becomes the prevailing, youth-oriented style in the international record industry</a:t>
            </a:r>
          </a:p>
          <a:p>
            <a:pPr lvl="1"/>
            <a:r>
              <a:rPr lang="en-GB" dirty="0"/>
              <a:t>rock accounted for over half the record sales in the US in the early 1970s and was internationalized with great success, existing alongside localized versions of rock music sung in native languages in different parts of the world</a:t>
            </a:r>
          </a:p>
        </p:txBody>
      </p:sp>
      <p:sp>
        <p:nvSpPr>
          <p:cNvPr id="4" name="Footer Placeholder 3">
            <a:extLst>
              <a:ext uri="{FF2B5EF4-FFF2-40B4-BE49-F238E27FC236}">
                <a16:creationId xmlns:a16="http://schemas.microsoft.com/office/drawing/2014/main" id="{E9A76B99-3EB4-4AE9-BEE8-DEE6EF3E689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6479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1014-C154-4970-B1CA-CB9B10000E59}"/>
              </a:ext>
            </a:extLst>
          </p:cNvPr>
          <p:cNvSpPr>
            <a:spLocks noGrp="1"/>
          </p:cNvSpPr>
          <p:nvPr>
            <p:ph type="title"/>
          </p:nvPr>
        </p:nvSpPr>
        <p:spPr/>
        <p:txBody>
          <a:bodyPr/>
          <a:lstStyle/>
          <a:p>
            <a:r>
              <a:rPr lang="en-GB" dirty="0"/>
              <a:t>The Global Spread of Pop-Rock Music</a:t>
            </a:r>
          </a:p>
        </p:txBody>
      </p:sp>
      <p:sp>
        <p:nvSpPr>
          <p:cNvPr id="3" name="Content Placeholder 2">
            <a:extLst>
              <a:ext uri="{FF2B5EF4-FFF2-40B4-BE49-F238E27FC236}">
                <a16:creationId xmlns:a16="http://schemas.microsoft.com/office/drawing/2014/main" id="{DBBEA6F9-A866-4797-873F-B95CE16B36D7}"/>
              </a:ext>
            </a:extLst>
          </p:cNvPr>
          <p:cNvSpPr>
            <a:spLocks noGrp="1"/>
          </p:cNvSpPr>
          <p:nvPr>
            <p:ph idx="1"/>
          </p:nvPr>
        </p:nvSpPr>
        <p:spPr/>
        <p:txBody>
          <a:bodyPr/>
          <a:lstStyle/>
          <a:p>
            <a:r>
              <a:rPr lang="en-GB" dirty="0"/>
              <a:t>With the evolution of production and dissemination technologies, western pop-rock music spread worldwide</a:t>
            </a:r>
          </a:p>
          <a:p>
            <a:pPr lvl="1"/>
            <a:r>
              <a:rPr lang="en-GB" dirty="0"/>
              <a:t>Initially often covers and imitation of Anglo-American stars, hits, and styles</a:t>
            </a:r>
          </a:p>
          <a:p>
            <a:pPr lvl="1"/>
            <a:r>
              <a:rPr lang="en-GB" dirty="0"/>
              <a:t>Gradually, more localized versions of pop-rock music and musical adaptations within a national context</a:t>
            </a:r>
          </a:p>
          <a:p>
            <a:r>
              <a:rPr lang="en-GB" dirty="0"/>
              <a:t>Hybridization… </a:t>
            </a:r>
          </a:p>
          <a:p>
            <a:pPr lvl="1"/>
            <a:r>
              <a:rPr lang="en-GB" dirty="0"/>
              <a:t>to explain the creative practices of merging and fusing elements of ethno-national heritage with Euro-American pop-rock music</a:t>
            </a:r>
          </a:p>
        </p:txBody>
      </p:sp>
      <p:sp>
        <p:nvSpPr>
          <p:cNvPr id="4" name="Footer Placeholder 3">
            <a:extLst>
              <a:ext uri="{FF2B5EF4-FFF2-40B4-BE49-F238E27FC236}">
                <a16:creationId xmlns:a16="http://schemas.microsoft.com/office/drawing/2014/main" id="{CD2AD34B-0A74-469E-B7A0-14144AFD4ED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4427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D3B108-BC9F-4FA1-88FE-6653378E0681}"/>
              </a:ext>
            </a:extLst>
          </p:cNvPr>
          <p:cNvPicPr>
            <a:picLocks noChangeAspect="1"/>
          </p:cNvPicPr>
          <p:nvPr/>
        </p:nvPicPr>
        <p:blipFill rotWithShape="1">
          <a:blip r:embed="rId4">
            <a:alphaModFix amt="35000"/>
            <a:extLst/>
          </a:blip>
          <a:srcRect t="15755"/>
          <a:stretch/>
        </p:blipFill>
        <p:spPr>
          <a:xfrm>
            <a:off x="20" y="2030"/>
            <a:ext cx="12191980" cy="6855970"/>
          </a:xfrm>
          <a:prstGeom prst="rect">
            <a:avLst/>
          </a:prstGeom>
        </p:spPr>
      </p:pic>
      <p:sp>
        <p:nvSpPr>
          <p:cNvPr id="10" name="Rectangle 9">
            <a:extLst>
              <a:ext uri="{FF2B5EF4-FFF2-40B4-BE49-F238E27FC236}">
                <a16:creationId xmlns:a16="http://schemas.microsoft.com/office/drawing/2014/main" id="{4DE0D6BE-330A-422D-9BD9-1E18F73C6E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038914D-FF8B-46B6-8D22-5546A85D241E}"/>
              </a:ext>
            </a:extLst>
          </p:cNvPr>
          <p:cNvSpPr>
            <a:spLocks noGrp="1"/>
          </p:cNvSpPr>
          <p:nvPr>
            <p:ph type="title"/>
          </p:nvPr>
        </p:nvSpPr>
        <p:spPr>
          <a:xfrm>
            <a:off x="913795" y="609600"/>
            <a:ext cx="10353761" cy="1326321"/>
          </a:xfrm>
        </p:spPr>
        <p:txBody>
          <a:bodyPr>
            <a:normAutofit/>
          </a:bodyPr>
          <a:lstStyle/>
          <a:p>
            <a:r>
              <a:rPr lang="en-GB" dirty="0"/>
              <a:t>Thomas </a:t>
            </a:r>
            <a:r>
              <a:rPr lang="en-GB" dirty="0" err="1"/>
              <a:t>Mapfumo’s</a:t>
            </a:r>
            <a:r>
              <a:rPr lang="en-GB" dirty="0"/>
              <a:t> Afropop</a:t>
            </a:r>
          </a:p>
        </p:txBody>
      </p:sp>
      <p:sp>
        <p:nvSpPr>
          <p:cNvPr id="3" name="Content Placeholder 2">
            <a:extLst>
              <a:ext uri="{FF2B5EF4-FFF2-40B4-BE49-F238E27FC236}">
                <a16:creationId xmlns:a16="http://schemas.microsoft.com/office/drawing/2014/main" id="{B74E6A7D-21A8-47E0-9370-4DCD36F21E04}"/>
              </a:ext>
            </a:extLst>
          </p:cNvPr>
          <p:cNvSpPr>
            <a:spLocks noGrp="1"/>
          </p:cNvSpPr>
          <p:nvPr>
            <p:ph idx="1"/>
          </p:nvPr>
        </p:nvSpPr>
        <p:spPr>
          <a:xfrm>
            <a:off x="913795" y="2096064"/>
            <a:ext cx="10353762" cy="3695136"/>
          </a:xfrm>
        </p:spPr>
        <p:txBody>
          <a:bodyPr>
            <a:normAutofit/>
          </a:bodyPr>
          <a:lstStyle/>
          <a:p>
            <a:r>
              <a:rPr lang="en-GB" dirty="0"/>
              <a:t>a unique political and national Zimbabwean popular musical style emerged by the mid-1970s under the impact of urbanization and Africanization</a:t>
            </a:r>
          </a:p>
          <a:p>
            <a:r>
              <a:rPr lang="en-GB" dirty="0" err="1"/>
              <a:t>Mapfumo’s</a:t>
            </a:r>
            <a:r>
              <a:rPr lang="en-GB" dirty="0"/>
              <a:t> national rock blended “traditional” sounds and beats of the Shona tribe, notably the mbira, songs and chants, and Shona lyrics with western electric guitars, keyboards, computers, recording equipment, and pop song styles and forms</a:t>
            </a:r>
          </a:p>
          <a:p>
            <a:r>
              <a:rPr lang="en-GB" dirty="0"/>
              <a:t>Political messages: chimurenga songs (“songs of struggle”) with considerable political influence and tool for the liberation movement</a:t>
            </a:r>
          </a:p>
        </p:txBody>
      </p:sp>
      <p:sp>
        <p:nvSpPr>
          <p:cNvPr id="4" name="Footer Placeholder 3">
            <a:extLst>
              <a:ext uri="{FF2B5EF4-FFF2-40B4-BE49-F238E27FC236}">
                <a16:creationId xmlns:a16="http://schemas.microsoft.com/office/drawing/2014/main" id="{06B00254-DA80-4FA2-9DC2-2F14A513AEE0}"/>
              </a:ext>
            </a:extLst>
          </p:cNvPr>
          <p:cNvSpPr>
            <a:spLocks noGrp="1"/>
          </p:cNvSpPr>
          <p:nvPr>
            <p:ph type="ftr" sz="quarter" idx="11"/>
          </p:nvPr>
        </p:nvSpPr>
        <p:spPr>
          <a:xfrm>
            <a:off x="913794" y="5883275"/>
            <a:ext cx="6672865"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1704327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696fbfd-79ae-4dc9-b455-915f10b4f3e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1489</TotalTime>
  <Words>2270</Words>
  <Application>Microsoft Office PowerPoint</Application>
  <PresentationFormat>Widescreen</PresentationFormat>
  <Paragraphs>154</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Bookman Old Style</vt:lpstr>
      <vt:lpstr>Calibri</vt:lpstr>
      <vt:lpstr>Rockwell</vt:lpstr>
      <vt:lpstr>Damask</vt:lpstr>
      <vt:lpstr>PowerPoint Presentation</vt:lpstr>
      <vt:lpstr>Synopsis</vt:lpstr>
      <vt:lpstr>introduction</vt:lpstr>
      <vt:lpstr>The Music Recording Industry</vt:lpstr>
      <vt:lpstr>The 1950s</vt:lpstr>
      <vt:lpstr>PowerPoint Presentation</vt:lpstr>
      <vt:lpstr>The 1960s and 1970s</vt:lpstr>
      <vt:lpstr>The Global Spread of Pop-Rock Music</vt:lpstr>
      <vt:lpstr>Thomas Mapfumo’s Afropop</vt:lpstr>
      <vt:lpstr>Rock Music in Paraguay</vt:lpstr>
      <vt:lpstr>PowerPoint Presentation</vt:lpstr>
      <vt:lpstr>PowerPoint Presentation</vt:lpstr>
      <vt:lpstr>Mass Media</vt:lpstr>
      <vt:lpstr>Understanding modern globalization through world popular music</vt:lpstr>
      <vt:lpstr>Understanding modern globalization through world popular music</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97</cp:revision>
  <cp:lastPrinted>2017-10-05T09:02:26Z</cp:lastPrinted>
  <dcterms:created xsi:type="dcterms:W3CDTF">2017-09-28T08:24:44Z</dcterms:created>
  <dcterms:modified xsi:type="dcterms:W3CDTF">2018-03-15T18:54:53Z</dcterms:modified>
</cp:coreProperties>
</file>